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60" r:id="rId6"/>
    <p:sldId id="262" r:id="rId7"/>
    <p:sldId id="270" r:id="rId8"/>
    <p:sldId id="263" r:id="rId9"/>
    <p:sldId id="272" r:id="rId10"/>
    <p:sldId id="273" r:id="rId11"/>
    <p:sldId id="264" r:id="rId12"/>
    <p:sldId id="265" r:id="rId13"/>
    <p:sldId id="266" r:id="rId14"/>
    <p:sldId id="267" r:id="rId15"/>
    <p:sldId id="268" r:id="rId16"/>
    <p:sldId id="269" r:id="rId17"/>
    <p:sldId id="274" r:id="rId18"/>
    <p:sldId id="271" r:id="rId19"/>
    <p:sldId id="258" r:id="rId20"/>
  </p:sldIdLst>
  <p:sldSz cx="18288000" cy="10287000"/>
  <p:notesSz cx="6858000" cy="9144000"/>
  <p:embeddedFontLst>
    <p:embeddedFont>
      <p:font typeface="Arial Black" panose="020B0A04020102020204" pitchFamily="34" charset="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Lexend Tera Bold" panose="020B0604020202020204" charset="0"/>
      <p:regular r:id="rId26"/>
    </p:embeddedFont>
    <p:embeddedFont>
      <p:font typeface="Lexend Tera Ultra-Bold" panose="020B0604020202020204" charset="0"/>
      <p:regular r:id="rId27"/>
    </p:embeddedFont>
    <p:embeddedFont>
      <p:font typeface="Manrope 1" panose="020B0604020202020204" charset="0"/>
      <p:regular r:id="rId28"/>
    </p:embeddedFont>
    <p:embeddedFont>
      <p:font typeface="Manrope 2" panose="020B0604020202020204" charset="0"/>
      <p:regular r:id="rId29"/>
    </p:embeddedFont>
    <p:embeddedFont>
      <p:font typeface="Meiryo" panose="020B0604030504040204" pitchFamily="34" charset="-128"/>
      <p:regular r:id="rId30"/>
      <p:bold r:id="rId31"/>
      <p:italic r:id="rId32"/>
      <p:boldItalic r:id="rId33"/>
    </p:embeddedFont>
    <p:embeddedFont>
      <p:font typeface="Segoe UI" panose="020B0502040204020203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54A17D-5F20-3A69-5A81-A142CDB176CB}" v="89" dt="2023-11-13T20:16:08.4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94660"/>
  </p:normalViewPr>
  <p:slideViewPr>
    <p:cSldViewPr snapToGrid="0">
      <p:cViewPr varScale="1">
        <p:scale>
          <a:sx n="42" d="100"/>
          <a:sy n="42" d="100"/>
        </p:scale>
        <p:origin x="680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isco Adair dos Santos Junior" userId="2a5b9666-b634-4339-afdf-275f79ea8a26" providerId="ADAL" clId="{AD253674-14E0-4E17-AF88-E13BEE7833D8}"/>
    <pc:docChg chg="delSld modSld sldOrd">
      <pc:chgData name="Francisco Adair dos Santos Junior" userId="2a5b9666-b634-4339-afdf-275f79ea8a26" providerId="ADAL" clId="{AD253674-14E0-4E17-AF88-E13BEE7833D8}" dt="2023-11-14T15:23:44.367" v="15" actId="2696"/>
      <pc:docMkLst>
        <pc:docMk/>
      </pc:docMkLst>
      <pc:sldChg chg="del">
        <pc:chgData name="Francisco Adair dos Santos Junior" userId="2a5b9666-b634-4339-afdf-275f79ea8a26" providerId="ADAL" clId="{AD253674-14E0-4E17-AF88-E13BEE7833D8}" dt="2023-11-14T15:23:44.367" v="15" actId="2696"/>
        <pc:sldMkLst>
          <pc:docMk/>
          <pc:sldMk cId="3518190797" sldId="259"/>
        </pc:sldMkLst>
      </pc:sldChg>
      <pc:sldChg chg="addSp modSp">
        <pc:chgData name="Francisco Adair dos Santos Junior" userId="2a5b9666-b634-4339-afdf-275f79ea8a26" providerId="ADAL" clId="{AD253674-14E0-4E17-AF88-E13BEE7833D8}" dt="2023-11-14T14:50:27.769" v="13" actId="1076"/>
        <pc:sldMkLst>
          <pc:docMk/>
          <pc:sldMk cId="632862048" sldId="262"/>
        </pc:sldMkLst>
        <pc:picChg chg="mod">
          <ac:chgData name="Francisco Adair dos Santos Junior" userId="2a5b9666-b634-4339-afdf-275f79ea8a26" providerId="ADAL" clId="{AD253674-14E0-4E17-AF88-E13BEE7833D8}" dt="2023-11-14T14:50:23.164" v="12" actId="1076"/>
          <ac:picMkLst>
            <pc:docMk/>
            <pc:sldMk cId="632862048" sldId="262"/>
            <ac:picMk id="2" creationId="{523AC751-9F40-5D31-CE36-0AF145C6623A}"/>
          </ac:picMkLst>
        </pc:picChg>
        <pc:picChg chg="add mod modCrop">
          <ac:chgData name="Francisco Adair dos Santos Junior" userId="2a5b9666-b634-4339-afdf-275f79ea8a26" providerId="ADAL" clId="{AD253674-14E0-4E17-AF88-E13BEE7833D8}" dt="2023-11-14T14:50:21.114" v="11" actId="1076"/>
          <ac:picMkLst>
            <pc:docMk/>
            <pc:sldMk cId="632862048" sldId="262"/>
            <ac:picMk id="3" creationId="{08A60EFE-3895-4FC6-AF11-5C17FB339963}"/>
          </ac:picMkLst>
        </pc:picChg>
        <pc:picChg chg="mod">
          <ac:chgData name="Francisco Adair dos Santos Junior" userId="2a5b9666-b634-4339-afdf-275f79ea8a26" providerId="ADAL" clId="{AD253674-14E0-4E17-AF88-E13BEE7833D8}" dt="2023-11-14T14:50:27.769" v="13" actId="1076"/>
          <ac:picMkLst>
            <pc:docMk/>
            <pc:sldMk cId="632862048" sldId="262"/>
            <ac:picMk id="5" creationId="{7178B451-BD48-ED35-3A19-0555B2626E04}"/>
          </ac:picMkLst>
        </pc:picChg>
      </pc:sldChg>
      <pc:sldChg chg="ord">
        <pc:chgData name="Francisco Adair dos Santos Junior" userId="2a5b9666-b634-4339-afdf-275f79ea8a26" providerId="ADAL" clId="{AD253674-14E0-4E17-AF88-E13BEE7833D8}" dt="2023-11-14T14:52:42.336" v="14"/>
        <pc:sldMkLst>
          <pc:docMk/>
          <pc:sldMk cId="3653596373" sldId="27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7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42368E2D-4233-2366-F930-87DD959B0CA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5400000">
            <a:off x="11919770" y="4819358"/>
            <a:ext cx="3086100" cy="47625"/>
            <a:chOff x="0" y="0"/>
            <a:chExt cx="812800" cy="12543"/>
          </a:xfrm>
        </p:grpSpPr>
        <p:sp>
          <p:nvSpPr>
            <p:cNvPr id="4" name="Freeform 4"/>
            <p:cNvSpPr/>
            <p:nvPr/>
          </p:nvSpPr>
          <p:spPr>
            <a:xfrm>
              <a:off x="71619" y="748"/>
              <a:ext cx="669562" cy="11795"/>
            </a:xfrm>
            <a:custGeom>
              <a:avLst/>
              <a:gdLst/>
              <a:ahLst/>
              <a:cxnLst/>
              <a:rect l="l" t="t" r="r" b="b"/>
              <a:pathLst>
                <a:path w="669562" h="11795">
                  <a:moveTo>
                    <a:pt x="407497" y="1496"/>
                  </a:moveTo>
                  <a:lnTo>
                    <a:pt x="668465" y="9551"/>
                  </a:lnTo>
                  <a:cubicBezTo>
                    <a:pt x="669078" y="9570"/>
                    <a:pt x="669562" y="10077"/>
                    <a:pt x="669553" y="10690"/>
                  </a:cubicBezTo>
                  <a:cubicBezTo>
                    <a:pt x="669543" y="11303"/>
                    <a:pt x="669044" y="11795"/>
                    <a:pt x="668430" y="11795"/>
                  </a:cubicBezTo>
                  <a:lnTo>
                    <a:pt x="1132" y="11795"/>
                  </a:lnTo>
                  <a:cubicBezTo>
                    <a:pt x="518" y="11795"/>
                    <a:pt x="19" y="11303"/>
                    <a:pt x="9" y="10690"/>
                  </a:cubicBezTo>
                  <a:cubicBezTo>
                    <a:pt x="0" y="10077"/>
                    <a:pt x="484" y="9570"/>
                    <a:pt x="1097" y="9551"/>
                  </a:cubicBezTo>
                  <a:lnTo>
                    <a:pt x="262065" y="1496"/>
                  </a:lnTo>
                  <a:cubicBezTo>
                    <a:pt x="310531" y="0"/>
                    <a:pt x="359031" y="0"/>
                    <a:pt x="407497" y="1496"/>
                  </a:cubicBezTo>
                  <a:close/>
                </a:path>
              </a:pathLst>
            </a:custGeom>
            <a:solidFill>
              <a:srgbClr val="002B86">
                <a:alpha val="19608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34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26994" y="3041327"/>
            <a:ext cx="11374912" cy="2558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53"/>
              </a:lnSpc>
            </a:pPr>
            <a:r>
              <a:rPr lang="en-US" sz="4400" dirty="0">
                <a:solidFill>
                  <a:srgbClr val="002B86"/>
                </a:solidFill>
                <a:latin typeface="Arial Black" panose="020B0A04020102020204" pitchFamily="34" charset="0"/>
              </a:rPr>
              <a:t>El </a:t>
            </a:r>
            <a:r>
              <a:rPr lang="en-US" sz="4400" dirty="0" err="1">
                <a:solidFill>
                  <a:srgbClr val="002B86"/>
                </a:solidFill>
                <a:latin typeface="Arial Black" panose="020B0A04020102020204" pitchFamily="34" charset="0"/>
              </a:rPr>
              <a:t>uso</a:t>
            </a:r>
            <a:r>
              <a:rPr lang="en-US" sz="4400" dirty="0">
                <a:solidFill>
                  <a:srgbClr val="002B86"/>
                </a:solidFill>
                <a:latin typeface="Arial Black" panose="020B0A04020102020204" pitchFamily="34" charset="0"/>
              </a:rPr>
              <a:t> de la IA </a:t>
            </a:r>
            <a:r>
              <a:rPr lang="en-US" sz="4400" dirty="0" err="1">
                <a:solidFill>
                  <a:srgbClr val="002B86"/>
                </a:solidFill>
                <a:latin typeface="Arial Black" panose="020B0A04020102020204" pitchFamily="34" charset="0"/>
              </a:rPr>
              <a:t>generativa</a:t>
            </a:r>
            <a:r>
              <a:rPr lang="en-US" sz="4400" dirty="0">
                <a:solidFill>
                  <a:srgbClr val="002B86"/>
                </a:solidFill>
                <a:latin typeface="Arial Black" panose="020B0A04020102020204" pitchFamily="34" charset="0"/>
              </a:rPr>
              <a:t> </a:t>
            </a:r>
            <a:r>
              <a:rPr lang="en-US" sz="4400" dirty="0" err="1">
                <a:solidFill>
                  <a:srgbClr val="002B86"/>
                </a:solidFill>
                <a:latin typeface="Arial Black" panose="020B0A04020102020204" pitchFamily="34" charset="0"/>
              </a:rPr>
              <a:t>en</a:t>
            </a:r>
            <a:r>
              <a:rPr lang="en-US" sz="4400" dirty="0">
                <a:solidFill>
                  <a:srgbClr val="002B86"/>
                </a:solidFill>
                <a:latin typeface="Arial Black" panose="020B0A04020102020204" pitchFamily="34" charset="0"/>
              </a:rPr>
              <a:t> la </a:t>
            </a:r>
            <a:r>
              <a:rPr lang="en-US" sz="4400" dirty="0" err="1">
                <a:solidFill>
                  <a:srgbClr val="002B86"/>
                </a:solidFill>
                <a:latin typeface="Arial Black" panose="020B0A04020102020204" pitchFamily="34" charset="0"/>
              </a:rPr>
              <a:t>experiencia</a:t>
            </a:r>
            <a:r>
              <a:rPr lang="en-US" sz="4400" dirty="0">
                <a:solidFill>
                  <a:srgbClr val="002B86"/>
                </a:solidFill>
                <a:latin typeface="Arial Black" panose="020B0A04020102020204" pitchFamily="34" charset="0"/>
              </a:rPr>
              <a:t> del </a:t>
            </a:r>
            <a:r>
              <a:rPr lang="en-US" sz="4400" dirty="0" err="1">
                <a:solidFill>
                  <a:srgbClr val="002B86"/>
                </a:solidFill>
                <a:latin typeface="Arial Black" panose="020B0A04020102020204" pitchFamily="34" charset="0"/>
              </a:rPr>
              <a:t>usuario</a:t>
            </a:r>
            <a:r>
              <a:rPr lang="en-US" sz="4400" dirty="0">
                <a:solidFill>
                  <a:srgbClr val="002B86"/>
                </a:solidFill>
                <a:latin typeface="Arial Black" panose="020B0A04020102020204" pitchFamily="34" charset="0"/>
              </a:rPr>
              <a:t> </a:t>
            </a:r>
            <a:r>
              <a:rPr lang="en-US" sz="4400" dirty="0" err="1">
                <a:solidFill>
                  <a:srgbClr val="002B86"/>
                </a:solidFill>
                <a:latin typeface="Arial Black" panose="020B0A04020102020204" pitchFamily="34" charset="0"/>
              </a:rPr>
              <a:t>en</a:t>
            </a:r>
            <a:r>
              <a:rPr lang="en-US" sz="4400" dirty="0">
                <a:solidFill>
                  <a:srgbClr val="002B86"/>
                </a:solidFill>
                <a:latin typeface="Arial Black" panose="020B0A04020102020204" pitchFamily="34" charset="0"/>
              </a:rPr>
              <a:t> RNP</a:t>
            </a:r>
            <a:endParaRPr lang="pt-BR" sz="4400" dirty="0">
              <a:latin typeface="Arial Black" panose="020B0A04020102020204" pitchFamily="34" charset="0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50967" y="6645636"/>
            <a:ext cx="9065599" cy="681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4"/>
              </a:lnSpc>
              <a:spcBef>
                <a:spcPct val="0"/>
              </a:spcBef>
            </a:pPr>
            <a:r>
              <a:rPr lang="en-US" sz="3950">
                <a:solidFill>
                  <a:srgbClr val="000000"/>
                </a:solidFill>
                <a:latin typeface="Manrope 1"/>
              </a:rPr>
              <a:t>Francisco Junior  - RNP</a:t>
            </a:r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840441" y="1656217"/>
            <a:ext cx="4802384" cy="54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40"/>
              </a:lnSpc>
            </a:pPr>
            <a:r>
              <a:rPr lang="en-US" sz="3242">
                <a:solidFill>
                  <a:srgbClr val="09223A"/>
                </a:solidFill>
                <a:latin typeface="Lexend Tera Bold"/>
              </a:rPr>
              <a:t>TICAL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D20FE86C-5D13-0A99-5940-CD392C829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26" y="392206"/>
            <a:ext cx="16533114" cy="92998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CEFF34-7069-87DD-3B6C-76C800B92E2B}"/>
              </a:ext>
            </a:extLst>
          </p:cNvPr>
          <p:cNvSpPr txBox="1"/>
          <p:nvPr/>
        </p:nvSpPr>
        <p:spPr>
          <a:xfrm>
            <a:off x="571500" y="232537"/>
            <a:ext cx="11503143" cy="1232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89"/>
              </a:lnSpc>
            </a:pPr>
            <a:r>
              <a:rPr lang="en-US" sz="4000" err="1">
                <a:solidFill>
                  <a:srgbClr val="002B86"/>
                </a:solidFill>
                <a:latin typeface="Lexend Tera Bold"/>
              </a:rPr>
              <a:t>Tendencias</a:t>
            </a:r>
            <a:r>
              <a:rPr lang="en-US" sz="4000">
                <a:solidFill>
                  <a:srgbClr val="002B86"/>
                </a:solidFill>
                <a:latin typeface="Lexend Tera Bold"/>
              </a:rPr>
              <a:t> </a:t>
            </a:r>
            <a:r>
              <a:rPr lang="en-US" sz="4000" err="1">
                <a:solidFill>
                  <a:srgbClr val="002B86"/>
                </a:solidFill>
                <a:latin typeface="Lexend Tera Bold"/>
              </a:rPr>
              <a:t>tecnológicas</a:t>
            </a:r>
            <a:r>
              <a:rPr lang="en-US" sz="4000">
                <a:solidFill>
                  <a:srgbClr val="002B86"/>
                </a:solidFill>
                <a:latin typeface="Lexend Tera Bold"/>
              </a:rPr>
              <a:t> y </a:t>
            </a:r>
            <a:r>
              <a:rPr lang="en-US" sz="4000" err="1">
                <a:solidFill>
                  <a:srgbClr val="002B86"/>
                </a:solidFill>
                <a:latin typeface="Lexend Tera Bold"/>
              </a:rPr>
              <a:t>transformación</a:t>
            </a:r>
            <a:r>
              <a:rPr lang="en-US" sz="4000">
                <a:solidFill>
                  <a:srgbClr val="002B86"/>
                </a:solidFill>
                <a:latin typeface="Lexend Tera Bold"/>
              </a:rPr>
              <a:t> digital</a:t>
            </a:r>
            <a:endParaRPr lang="pt-BR" sz="4000"/>
          </a:p>
        </p:txBody>
      </p:sp>
    </p:spTree>
    <p:extLst>
      <p:ext uri="{BB962C8B-B14F-4D97-AF65-F5344CB8AC3E}">
        <p14:creationId xmlns:p14="http://schemas.microsoft.com/office/powerpoint/2010/main" val="1799272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Diagrama, Texto, Aplicativo&#10;&#10;Descrição gerada automaticamente">
            <a:extLst>
              <a:ext uri="{FF2B5EF4-FFF2-40B4-BE49-F238E27FC236}">
                <a16:creationId xmlns:a16="http://schemas.microsoft.com/office/drawing/2014/main" id="{05AA6F1A-8D7F-9EF7-ED80-1B88E6E13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306" y="-1315571"/>
            <a:ext cx="18588272" cy="12218728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9B5D9B61-39CD-5416-9E24-D4994919C56A}"/>
              </a:ext>
            </a:extLst>
          </p:cNvPr>
          <p:cNvSpPr txBox="1"/>
          <p:nvPr/>
        </p:nvSpPr>
        <p:spPr>
          <a:xfrm>
            <a:off x="571500" y="232537"/>
            <a:ext cx="11503143" cy="1232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89"/>
              </a:lnSpc>
            </a:pPr>
            <a:r>
              <a:rPr lang="en-US" sz="4000" err="1">
                <a:solidFill>
                  <a:srgbClr val="002B86"/>
                </a:solidFill>
                <a:latin typeface="Lexend Tera Bold"/>
              </a:rPr>
              <a:t>Tendencias</a:t>
            </a:r>
            <a:r>
              <a:rPr lang="en-US" sz="4000">
                <a:solidFill>
                  <a:srgbClr val="002B86"/>
                </a:solidFill>
                <a:latin typeface="Lexend Tera Bold"/>
              </a:rPr>
              <a:t> </a:t>
            </a:r>
            <a:r>
              <a:rPr lang="en-US" sz="4000" err="1">
                <a:solidFill>
                  <a:srgbClr val="002B86"/>
                </a:solidFill>
                <a:latin typeface="Lexend Tera Bold"/>
              </a:rPr>
              <a:t>tecnológicas</a:t>
            </a:r>
            <a:r>
              <a:rPr lang="en-US" sz="4000">
                <a:solidFill>
                  <a:srgbClr val="002B86"/>
                </a:solidFill>
                <a:latin typeface="Lexend Tera Bold"/>
              </a:rPr>
              <a:t> y </a:t>
            </a:r>
            <a:r>
              <a:rPr lang="en-US" sz="4000" err="1">
                <a:solidFill>
                  <a:srgbClr val="002B86"/>
                </a:solidFill>
                <a:latin typeface="Lexend Tera Bold"/>
              </a:rPr>
              <a:t>transformación</a:t>
            </a:r>
            <a:r>
              <a:rPr lang="en-US" sz="4000">
                <a:solidFill>
                  <a:srgbClr val="002B86"/>
                </a:solidFill>
                <a:latin typeface="Lexend Tera Bold"/>
              </a:rPr>
              <a:t> digital</a:t>
            </a:r>
            <a:endParaRPr lang="pt-BR" sz="4000"/>
          </a:p>
        </p:txBody>
      </p:sp>
    </p:spTree>
    <p:extLst>
      <p:ext uri="{BB962C8B-B14F-4D97-AF65-F5344CB8AC3E}">
        <p14:creationId xmlns:p14="http://schemas.microsoft.com/office/powerpoint/2010/main" val="356588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Ícone&#10;&#10;Descrição gerada automaticamente">
            <a:extLst>
              <a:ext uri="{FF2B5EF4-FFF2-40B4-BE49-F238E27FC236}">
                <a16:creationId xmlns:a16="http://schemas.microsoft.com/office/drawing/2014/main" id="{802AC7E5-554B-057A-4475-65202CCDD5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2705100"/>
            <a:ext cx="5563954" cy="53126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40EF9E-C541-B77F-5911-1E5C77480277}"/>
              </a:ext>
            </a:extLst>
          </p:cNvPr>
          <p:cNvSpPr txBox="1"/>
          <p:nvPr/>
        </p:nvSpPr>
        <p:spPr>
          <a:xfrm>
            <a:off x="6406403" y="1945338"/>
            <a:ext cx="11885519" cy="601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391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4000" dirty="0">
                <a:solidFill>
                  <a:srgbClr val="000000"/>
                </a:solidFill>
                <a:latin typeface="Manrope 1"/>
              </a:rPr>
              <a:t>Mantener el historial de conversaciones;</a:t>
            </a:r>
          </a:p>
          <a:p>
            <a:pPr marL="457200" indent="-457200">
              <a:lnSpc>
                <a:spcPts val="391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s-ES" sz="4000" dirty="0">
              <a:solidFill>
                <a:srgbClr val="000000"/>
              </a:solidFill>
              <a:latin typeface="Manrope 1"/>
            </a:endParaRPr>
          </a:p>
          <a:p>
            <a:pPr marL="457200" indent="-457200">
              <a:lnSpc>
                <a:spcPts val="391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4000" dirty="0">
                <a:solidFill>
                  <a:srgbClr val="000000"/>
                </a:solidFill>
                <a:latin typeface="Manrope 1"/>
              </a:rPr>
              <a:t>Procesamiento del lenguaje natural y comprensión de contextos complejos;</a:t>
            </a:r>
          </a:p>
          <a:p>
            <a:pPr marL="457200" indent="-457200">
              <a:lnSpc>
                <a:spcPts val="391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s-ES" sz="4000" dirty="0">
              <a:solidFill>
                <a:srgbClr val="000000"/>
              </a:solidFill>
              <a:latin typeface="Manrope 1"/>
            </a:endParaRPr>
          </a:p>
          <a:p>
            <a:pPr marL="457200" indent="-457200">
              <a:lnSpc>
                <a:spcPts val="391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4000" dirty="0">
                <a:solidFill>
                  <a:srgbClr val="000000"/>
                </a:solidFill>
                <a:latin typeface="Manrope 1"/>
              </a:rPr>
              <a:t>Soporte multilingüe;</a:t>
            </a:r>
          </a:p>
          <a:p>
            <a:pPr marL="457200" indent="-457200">
              <a:lnSpc>
                <a:spcPts val="391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s-ES" sz="4000" dirty="0">
              <a:solidFill>
                <a:srgbClr val="000000"/>
              </a:solidFill>
              <a:latin typeface="Manrope 1"/>
            </a:endParaRPr>
          </a:p>
          <a:p>
            <a:pPr marL="457200" indent="-457200">
              <a:lnSpc>
                <a:spcPts val="391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4000" dirty="0">
                <a:solidFill>
                  <a:srgbClr val="000000"/>
                </a:solidFill>
                <a:latin typeface="Manrope 1"/>
              </a:rPr>
              <a:t>Respuestas personalizadas;</a:t>
            </a:r>
          </a:p>
          <a:p>
            <a:pPr marL="457200" indent="-457200">
              <a:lnSpc>
                <a:spcPts val="391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s-ES" sz="4000" dirty="0">
              <a:solidFill>
                <a:srgbClr val="000000"/>
              </a:solidFill>
              <a:latin typeface="Manrope 1"/>
            </a:endParaRPr>
          </a:p>
          <a:p>
            <a:pPr marL="457200" indent="-457200">
              <a:lnSpc>
                <a:spcPts val="391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4000" dirty="0">
                <a:solidFill>
                  <a:srgbClr val="000000"/>
                </a:solidFill>
                <a:latin typeface="Manrope 1"/>
              </a:rPr>
              <a:t>Integraciones vía API;</a:t>
            </a:r>
          </a:p>
          <a:p>
            <a:pPr marL="457200" indent="-457200">
              <a:lnSpc>
                <a:spcPts val="391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s-ES" sz="4000" dirty="0">
              <a:solidFill>
                <a:srgbClr val="000000"/>
              </a:solidFill>
              <a:latin typeface="Manrope 1"/>
            </a:endParaRPr>
          </a:p>
          <a:p>
            <a:pPr marL="457200" indent="-457200">
              <a:lnSpc>
                <a:spcPts val="391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4000" dirty="0">
                <a:solidFill>
                  <a:srgbClr val="000000"/>
                </a:solidFill>
                <a:latin typeface="Manrope 1"/>
              </a:rPr>
              <a:t>Moderación de contenido avanzada;</a:t>
            </a:r>
            <a:endParaRPr lang="en-US" sz="4000" dirty="0">
              <a:solidFill>
                <a:srgbClr val="000000"/>
              </a:solidFill>
              <a:latin typeface="Manrope 1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989003-8568-36DD-6CC0-1478D36C5C24}"/>
              </a:ext>
            </a:extLst>
          </p:cNvPr>
          <p:cNvSpPr txBox="1"/>
          <p:nvPr/>
        </p:nvSpPr>
        <p:spPr>
          <a:xfrm>
            <a:off x="571500" y="232537"/>
            <a:ext cx="11503143" cy="1232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89"/>
              </a:lnSpc>
            </a:pPr>
            <a:r>
              <a:rPr lang="en-US" sz="4000" err="1">
                <a:solidFill>
                  <a:srgbClr val="002B86"/>
                </a:solidFill>
                <a:latin typeface="Lexend Tera Bold"/>
              </a:rPr>
              <a:t>Tendencias</a:t>
            </a:r>
            <a:r>
              <a:rPr lang="en-US" sz="4000">
                <a:solidFill>
                  <a:srgbClr val="002B86"/>
                </a:solidFill>
                <a:latin typeface="Lexend Tera Bold"/>
              </a:rPr>
              <a:t> </a:t>
            </a:r>
            <a:r>
              <a:rPr lang="en-US" sz="4000" err="1">
                <a:solidFill>
                  <a:srgbClr val="002B86"/>
                </a:solidFill>
                <a:latin typeface="Lexend Tera Bold"/>
              </a:rPr>
              <a:t>tecnológicas</a:t>
            </a:r>
            <a:r>
              <a:rPr lang="en-US" sz="4000">
                <a:solidFill>
                  <a:srgbClr val="002B86"/>
                </a:solidFill>
                <a:latin typeface="Lexend Tera Bold"/>
              </a:rPr>
              <a:t> y </a:t>
            </a:r>
            <a:r>
              <a:rPr lang="en-US" sz="4000" err="1">
                <a:solidFill>
                  <a:srgbClr val="002B86"/>
                </a:solidFill>
                <a:latin typeface="Lexend Tera Bold"/>
              </a:rPr>
              <a:t>transformación</a:t>
            </a:r>
            <a:r>
              <a:rPr lang="en-US" sz="4000">
                <a:solidFill>
                  <a:srgbClr val="002B86"/>
                </a:solidFill>
                <a:latin typeface="Lexend Tera Bold"/>
              </a:rPr>
              <a:t> digital</a:t>
            </a:r>
            <a:endParaRPr lang="pt-BR" sz="4000"/>
          </a:p>
        </p:txBody>
      </p:sp>
    </p:spTree>
    <p:extLst>
      <p:ext uri="{BB962C8B-B14F-4D97-AF65-F5344CB8AC3E}">
        <p14:creationId xmlns:p14="http://schemas.microsoft.com/office/powerpoint/2010/main" val="2004573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140EF9E-C541-B77F-5911-1E5C77480277}"/>
              </a:ext>
            </a:extLst>
          </p:cNvPr>
          <p:cNvSpPr txBox="1"/>
          <p:nvPr/>
        </p:nvSpPr>
        <p:spPr>
          <a:xfrm>
            <a:off x="6629400" y="3793360"/>
            <a:ext cx="4267200" cy="1882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5"/>
              </a:lnSpc>
              <a:spcBef>
                <a:spcPct val="0"/>
              </a:spcBef>
            </a:pPr>
            <a:endParaRPr lang="en-US" sz="15000">
              <a:solidFill>
                <a:srgbClr val="000000"/>
              </a:solidFill>
              <a:latin typeface="Manrope 1"/>
            </a:endParaRPr>
          </a:p>
          <a:p>
            <a:pPr algn="ctr">
              <a:lnSpc>
                <a:spcPts val="3915"/>
              </a:lnSpc>
              <a:spcBef>
                <a:spcPct val="0"/>
              </a:spcBef>
            </a:pPr>
            <a:endParaRPr lang="en-US" sz="15000">
              <a:solidFill>
                <a:srgbClr val="000000"/>
              </a:solidFill>
              <a:latin typeface="Manrope 1"/>
            </a:endParaRPr>
          </a:p>
          <a:p>
            <a:pPr algn="ctr">
              <a:lnSpc>
                <a:spcPts val="3915"/>
              </a:lnSpc>
              <a:spcBef>
                <a:spcPct val="0"/>
              </a:spcBef>
            </a:pPr>
            <a:r>
              <a:rPr lang="en-US" sz="15000">
                <a:solidFill>
                  <a:srgbClr val="000000"/>
                </a:solidFill>
                <a:latin typeface="Manrope 1"/>
              </a:rPr>
              <a:t>40%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989003-8568-36DD-6CC0-1478D36C5C24}"/>
              </a:ext>
            </a:extLst>
          </p:cNvPr>
          <p:cNvSpPr txBox="1"/>
          <p:nvPr/>
        </p:nvSpPr>
        <p:spPr>
          <a:xfrm>
            <a:off x="571500" y="232537"/>
            <a:ext cx="11503143" cy="1232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89"/>
              </a:lnSpc>
            </a:pPr>
            <a:r>
              <a:rPr lang="en-US" sz="4000" err="1">
                <a:solidFill>
                  <a:srgbClr val="002B86"/>
                </a:solidFill>
                <a:latin typeface="Lexend Tera Bold"/>
              </a:rPr>
              <a:t>Tendencias</a:t>
            </a:r>
            <a:r>
              <a:rPr lang="en-US" sz="4000">
                <a:solidFill>
                  <a:srgbClr val="002B86"/>
                </a:solidFill>
                <a:latin typeface="Lexend Tera Bold"/>
              </a:rPr>
              <a:t> </a:t>
            </a:r>
            <a:r>
              <a:rPr lang="en-US" sz="4000" err="1">
                <a:solidFill>
                  <a:srgbClr val="002B86"/>
                </a:solidFill>
                <a:latin typeface="Lexend Tera Bold"/>
              </a:rPr>
              <a:t>tecnológicas</a:t>
            </a:r>
            <a:r>
              <a:rPr lang="en-US" sz="4000">
                <a:solidFill>
                  <a:srgbClr val="002B86"/>
                </a:solidFill>
                <a:latin typeface="Lexend Tera Bold"/>
              </a:rPr>
              <a:t> y </a:t>
            </a:r>
            <a:r>
              <a:rPr lang="en-US" sz="4000" err="1">
                <a:solidFill>
                  <a:srgbClr val="002B86"/>
                </a:solidFill>
                <a:latin typeface="Lexend Tera Bold"/>
              </a:rPr>
              <a:t>transformación</a:t>
            </a:r>
            <a:r>
              <a:rPr lang="en-US" sz="4000">
                <a:solidFill>
                  <a:srgbClr val="002B86"/>
                </a:solidFill>
                <a:latin typeface="Lexend Tera Bold"/>
              </a:rPr>
              <a:t> digital</a:t>
            </a:r>
            <a:endParaRPr lang="pt-BR" sz="4000"/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505DC0C6-907E-3717-A9D3-F2A0D9A54B97}"/>
              </a:ext>
            </a:extLst>
          </p:cNvPr>
          <p:cNvSpPr txBox="1"/>
          <p:nvPr/>
        </p:nvSpPr>
        <p:spPr>
          <a:xfrm>
            <a:off x="12420600" y="3793360"/>
            <a:ext cx="3956621" cy="1882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5"/>
              </a:lnSpc>
              <a:spcBef>
                <a:spcPct val="0"/>
              </a:spcBef>
            </a:pPr>
            <a:endParaRPr lang="en-US" sz="15000">
              <a:solidFill>
                <a:srgbClr val="000000"/>
              </a:solidFill>
              <a:latin typeface="Manrope 1"/>
            </a:endParaRPr>
          </a:p>
          <a:p>
            <a:pPr algn="ctr">
              <a:lnSpc>
                <a:spcPts val="3915"/>
              </a:lnSpc>
              <a:spcBef>
                <a:spcPct val="0"/>
              </a:spcBef>
            </a:pPr>
            <a:endParaRPr lang="en-US" sz="15000">
              <a:solidFill>
                <a:srgbClr val="000000"/>
              </a:solidFill>
              <a:latin typeface="Manrope 1"/>
            </a:endParaRPr>
          </a:p>
          <a:p>
            <a:pPr algn="ctr">
              <a:lnSpc>
                <a:spcPts val="3915"/>
              </a:lnSpc>
              <a:spcBef>
                <a:spcPct val="0"/>
              </a:spcBef>
            </a:pPr>
            <a:r>
              <a:rPr lang="en-US" sz="15000">
                <a:solidFill>
                  <a:srgbClr val="000000"/>
                </a:solidFill>
                <a:latin typeface="Manrope 1"/>
              </a:rPr>
              <a:t>91%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CA60B412-BFBE-75C3-93EA-EF22F877536F}"/>
              </a:ext>
            </a:extLst>
          </p:cNvPr>
          <p:cNvSpPr txBox="1"/>
          <p:nvPr/>
        </p:nvSpPr>
        <p:spPr>
          <a:xfrm>
            <a:off x="1566297" y="3793360"/>
            <a:ext cx="3956622" cy="1882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5"/>
              </a:lnSpc>
              <a:spcBef>
                <a:spcPct val="0"/>
              </a:spcBef>
            </a:pPr>
            <a:endParaRPr lang="en-US" sz="15000">
              <a:solidFill>
                <a:srgbClr val="000000"/>
              </a:solidFill>
              <a:latin typeface="Manrope 1"/>
            </a:endParaRPr>
          </a:p>
          <a:p>
            <a:pPr algn="ctr">
              <a:lnSpc>
                <a:spcPts val="3915"/>
              </a:lnSpc>
              <a:spcBef>
                <a:spcPct val="0"/>
              </a:spcBef>
            </a:pPr>
            <a:endParaRPr lang="en-US" sz="15000">
              <a:solidFill>
                <a:srgbClr val="000000"/>
              </a:solidFill>
              <a:latin typeface="Manrope 1"/>
            </a:endParaRPr>
          </a:p>
          <a:p>
            <a:pPr algn="ctr">
              <a:lnSpc>
                <a:spcPts val="3915"/>
              </a:lnSpc>
              <a:spcBef>
                <a:spcPct val="0"/>
              </a:spcBef>
            </a:pPr>
            <a:r>
              <a:rPr lang="en-US" sz="15000">
                <a:solidFill>
                  <a:srgbClr val="000000"/>
                </a:solidFill>
                <a:latin typeface="Manrope 1"/>
              </a:rPr>
              <a:t>53%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4A821A07-347E-CC20-54EF-522003E1163B}"/>
              </a:ext>
            </a:extLst>
          </p:cNvPr>
          <p:cNvSpPr txBox="1"/>
          <p:nvPr/>
        </p:nvSpPr>
        <p:spPr>
          <a:xfrm>
            <a:off x="6629400" y="5740684"/>
            <a:ext cx="4267200" cy="969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5"/>
              </a:lnSpc>
              <a:spcBef>
                <a:spcPct val="0"/>
              </a:spcBef>
            </a:pPr>
            <a:r>
              <a:rPr lang="pt-BR" sz="2797">
                <a:solidFill>
                  <a:srgbClr val="000000"/>
                </a:solidFill>
                <a:latin typeface="Manrope 1"/>
              </a:rPr>
              <a:t>~810</a:t>
            </a:r>
            <a:endParaRPr lang="pt-BR" sz="2797" dirty="0">
              <a:solidFill>
                <a:srgbClr val="000000"/>
              </a:solidFill>
              <a:latin typeface="Manrope 1"/>
            </a:endParaRPr>
          </a:p>
          <a:p>
            <a:pPr algn="ctr">
              <a:lnSpc>
                <a:spcPts val="3915"/>
              </a:lnSpc>
              <a:spcBef>
                <a:spcPct val="0"/>
              </a:spcBef>
            </a:pPr>
            <a:r>
              <a:rPr lang="en-US" sz="2797" dirty="0" err="1">
                <a:solidFill>
                  <a:srgbClr val="000000"/>
                </a:solidFill>
                <a:latin typeface="Manrope 1"/>
              </a:rPr>
              <a:t>Servicios</a:t>
            </a:r>
            <a:r>
              <a:rPr lang="en-US" sz="2797" dirty="0">
                <a:solidFill>
                  <a:srgbClr val="000000"/>
                </a:solidFill>
                <a:latin typeface="Manrope 1"/>
              </a:rPr>
              <a:t> </a:t>
            </a:r>
            <a:r>
              <a:rPr lang="en-US" sz="2797" dirty="0" err="1">
                <a:solidFill>
                  <a:srgbClr val="000000"/>
                </a:solidFill>
                <a:latin typeface="Manrope 1"/>
              </a:rPr>
              <a:t>vía</a:t>
            </a:r>
            <a:r>
              <a:rPr lang="en-US" sz="2797" dirty="0">
                <a:solidFill>
                  <a:srgbClr val="000000"/>
                </a:solidFill>
                <a:latin typeface="Manrope 1"/>
              </a:rPr>
              <a:t> WhatsApp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32E79D4C-7CFA-55B9-F20C-9AFFA7B87BBF}"/>
              </a:ext>
            </a:extLst>
          </p:cNvPr>
          <p:cNvSpPr txBox="1"/>
          <p:nvPr/>
        </p:nvSpPr>
        <p:spPr>
          <a:xfrm>
            <a:off x="12298336" y="5740684"/>
            <a:ext cx="4201149" cy="969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5"/>
              </a:lnSpc>
              <a:spcBef>
                <a:spcPct val="0"/>
              </a:spcBef>
            </a:pPr>
            <a:r>
              <a:rPr lang="pt-BR" sz="2797" dirty="0">
                <a:solidFill>
                  <a:srgbClr val="000000"/>
                </a:solidFill>
                <a:latin typeface="Manrope 1"/>
              </a:rPr>
              <a:t>~750</a:t>
            </a:r>
          </a:p>
          <a:p>
            <a:pPr algn="ctr">
              <a:lnSpc>
                <a:spcPts val="3915"/>
              </a:lnSpc>
              <a:spcBef>
                <a:spcPct val="0"/>
              </a:spcBef>
            </a:pPr>
            <a:r>
              <a:rPr lang="en-US" sz="2797" dirty="0" err="1">
                <a:solidFill>
                  <a:srgbClr val="000000"/>
                </a:solidFill>
                <a:latin typeface="Manrope 1"/>
              </a:rPr>
              <a:t>Servicio</a:t>
            </a:r>
            <a:r>
              <a:rPr lang="en-US" sz="2797" dirty="0">
                <a:solidFill>
                  <a:srgbClr val="000000"/>
                </a:solidFill>
                <a:latin typeface="Manrope 1"/>
              </a:rPr>
              <a:t> de </a:t>
            </a:r>
            <a:r>
              <a:rPr lang="en-US" sz="2797" dirty="0" err="1">
                <a:solidFill>
                  <a:srgbClr val="000000"/>
                </a:solidFill>
                <a:latin typeface="Manrope 1"/>
              </a:rPr>
              <a:t>otros</a:t>
            </a:r>
            <a:r>
              <a:rPr lang="en-US" sz="2797" dirty="0">
                <a:solidFill>
                  <a:srgbClr val="000000"/>
                </a:solidFill>
                <a:latin typeface="Manrope 1"/>
              </a:rPr>
              <a:t> </a:t>
            </a:r>
            <a:r>
              <a:rPr lang="en-US" sz="2797" dirty="0" err="1">
                <a:solidFill>
                  <a:srgbClr val="000000"/>
                </a:solidFill>
                <a:latin typeface="Manrope 1"/>
              </a:rPr>
              <a:t>canales</a:t>
            </a:r>
            <a:endParaRPr lang="en-US" sz="2797" dirty="0">
              <a:solidFill>
                <a:srgbClr val="000000"/>
              </a:solidFill>
              <a:latin typeface="Manrope 1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B0162F02-C790-4287-099C-99E189454E2C}"/>
              </a:ext>
            </a:extLst>
          </p:cNvPr>
          <p:cNvSpPr txBox="1"/>
          <p:nvPr/>
        </p:nvSpPr>
        <p:spPr>
          <a:xfrm>
            <a:off x="1566297" y="5740684"/>
            <a:ext cx="3956621" cy="969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5"/>
              </a:lnSpc>
              <a:spcBef>
                <a:spcPct val="0"/>
              </a:spcBef>
            </a:pPr>
            <a:r>
              <a:rPr lang="pt-BR" sz="2797" dirty="0">
                <a:solidFill>
                  <a:srgbClr val="000000"/>
                </a:solidFill>
                <a:latin typeface="Manrope 1"/>
              </a:rPr>
              <a:t>~1590</a:t>
            </a:r>
          </a:p>
          <a:p>
            <a:pPr algn="ctr">
              <a:lnSpc>
                <a:spcPts val="3915"/>
              </a:lnSpc>
              <a:spcBef>
                <a:spcPct val="0"/>
              </a:spcBef>
            </a:pPr>
            <a:r>
              <a:rPr lang="en-US" sz="2797" dirty="0" err="1">
                <a:solidFill>
                  <a:srgbClr val="000000"/>
                </a:solidFill>
                <a:latin typeface="Manrope 1"/>
              </a:rPr>
              <a:t>Servicios</a:t>
            </a:r>
            <a:r>
              <a:rPr lang="en-US" sz="2797" dirty="0">
                <a:solidFill>
                  <a:srgbClr val="000000"/>
                </a:solidFill>
                <a:latin typeface="Manrope 1"/>
              </a:rPr>
              <a:t> </a:t>
            </a:r>
            <a:r>
              <a:rPr lang="en-US" sz="2797" dirty="0" err="1">
                <a:solidFill>
                  <a:srgbClr val="000000"/>
                </a:solidFill>
                <a:latin typeface="Manrope 1"/>
              </a:rPr>
              <a:t>Generales</a:t>
            </a:r>
            <a:endParaRPr lang="en-US" sz="2797" dirty="0">
              <a:solidFill>
                <a:srgbClr val="000000"/>
              </a:solidFill>
              <a:latin typeface="Manrope 1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79F6D62B-45DC-2F15-0EAA-D4AF45FDF622}"/>
              </a:ext>
            </a:extLst>
          </p:cNvPr>
          <p:cNvSpPr txBox="1"/>
          <p:nvPr/>
        </p:nvSpPr>
        <p:spPr>
          <a:xfrm>
            <a:off x="5483469" y="7769232"/>
            <a:ext cx="6559062" cy="469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915"/>
              </a:lnSpc>
              <a:spcBef>
                <a:spcPct val="0"/>
              </a:spcBef>
            </a:pPr>
            <a:r>
              <a:rPr lang="pt-BR" sz="2797" dirty="0">
                <a:solidFill>
                  <a:srgbClr val="000000"/>
                </a:solidFill>
                <a:latin typeface="Manrope 1"/>
              </a:rPr>
              <a:t>Promedio de 3 mil </a:t>
            </a:r>
            <a:r>
              <a:rPr lang="pt-BR" sz="2797" dirty="0" err="1">
                <a:solidFill>
                  <a:srgbClr val="000000"/>
                </a:solidFill>
                <a:latin typeface="Manrope 1"/>
              </a:rPr>
              <a:t>llamadas</a:t>
            </a:r>
            <a:r>
              <a:rPr lang="pt-BR" sz="2797" dirty="0">
                <a:solidFill>
                  <a:srgbClr val="000000"/>
                </a:solidFill>
                <a:latin typeface="Manrope 1"/>
              </a:rPr>
              <a:t> por </a:t>
            </a:r>
            <a:r>
              <a:rPr lang="pt-BR" sz="2797" dirty="0" err="1">
                <a:solidFill>
                  <a:srgbClr val="000000"/>
                </a:solidFill>
                <a:latin typeface="Manrope 1"/>
              </a:rPr>
              <a:t>mes</a:t>
            </a:r>
            <a:r>
              <a:rPr lang="pt-BR" sz="2797" dirty="0">
                <a:solidFill>
                  <a:srgbClr val="000000"/>
                </a:solidFill>
                <a:latin typeface="Manrope 1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5464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230920-WA0076">
            <a:hlinkClick r:id="" action="ppaction://media"/>
            <a:extLst>
              <a:ext uri="{FF2B5EF4-FFF2-40B4-BE49-F238E27FC236}">
                <a16:creationId xmlns:a16="http://schemas.microsoft.com/office/drawing/2014/main" id="{9671350E-2CB5-42AF-9DA1-C4E4DD28039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6678" end="138966.755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087" y="1051560"/>
            <a:ext cx="16025165" cy="75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4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853" y="-23851"/>
            <a:ext cx="9867505" cy="8722336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" name="Imagem 1" descr="Não foi fornecido texto alternativo para esta imagem">
            <a:extLst>
              <a:ext uri="{FF2B5EF4-FFF2-40B4-BE49-F238E27FC236}">
                <a16:creationId xmlns:a16="http://schemas.microsoft.com/office/drawing/2014/main" id="{D22F7B20-6DFC-0AF8-7641-42FDF063F7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37" r="1" b="1"/>
          <a:stretch/>
        </p:blipFill>
        <p:spPr>
          <a:xfrm>
            <a:off x="20" y="-3"/>
            <a:ext cx="9484723" cy="839049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484743" cy="839049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637" y="2122996"/>
            <a:ext cx="8498988" cy="8199783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Imagem 2" descr="Diagrama&#10;&#10;Descrição gerada automaticamente">
            <a:extLst>
              <a:ext uri="{FF2B5EF4-FFF2-40B4-BE49-F238E27FC236}">
                <a16:creationId xmlns:a16="http://schemas.microsoft.com/office/drawing/2014/main" id="{07237922-49BD-309A-B24A-CD56319F73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7" r="36302" b="-1"/>
          <a:stretch/>
        </p:blipFill>
        <p:spPr>
          <a:xfrm>
            <a:off x="10193895" y="2528050"/>
            <a:ext cx="8094105" cy="7758953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3895" y="2528047"/>
            <a:ext cx="8094105" cy="7758953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558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05068" y="3928456"/>
            <a:ext cx="6810406" cy="838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97"/>
              </a:lnSpc>
            </a:pPr>
            <a:r>
              <a:rPr lang="en-US" sz="6664">
                <a:solidFill>
                  <a:srgbClr val="002B86"/>
                </a:solidFill>
                <a:latin typeface="Lexend Tera Ultra-Bold"/>
              </a:rPr>
              <a:t>¡GRACIAS!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A716466-6C56-5B1B-3FA5-CD3D7B4C90A9}"/>
              </a:ext>
            </a:extLst>
          </p:cNvPr>
          <p:cNvSpPr txBox="1"/>
          <p:nvPr/>
        </p:nvSpPr>
        <p:spPr>
          <a:xfrm>
            <a:off x="8405" y="6580653"/>
            <a:ext cx="8643095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4000" dirty="0">
                <a:cs typeface="Calibri"/>
              </a:rPr>
              <a:t>Francisco Junior</a:t>
            </a:r>
          </a:p>
          <a:p>
            <a:r>
              <a:rPr lang="pt-BR" sz="4000" dirty="0">
                <a:cs typeface="Calibri"/>
              </a:rPr>
              <a:t>RNP - Gerente de </a:t>
            </a:r>
            <a:r>
              <a:rPr lang="pt-BR" sz="4000" dirty="0" err="1">
                <a:cs typeface="Calibri"/>
              </a:rPr>
              <a:t>Atencion</a:t>
            </a:r>
            <a:r>
              <a:rPr lang="pt-BR" sz="4000" dirty="0">
                <a:cs typeface="Calibri"/>
              </a:rPr>
              <a:t> Integrado</a:t>
            </a:r>
          </a:p>
          <a:p>
            <a:r>
              <a:rPr lang="pt-BR" sz="4000" dirty="0">
                <a:cs typeface="Calibri"/>
              </a:rPr>
              <a:t>Francisco.junior@rnp.br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11BF939-5194-4575-93CD-3C4B3AA082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17" t="14519" r="35333" b="22962"/>
          <a:stretch/>
        </p:blipFill>
        <p:spPr>
          <a:xfrm>
            <a:off x="9799320" y="4702484"/>
            <a:ext cx="4023360" cy="401384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71500" y="232537"/>
            <a:ext cx="11503143" cy="1232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89"/>
              </a:lnSpc>
            </a:pPr>
            <a:r>
              <a:rPr lang="en-US" sz="4000" err="1">
                <a:solidFill>
                  <a:srgbClr val="002B86"/>
                </a:solidFill>
                <a:latin typeface="Lexend Tera Bold"/>
              </a:rPr>
              <a:t>Tendencias</a:t>
            </a:r>
            <a:r>
              <a:rPr lang="en-US" sz="4000">
                <a:solidFill>
                  <a:srgbClr val="002B86"/>
                </a:solidFill>
                <a:latin typeface="Lexend Tera Bold"/>
              </a:rPr>
              <a:t> </a:t>
            </a:r>
            <a:r>
              <a:rPr lang="en-US" sz="4000" err="1">
                <a:solidFill>
                  <a:srgbClr val="002B86"/>
                </a:solidFill>
                <a:latin typeface="Lexend Tera Bold"/>
              </a:rPr>
              <a:t>tecnológicas</a:t>
            </a:r>
            <a:r>
              <a:rPr lang="en-US" sz="4000">
                <a:solidFill>
                  <a:srgbClr val="002B86"/>
                </a:solidFill>
                <a:latin typeface="Lexend Tera Bold"/>
              </a:rPr>
              <a:t> y </a:t>
            </a:r>
            <a:r>
              <a:rPr lang="en-US" sz="4000" err="1">
                <a:solidFill>
                  <a:srgbClr val="002B86"/>
                </a:solidFill>
                <a:latin typeface="Lexend Tera Bold"/>
              </a:rPr>
              <a:t>transformación</a:t>
            </a:r>
            <a:r>
              <a:rPr lang="en-US" sz="4000">
                <a:solidFill>
                  <a:srgbClr val="002B86"/>
                </a:solidFill>
                <a:latin typeface="Lexend Tera Bold"/>
              </a:rPr>
              <a:t> digital</a:t>
            </a:r>
            <a:endParaRPr lang="pt-BR" sz="4000"/>
          </a:p>
        </p:txBody>
      </p:sp>
      <p:pic>
        <p:nvPicPr>
          <p:cNvPr id="14" name="Imagem 13" descr="Uma imagem contendo escuro, grupo, pessoas, grande&#10;&#10;Descrição gerada automaticamente">
            <a:extLst>
              <a:ext uri="{FF2B5EF4-FFF2-40B4-BE49-F238E27FC236}">
                <a16:creationId xmlns:a16="http://schemas.microsoft.com/office/drawing/2014/main" id="{0D27D3B9-563F-CCAA-A3F5-E6A31EF84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269" y="2292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19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Mapa&#10;&#10;Descrição gerada automaticamente com confiança média">
            <a:extLst>
              <a:ext uri="{FF2B5EF4-FFF2-40B4-BE49-F238E27FC236}">
                <a16:creationId xmlns:a16="http://schemas.microsoft.com/office/drawing/2014/main" id="{7178B451-BD48-ED35-3A19-0555B2626E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79" b="13760"/>
          <a:stretch/>
        </p:blipFill>
        <p:spPr>
          <a:xfrm>
            <a:off x="-416034" y="1514734"/>
            <a:ext cx="4626049" cy="54440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641B8A-F24B-CE22-A1E3-14277AF381D0}"/>
              </a:ext>
            </a:extLst>
          </p:cNvPr>
          <p:cNvSpPr txBox="1"/>
          <p:nvPr/>
        </p:nvSpPr>
        <p:spPr>
          <a:xfrm>
            <a:off x="571500" y="232537"/>
            <a:ext cx="11503143" cy="1232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89"/>
              </a:lnSpc>
            </a:pPr>
            <a:r>
              <a:rPr lang="en-US" sz="4000" err="1">
                <a:solidFill>
                  <a:srgbClr val="002B86"/>
                </a:solidFill>
                <a:latin typeface="Lexend Tera Bold"/>
              </a:rPr>
              <a:t>Tendencias</a:t>
            </a:r>
            <a:r>
              <a:rPr lang="en-US" sz="4000">
                <a:solidFill>
                  <a:srgbClr val="002B86"/>
                </a:solidFill>
                <a:latin typeface="Lexend Tera Bold"/>
              </a:rPr>
              <a:t> </a:t>
            </a:r>
            <a:r>
              <a:rPr lang="en-US" sz="4000" err="1">
                <a:solidFill>
                  <a:srgbClr val="002B86"/>
                </a:solidFill>
                <a:latin typeface="Lexend Tera Bold"/>
              </a:rPr>
              <a:t>tecnológicas</a:t>
            </a:r>
            <a:r>
              <a:rPr lang="en-US" sz="4000">
                <a:solidFill>
                  <a:srgbClr val="002B86"/>
                </a:solidFill>
                <a:latin typeface="Lexend Tera Bold"/>
              </a:rPr>
              <a:t> y </a:t>
            </a:r>
            <a:r>
              <a:rPr lang="en-US" sz="4000" err="1">
                <a:solidFill>
                  <a:srgbClr val="002B86"/>
                </a:solidFill>
                <a:latin typeface="Lexend Tera Bold"/>
              </a:rPr>
              <a:t>transformación</a:t>
            </a:r>
            <a:r>
              <a:rPr lang="en-US" sz="4000">
                <a:solidFill>
                  <a:srgbClr val="002B86"/>
                </a:solidFill>
                <a:latin typeface="Lexend Tera Bold"/>
              </a:rPr>
              <a:t> digital</a:t>
            </a:r>
            <a:endParaRPr lang="pt-BR" sz="4000"/>
          </a:p>
        </p:txBody>
      </p:sp>
      <p:pic>
        <p:nvPicPr>
          <p:cNvPr id="2" name="Imagem 1" descr="Mapa&#10;&#10;Descrição gerada automaticamente com confiança média">
            <a:extLst>
              <a:ext uri="{FF2B5EF4-FFF2-40B4-BE49-F238E27FC236}">
                <a16:creationId xmlns:a16="http://schemas.microsoft.com/office/drawing/2014/main" id="{523AC751-9F40-5D31-CE36-0AF145C662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6" t="20543" r="12105" b="14729"/>
          <a:stretch/>
        </p:blipFill>
        <p:spPr>
          <a:xfrm>
            <a:off x="9144000" y="1220901"/>
            <a:ext cx="9020019" cy="733919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8A60EFE-3895-4FC6-AF11-5C17FB3399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417"/>
          <a:stretch/>
        </p:blipFill>
        <p:spPr>
          <a:xfrm>
            <a:off x="4511040" y="1514734"/>
            <a:ext cx="4030910" cy="675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62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pezinho">
            <a:hlinkClick r:id="" action="ppaction://media"/>
            <a:extLst>
              <a:ext uri="{FF2B5EF4-FFF2-40B4-BE49-F238E27FC236}">
                <a16:creationId xmlns:a16="http://schemas.microsoft.com/office/drawing/2014/main" id="{31984026-5415-20D9-6F55-894DBF7682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8727" y="793377"/>
            <a:ext cx="14967136" cy="846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9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A19B86-E45E-5712-23BF-1DAA691C0B0D}"/>
              </a:ext>
            </a:extLst>
          </p:cNvPr>
          <p:cNvSpPr txBox="1"/>
          <p:nvPr/>
        </p:nvSpPr>
        <p:spPr>
          <a:xfrm>
            <a:off x="7946643" y="493776"/>
            <a:ext cx="9376665" cy="26746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900">
                <a:latin typeface="+mj-lt"/>
                <a:ea typeface="+mj-ea"/>
                <a:cs typeface="+mj-cs"/>
              </a:rPr>
              <a:t>Tendencias tecnológicas y transformación digital</a:t>
            </a:r>
          </a:p>
        </p:txBody>
      </p:sp>
      <p:pic>
        <p:nvPicPr>
          <p:cNvPr id="7" name="Imagem 6" descr="Ícone&#10;&#10;Descrição gerada automaticamente">
            <a:extLst>
              <a:ext uri="{FF2B5EF4-FFF2-40B4-BE49-F238E27FC236}">
                <a16:creationId xmlns:a16="http://schemas.microsoft.com/office/drawing/2014/main" id="{79E49BC5-3EA1-6579-45C2-86CEEB9020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7" r="9854" b="-2"/>
          <a:stretch/>
        </p:blipFill>
        <p:spPr>
          <a:xfrm>
            <a:off x="1" y="10"/>
            <a:ext cx="6986016" cy="10286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6643" y="3562420"/>
            <a:ext cx="6365383" cy="27432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727557108">
                  <a:custGeom>
                    <a:avLst/>
                    <a:gdLst>
                      <a:gd name="connsiteX0" fmla="*/ 0 w 6365383"/>
                      <a:gd name="connsiteY0" fmla="*/ 0 h 27432"/>
                      <a:gd name="connsiteX1" fmla="*/ 636538 w 6365383"/>
                      <a:gd name="connsiteY1" fmla="*/ 0 h 27432"/>
                      <a:gd name="connsiteX2" fmla="*/ 1336730 w 6365383"/>
                      <a:gd name="connsiteY2" fmla="*/ 0 h 27432"/>
                      <a:gd name="connsiteX3" fmla="*/ 1909615 w 6365383"/>
                      <a:gd name="connsiteY3" fmla="*/ 0 h 27432"/>
                      <a:gd name="connsiteX4" fmla="*/ 2418846 w 6365383"/>
                      <a:gd name="connsiteY4" fmla="*/ 0 h 27432"/>
                      <a:gd name="connsiteX5" fmla="*/ 2928076 w 6365383"/>
                      <a:gd name="connsiteY5" fmla="*/ 0 h 27432"/>
                      <a:gd name="connsiteX6" fmla="*/ 3373653 w 6365383"/>
                      <a:gd name="connsiteY6" fmla="*/ 0 h 27432"/>
                      <a:gd name="connsiteX7" fmla="*/ 4137499 w 6365383"/>
                      <a:gd name="connsiteY7" fmla="*/ 0 h 27432"/>
                      <a:gd name="connsiteX8" fmla="*/ 4901345 w 6365383"/>
                      <a:gd name="connsiteY8" fmla="*/ 0 h 27432"/>
                      <a:gd name="connsiteX9" fmla="*/ 5665191 w 6365383"/>
                      <a:gd name="connsiteY9" fmla="*/ 0 h 27432"/>
                      <a:gd name="connsiteX10" fmla="*/ 6365383 w 6365383"/>
                      <a:gd name="connsiteY10" fmla="*/ 0 h 27432"/>
                      <a:gd name="connsiteX11" fmla="*/ 6365383 w 6365383"/>
                      <a:gd name="connsiteY11" fmla="*/ 27432 h 27432"/>
                      <a:gd name="connsiteX12" fmla="*/ 5728845 w 6365383"/>
                      <a:gd name="connsiteY12" fmla="*/ 27432 h 27432"/>
                      <a:gd name="connsiteX13" fmla="*/ 5028653 w 6365383"/>
                      <a:gd name="connsiteY13" fmla="*/ 27432 h 27432"/>
                      <a:gd name="connsiteX14" fmla="*/ 4583076 w 6365383"/>
                      <a:gd name="connsiteY14" fmla="*/ 27432 h 27432"/>
                      <a:gd name="connsiteX15" fmla="*/ 4137499 w 6365383"/>
                      <a:gd name="connsiteY15" fmla="*/ 27432 h 27432"/>
                      <a:gd name="connsiteX16" fmla="*/ 3691922 w 6365383"/>
                      <a:gd name="connsiteY16" fmla="*/ 27432 h 27432"/>
                      <a:gd name="connsiteX17" fmla="*/ 3182692 w 6365383"/>
                      <a:gd name="connsiteY17" fmla="*/ 27432 h 27432"/>
                      <a:gd name="connsiteX18" fmla="*/ 2673461 w 6365383"/>
                      <a:gd name="connsiteY18" fmla="*/ 27432 h 27432"/>
                      <a:gd name="connsiteX19" fmla="*/ 2164230 w 6365383"/>
                      <a:gd name="connsiteY19" fmla="*/ 27432 h 27432"/>
                      <a:gd name="connsiteX20" fmla="*/ 1655000 w 6365383"/>
                      <a:gd name="connsiteY20" fmla="*/ 27432 h 27432"/>
                      <a:gd name="connsiteX21" fmla="*/ 1145769 w 6365383"/>
                      <a:gd name="connsiteY21" fmla="*/ 27432 h 27432"/>
                      <a:gd name="connsiteX22" fmla="*/ 0 w 6365383"/>
                      <a:gd name="connsiteY22" fmla="*/ 27432 h 27432"/>
                      <a:gd name="connsiteX23" fmla="*/ 0 w 6365383"/>
                      <a:gd name="connsiteY23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365383" h="27432" fill="none" extrusionOk="0">
                        <a:moveTo>
                          <a:pt x="0" y="0"/>
                        </a:moveTo>
                        <a:cubicBezTo>
                          <a:pt x="164014" y="-28800"/>
                          <a:pt x="392589" y="16597"/>
                          <a:pt x="636538" y="0"/>
                        </a:cubicBezTo>
                        <a:cubicBezTo>
                          <a:pt x="880487" y="-16597"/>
                          <a:pt x="1095224" y="-7871"/>
                          <a:pt x="1336730" y="0"/>
                        </a:cubicBezTo>
                        <a:cubicBezTo>
                          <a:pt x="1578236" y="7871"/>
                          <a:pt x="1649337" y="-22384"/>
                          <a:pt x="1909615" y="0"/>
                        </a:cubicBezTo>
                        <a:cubicBezTo>
                          <a:pt x="2169893" y="22384"/>
                          <a:pt x="2279697" y="7436"/>
                          <a:pt x="2418846" y="0"/>
                        </a:cubicBezTo>
                        <a:cubicBezTo>
                          <a:pt x="2557995" y="-7436"/>
                          <a:pt x="2719158" y="24395"/>
                          <a:pt x="2928076" y="0"/>
                        </a:cubicBezTo>
                        <a:cubicBezTo>
                          <a:pt x="3136994" y="-24395"/>
                          <a:pt x="3236398" y="-16046"/>
                          <a:pt x="3373653" y="0"/>
                        </a:cubicBezTo>
                        <a:cubicBezTo>
                          <a:pt x="3510908" y="16046"/>
                          <a:pt x="3933654" y="-18835"/>
                          <a:pt x="4137499" y="0"/>
                        </a:cubicBezTo>
                        <a:cubicBezTo>
                          <a:pt x="4341344" y="18835"/>
                          <a:pt x="4634949" y="16518"/>
                          <a:pt x="4901345" y="0"/>
                        </a:cubicBezTo>
                        <a:cubicBezTo>
                          <a:pt x="5167741" y="-16518"/>
                          <a:pt x="5482502" y="-23233"/>
                          <a:pt x="5665191" y="0"/>
                        </a:cubicBezTo>
                        <a:cubicBezTo>
                          <a:pt x="5847880" y="23233"/>
                          <a:pt x="6038909" y="-19558"/>
                          <a:pt x="6365383" y="0"/>
                        </a:cubicBezTo>
                        <a:cubicBezTo>
                          <a:pt x="6366317" y="12270"/>
                          <a:pt x="6364320" y="20068"/>
                          <a:pt x="6365383" y="27432"/>
                        </a:cubicBezTo>
                        <a:cubicBezTo>
                          <a:pt x="6160909" y="45028"/>
                          <a:pt x="5918554" y="42323"/>
                          <a:pt x="5728845" y="27432"/>
                        </a:cubicBezTo>
                        <a:cubicBezTo>
                          <a:pt x="5539136" y="12541"/>
                          <a:pt x="5172149" y="23835"/>
                          <a:pt x="5028653" y="27432"/>
                        </a:cubicBezTo>
                        <a:cubicBezTo>
                          <a:pt x="4885157" y="31029"/>
                          <a:pt x="4768966" y="33290"/>
                          <a:pt x="4583076" y="27432"/>
                        </a:cubicBezTo>
                        <a:cubicBezTo>
                          <a:pt x="4397186" y="21574"/>
                          <a:pt x="4295537" y="38724"/>
                          <a:pt x="4137499" y="27432"/>
                        </a:cubicBezTo>
                        <a:cubicBezTo>
                          <a:pt x="3979461" y="16140"/>
                          <a:pt x="3895902" y="23317"/>
                          <a:pt x="3691922" y="27432"/>
                        </a:cubicBezTo>
                        <a:cubicBezTo>
                          <a:pt x="3487942" y="31547"/>
                          <a:pt x="3348597" y="42606"/>
                          <a:pt x="3182692" y="27432"/>
                        </a:cubicBezTo>
                        <a:cubicBezTo>
                          <a:pt x="3016787" y="12259"/>
                          <a:pt x="2922425" y="45987"/>
                          <a:pt x="2673461" y="27432"/>
                        </a:cubicBezTo>
                        <a:cubicBezTo>
                          <a:pt x="2424497" y="8877"/>
                          <a:pt x="2406338" y="46461"/>
                          <a:pt x="2164230" y="27432"/>
                        </a:cubicBezTo>
                        <a:cubicBezTo>
                          <a:pt x="1922122" y="8403"/>
                          <a:pt x="1843534" y="2368"/>
                          <a:pt x="1655000" y="27432"/>
                        </a:cubicBezTo>
                        <a:cubicBezTo>
                          <a:pt x="1466466" y="52497"/>
                          <a:pt x="1384300" y="39658"/>
                          <a:pt x="1145769" y="27432"/>
                        </a:cubicBezTo>
                        <a:cubicBezTo>
                          <a:pt x="907238" y="15206"/>
                          <a:pt x="344177" y="36391"/>
                          <a:pt x="0" y="27432"/>
                        </a:cubicBezTo>
                        <a:cubicBezTo>
                          <a:pt x="-1194" y="21937"/>
                          <a:pt x="1202" y="7917"/>
                          <a:pt x="0" y="0"/>
                        </a:cubicBezTo>
                        <a:close/>
                      </a:path>
                      <a:path w="6365383" h="27432" stroke="0" extrusionOk="0">
                        <a:moveTo>
                          <a:pt x="0" y="0"/>
                        </a:moveTo>
                        <a:cubicBezTo>
                          <a:pt x="152654" y="12967"/>
                          <a:pt x="297359" y="-4977"/>
                          <a:pt x="509231" y="0"/>
                        </a:cubicBezTo>
                        <a:cubicBezTo>
                          <a:pt x="721103" y="4977"/>
                          <a:pt x="792740" y="-12744"/>
                          <a:pt x="954807" y="0"/>
                        </a:cubicBezTo>
                        <a:cubicBezTo>
                          <a:pt x="1116874" y="12744"/>
                          <a:pt x="1322429" y="24743"/>
                          <a:pt x="1464038" y="0"/>
                        </a:cubicBezTo>
                        <a:cubicBezTo>
                          <a:pt x="1605647" y="-24743"/>
                          <a:pt x="1947393" y="-20672"/>
                          <a:pt x="2100576" y="0"/>
                        </a:cubicBezTo>
                        <a:cubicBezTo>
                          <a:pt x="2253759" y="20672"/>
                          <a:pt x="2622231" y="-30966"/>
                          <a:pt x="2800769" y="0"/>
                        </a:cubicBezTo>
                        <a:cubicBezTo>
                          <a:pt x="2979307" y="30966"/>
                          <a:pt x="3356872" y="-13631"/>
                          <a:pt x="3564614" y="0"/>
                        </a:cubicBezTo>
                        <a:cubicBezTo>
                          <a:pt x="3772356" y="13631"/>
                          <a:pt x="4163183" y="-4973"/>
                          <a:pt x="4328460" y="0"/>
                        </a:cubicBezTo>
                        <a:cubicBezTo>
                          <a:pt x="4493737" y="4973"/>
                          <a:pt x="4672761" y="-9287"/>
                          <a:pt x="4901345" y="0"/>
                        </a:cubicBezTo>
                        <a:cubicBezTo>
                          <a:pt x="5129930" y="9287"/>
                          <a:pt x="5395146" y="9436"/>
                          <a:pt x="5601537" y="0"/>
                        </a:cubicBezTo>
                        <a:cubicBezTo>
                          <a:pt x="5807928" y="-9436"/>
                          <a:pt x="5983747" y="-13862"/>
                          <a:pt x="6365383" y="0"/>
                        </a:cubicBezTo>
                        <a:cubicBezTo>
                          <a:pt x="6365699" y="13405"/>
                          <a:pt x="6365869" y="14360"/>
                          <a:pt x="6365383" y="27432"/>
                        </a:cubicBezTo>
                        <a:cubicBezTo>
                          <a:pt x="6195306" y="29393"/>
                          <a:pt x="5872535" y="56613"/>
                          <a:pt x="5728845" y="27432"/>
                        </a:cubicBezTo>
                        <a:cubicBezTo>
                          <a:pt x="5585155" y="-1749"/>
                          <a:pt x="5272464" y="11679"/>
                          <a:pt x="5028653" y="27432"/>
                        </a:cubicBezTo>
                        <a:cubicBezTo>
                          <a:pt x="4784842" y="43185"/>
                          <a:pt x="4688244" y="28658"/>
                          <a:pt x="4455768" y="27432"/>
                        </a:cubicBezTo>
                        <a:cubicBezTo>
                          <a:pt x="4223293" y="26206"/>
                          <a:pt x="4032880" y="15477"/>
                          <a:pt x="3882884" y="27432"/>
                        </a:cubicBezTo>
                        <a:cubicBezTo>
                          <a:pt x="3732888" y="39387"/>
                          <a:pt x="3278726" y="-7170"/>
                          <a:pt x="3119038" y="27432"/>
                        </a:cubicBezTo>
                        <a:cubicBezTo>
                          <a:pt x="2959350" y="62034"/>
                          <a:pt x="2786856" y="40315"/>
                          <a:pt x="2609807" y="27432"/>
                        </a:cubicBezTo>
                        <a:cubicBezTo>
                          <a:pt x="2432758" y="14549"/>
                          <a:pt x="2064373" y="16547"/>
                          <a:pt x="1909615" y="27432"/>
                        </a:cubicBezTo>
                        <a:cubicBezTo>
                          <a:pt x="1754857" y="38317"/>
                          <a:pt x="1663685" y="27374"/>
                          <a:pt x="1464038" y="27432"/>
                        </a:cubicBezTo>
                        <a:cubicBezTo>
                          <a:pt x="1264391" y="27490"/>
                          <a:pt x="1071013" y="1487"/>
                          <a:pt x="827500" y="27432"/>
                        </a:cubicBezTo>
                        <a:cubicBezTo>
                          <a:pt x="583987" y="53377"/>
                          <a:pt x="349818" y="3910"/>
                          <a:pt x="0" y="27432"/>
                        </a:cubicBezTo>
                        <a:cubicBezTo>
                          <a:pt x="-116" y="21844"/>
                          <a:pt x="591" y="65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E0F3AD3F-6D40-DBF8-595B-70EB2AEB1AEA}"/>
              </a:ext>
            </a:extLst>
          </p:cNvPr>
          <p:cNvSpPr txBox="1"/>
          <p:nvPr/>
        </p:nvSpPr>
        <p:spPr>
          <a:xfrm>
            <a:off x="7946643" y="4059936"/>
            <a:ext cx="10095648" cy="52257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err="1"/>
              <a:t>Facilitar</a:t>
            </a:r>
            <a:r>
              <a:rPr lang="en-US" sz="4800" dirty="0"/>
              <a:t> la </a:t>
            </a:r>
            <a:r>
              <a:rPr lang="en-US" sz="4800" err="1"/>
              <a:t>crianza</a:t>
            </a:r>
            <a:r>
              <a:rPr lang="en-US" sz="4800" dirty="0"/>
              <a:t> de la jornada del </a:t>
            </a:r>
            <a:r>
              <a:rPr lang="en-US" sz="4800" err="1"/>
              <a:t>usuario</a:t>
            </a:r>
            <a:endParaRPr lang="en-US" sz="4800">
              <a:cs typeface="Calibri"/>
            </a:endParaRPr>
          </a:p>
          <a:p>
            <a:pPr marL="4572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err="1"/>
              <a:t>Reducción</a:t>
            </a:r>
            <a:r>
              <a:rPr lang="en-US" sz="4800" dirty="0"/>
              <a:t> de custodia y </a:t>
            </a:r>
            <a:r>
              <a:rPr lang="en-US" sz="4800" err="1"/>
              <a:t>escalabilidad</a:t>
            </a:r>
            <a:endParaRPr lang="en-US" sz="4800">
              <a:cs typeface="Calibri"/>
            </a:endParaRPr>
          </a:p>
          <a:p>
            <a:pPr marL="4572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err="1"/>
              <a:t>Asertividad</a:t>
            </a:r>
            <a:r>
              <a:rPr lang="en-US" sz="4800" dirty="0"/>
              <a:t> y </a:t>
            </a:r>
            <a:r>
              <a:rPr lang="en-US" sz="4800" err="1"/>
              <a:t>calidad</a:t>
            </a:r>
            <a:r>
              <a:rPr lang="en-US" sz="4800" dirty="0"/>
              <a:t> </a:t>
            </a:r>
            <a:r>
              <a:rPr lang="en-US" sz="4800" err="1"/>
              <a:t>en</a:t>
            </a:r>
            <a:r>
              <a:rPr lang="en-US" sz="4800" dirty="0"/>
              <a:t> las </a:t>
            </a:r>
            <a:r>
              <a:rPr lang="en-US" sz="4800" err="1"/>
              <a:t>repostas</a:t>
            </a:r>
            <a:endParaRPr lang="en-US" sz="4000" err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1086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2DCF953-F7F9-4454-A3EF-481B9DF73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" t="658" r="1312" b="2856"/>
          <a:stretch/>
        </p:blipFill>
        <p:spPr>
          <a:xfrm>
            <a:off x="4373880" y="1188720"/>
            <a:ext cx="7315200" cy="7211792"/>
          </a:xfrm>
          <a:prstGeom prst="rect">
            <a:avLst/>
          </a:prstGeom>
        </p:spPr>
      </p:pic>
      <p:sp>
        <p:nvSpPr>
          <p:cNvPr id="4" name="Triângulo Retângulo 3">
            <a:extLst>
              <a:ext uri="{FF2B5EF4-FFF2-40B4-BE49-F238E27FC236}">
                <a16:creationId xmlns:a16="http://schemas.microsoft.com/office/drawing/2014/main" id="{7474265D-28E0-4593-BE1C-77A360739E9D}"/>
              </a:ext>
            </a:extLst>
          </p:cNvPr>
          <p:cNvSpPr/>
          <p:nvPr/>
        </p:nvSpPr>
        <p:spPr>
          <a:xfrm>
            <a:off x="4053840" y="6461760"/>
            <a:ext cx="3048000" cy="222504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riângulo Retângulo 4">
            <a:extLst>
              <a:ext uri="{FF2B5EF4-FFF2-40B4-BE49-F238E27FC236}">
                <a16:creationId xmlns:a16="http://schemas.microsoft.com/office/drawing/2014/main" id="{5B412902-56C8-42FF-9BF2-2F5BE13E3960}"/>
              </a:ext>
            </a:extLst>
          </p:cNvPr>
          <p:cNvSpPr/>
          <p:nvPr/>
        </p:nvSpPr>
        <p:spPr>
          <a:xfrm rot="16828491">
            <a:off x="9464042" y="6155103"/>
            <a:ext cx="3048000" cy="222504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4159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0CDE782-8741-4F47-BE55-B1C147233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" y="166686"/>
            <a:ext cx="15499080" cy="871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45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781221C-A010-5F21-D980-C86690C4B8E7}"/>
              </a:ext>
            </a:extLst>
          </p:cNvPr>
          <p:cNvSpPr txBox="1"/>
          <p:nvPr/>
        </p:nvSpPr>
        <p:spPr>
          <a:xfrm>
            <a:off x="440391" y="3385884"/>
            <a:ext cx="6600828" cy="711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12"/>
              </a:lnSpc>
              <a:spcBef>
                <a:spcPct val="0"/>
              </a:spcBef>
            </a:pPr>
            <a:r>
              <a:rPr lang="en-US" sz="4223" dirty="0">
                <a:solidFill>
                  <a:srgbClr val="000000"/>
                </a:solidFill>
                <a:latin typeface="Manrope 2"/>
              </a:rPr>
              <a:t>Antes: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379894-280C-3222-1DD6-7E74ED600060}"/>
              </a:ext>
            </a:extLst>
          </p:cNvPr>
          <p:cNvSpPr txBox="1"/>
          <p:nvPr/>
        </p:nvSpPr>
        <p:spPr>
          <a:xfrm>
            <a:off x="432326" y="4198812"/>
            <a:ext cx="9801225" cy="1483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5"/>
              </a:lnSpc>
              <a:spcBef>
                <a:spcPct val="0"/>
              </a:spcBef>
            </a:pPr>
            <a:endParaRPr lang="es-ES" sz="3200" dirty="0">
              <a:solidFill>
                <a:srgbClr val="000000"/>
              </a:solidFill>
              <a:latin typeface="Manrope 1"/>
            </a:endParaRPr>
          </a:p>
          <a:p>
            <a:pPr algn="just">
              <a:lnSpc>
                <a:spcPts val="3915"/>
              </a:lnSpc>
              <a:spcBef>
                <a:spcPct val="0"/>
              </a:spcBef>
            </a:pPr>
            <a:r>
              <a:rPr lang="es-ES" sz="3200" b="1" dirty="0">
                <a:solidFill>
                  <a:srgbClr val="000000"/>
                </a:solidFill>
                <a:latin typeface="Manrope 1"/>
              </a:rPr>
              <a:t>Respuesta: </a:t>
            </a:r>
            <a:r>
              <a:rPr lang="es-ES" sz="3200" dirty="0">
                <a:solidFill>
                  <a:srgbClr val="000000"/>
                </a:solidFill>
                <a:latin typeface="Manrope 1"/>
              </a:rPr>
              <a:t>El paquete de datos es de 20 GB, no acumulables y renovables mensualmente.</a:t>
            </a:r>
            <a:endParaRPr lang="en-US" sz="3200" dirty="0">
              <a:solidFill>
                <a:srgbClr val="000000"/>
              </a:solidFill>
              <a:latin typeface="Manrope 1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5C1F4DD7-FDE8-B9CD-F747-9D373227DCBE}"/>
              </a:ext>
            </a:extLst>
          </p:cNvPr>
          <p:cNvSpPr txBox="1"/>
          <p:nvPr/>
        </p:nvSpPr>
        <p:spPr>
          <a:xfrm>
            <a:off x="440391" y="6163236"/>
            <a:ext cx="6600828" cy="711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12"/>
              </a:lnSpc>
              <a:spcBef>
                <a:spcPct val="0"/>
              </a:spcBef>
            </a:pPr>
            <a:r>
              <a:rPr lang="en-US" sz="4223" err="1">
                <a:solidFill>
                  <a:srgbClr val="000000"/>
                </a:solidFill>
                <a:latin typeface="Manrope 2"/>
              </a:rPr>
              <a:t>Ahora</a:t>
            </a:r>
            <a:r>
              <a:rPr lang="en-US" sz="4223">
                <a:solidFill>
                  <a:srgbClr val="000000"/>
                </a:solidFill>
                <a:latin typeface="Manrope 2"/>
              </a:rPr>
              <a:t>: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4EF046A1-5336-190C-D2F8-1A80306C97FB}"/>
              </a:ext>
            </a:extLst>
          </p:cNvPr>
          <p:cNvSpPr txBox="1"/>
          <p:nvPr/>
        </p:nvSpPr>
        <p:spPr>
          <a:xfrm>
            <a:off x="432325" y="7350592"/>
            <a:ext cx="9801225" cy="14698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15"/>
              </a:lnSpc>
              <a:spcBef>
                <a:spcPct val="0"/>
              </a:spcBef>
            </a:pPr>
            <a:r>
              <a:rPr lang="es-ES" sz="3200" b="1" dirty="0">
                <a:solidFill>
                  <a:srgbClr val="000000"/>
                </a:solidFill>
                <a:latin typeface="Manrope 1"/>
              </a:rPr>
              <a:t>Contexto: </a:t>
            </a:r>
            <a:r>
              <a:rPr lang="es-ES" sz="3200" dirty="0">
                <a:solidFill>
                  <a:srgbClr val="000000"/>
                </a:solidFill>
                <a:latin typeface="Manrope 1"/>
              </a:rPr>
              <a:t>El paquete de datos para el chip del Programa Internet Brasil es de 20 GB, no acumulables y renovables mensualmente.</a:t>
            </a:r>
            <a:endParaRPr lang="en-US" sz="3200" dirty="0">
              <a:solidFill>
                <a:srgbClr val="000000"/>
              </a:solidFill>
              <a:latin typeface="Manrope 1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3DA1D5-03CD-C3C6-BB2C-0F3CE7DB0131}"/>
              </a:ext>
            </a:extLst>
          </p:cNvPr>
          <p:cNvSpPr txBox="1"/>
          <p:nvPr/>
        </p:nvSpPr>
        <p:spPr>
          <a:xfrm>
            <a:off x="275665" y="205643"/>
            <a:ext cx="11503143" cy="1232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89"/>
              </a:lnSpc>
            </a:pPr>
            <a:r>
              <a:rPr lang="en-US" sz="4000" err="1">
                <a:solidFill>
                  <a:srgbClr val="002B86"/>
                </a:solidFill>
                <a:latin typeface="Lexend Tera Bold"/>
              </a:rPr>
              <a:t>Tendencias</a:t>
            </a:r>
            <a:r>
              <a:rPr lang="en-US" sz="4000">
                <a:solidFill>
                  <a:srgbClr val="002B86"/>
                </a:solidFill>
                <a:latin typeface="Lexend Tera Bold"/>
              </a:rPr>
              <a:t> </a:t>
            </a:r>
            <a:r>
              <a:rPr lang="en-US" sz="4000" err="1">
                <a:solidFill>
                  <a:srgbClr val="002B86"/>
                </a:solidFill>
                <a:latin typeface="Lexend Tera Bold"/>
              </a:rPr>
              <a:t>tecnológicas</a:t>
            </a:r>
            <a:r>
              <a:rPr lang="en-US" sz="4000">
                <a:solidFill>
                  <a:srgbClr val="002B86"/>
                </a:solidFill>
                <a:latin typeface="Lexend Tera Bold"/>
              </a:rPr>
              <a:t> y </a:t>
            </a:r>
            <a:r>
              <a:rPr lang="en-US" sz="4000" err="1">
                <a:solidFill>
                  <a:srgbClr val="002B86"/>
                </a:solidFill>
                <a:latin typeface="Lexend Tera Bold"/>
              </a:rPr>
              <a:t>transformación</a:t>
            </a:r>
            <a:r>
              <a:rPr lang="en-US" sz="4000">
                <a:solidFill>
                  <a:srgbClr val="002B86"/>
                </a:solidFill>
                <a:latin typeface="Lexend Tera Bold"/>
              </a:rPr>
              <a:t> digital</a:t>
            </a:r>
            <a:endParaRPr lang="pt-BR" sz="400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621E008-CAE4-2216-28CB-CE0A24E49AE2}"/>
              </a:ext>
            </a:extLst>
          </p:cNvPr>
          <p:cNvSpPr txBox="1"/>
          <p:nvPr/>
        </p:nvSpPr>
        <p:spPr>
          <a:xfrm>
            <a:off x="268940" y="1975038"/>
            <a:ext cx="1225363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3600" b="1" dirty="0">
                <a:latin typeface="Segoe UI"/>
                <a:cs typeface="Segoe UI"/>
              </a:rPr>
              <a:t>Pregunta: </a:t>
            </a:r>
            <a:r>
              <a:rPr lang="es-ES" sz="3600" dirty="0">
                <a:latin typeface="Segoe UI"/>
                <a:cs typeface="Segoe UI"/>
              </a:rPr>
              <a:t>¿Cuál es el tamaño del paquete de datos?</a:t>
            </a:r>
            <a:endParaRPr lang="pt-BR" sz="3600" dirty="0">
              <a:latin typeface="Segoe UI"/>
              <a:cs typeface="Segoe UI"/>
            </a:endParaRPr>
          </a:p>
          <a:p>
            <a:pPr algn="l"/>
            <a:endParaRPr lang="pt-BR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7421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D9B04325-DA51-6DD2-27B5-CB3189131681}"/>
              </a:ext>
            </a:extLst>
          </p:cNvPr>
          <p:cNvSpPr/>
          <p:nvPr/>
        </p:nvSpPr>
        <p:spPr>
          <a:xfrm>
            <a:off x="10896600" y="4457700"/>
            <a:ext cx="46482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3A0708C9-ED0C-0AF4-528D-769A2B7DB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776" y="-200420"/>
            <a:ext cx="18285714" cy="10285714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AA581311-E617-DA5E-D8A9-360CC68C7929}"/>
              </a:ext>
            </a:extLst>
          </p:cNvPr>
          <p:cNvSpPr txBox="1"/>
          <p:nvPr/>
        </p:nvSpPr>
        <p:spPr>
          <a:xfrm>
            <a:off x="571500" y="232537"/>
            <a:ext cx="11503143" cy="1232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89"/>
              </a:lnSpc>
            </a:pPr>
            <a:r>
              <a:rPr lang="en-US" sz="4000" err="1">
                <a:solidFill>
                  <a:srgbClr val="002B86"/>
                </a:solidFill>
                <a:latin typeface="Lexend Tera Bold"/>
              </a:rPr>
              <a:t>Tendencias</a:t>
            </a:r>
            <a:r>
              <a:rPr lang="en-US" sz="4000">
                <a:solidFill>
                  <a:srgbClr val="002B86"/>
                </a:solidFill>
                <a:latin typeface="Lexend Tera Bold"/>
              </a:rPr>
              <a:t> </a:t>
            </a:r>
            <a:r>
              <a:rPr lang="en-US" sz="4000" err="1">
                <a:solidFill>
                  <a:srgbClr val="002B86"/>
                </a:solidFill>
                <a:latin typeface="Lexend Tera Bold"/>
              </a:rPr>
              <a:t>tecnológicas</a:t>
            </a:r>
            <a:r>
              <a:rPr lang="en-US" sz="4000">
                <a:solidFill>
                  <a:srgbClr val="002B86"/>
                </a:solidFill>
                <a:latin typeface="Lexend Tera Bold"/>
              </a:rPr>
              <a:t> y </a:t>
            </a:r>
            <a:r>
              <a:rPr lang="en-US" sz="4000" err="1">
                <a:solidFill>
                  <a:srgbClr val="002B86"/>
                </a:solidFill>
                <a:latin typeface="Lexend Tera Bold"/>
              </a:rPr>
              <a:t>transformación</a:t>
            </a:r>
            <a:r>
              <a:rPr lang="en-US" sz="4000">
                <a:solidFill>
                  <a:srgbClr val="002B86"/>
                </a:solidFill>
                <a:latin typeface="Lexend Tera Bold"/>
              </a:rPr>
              <a:t> digital</a:t>
            </a:r>
            <a:endParaRPr lang="pt-BR" sz="4000"/>
          </a:p>
        </p:txBody>
      </p:sp>
    </p:spTree>
    <p:extLst>
      <p:ext uri="{BB962C8B-B14F-4D97-AF65-F5344CB8AC3E}">
        <p14:creationId xmlns:p14="http://schemas.microsoft.com/office/powerpoint/2010/main" val="3953224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B7AD244B95E949AC012B289F566D0B" ma:contentTypeVersion="17" ma:contentTypeDescription="Create a new document." ma:contentTypeScope="" ma:versionID="2047845f612495a487ca7d0e4565f690">
  <xsd:schema xmlns:xsd="http://www.w3.org/2001/XMLSchema" xmlns:xs="http://www.w3.org/2001/XMLSchema" xmlns:p="http://schemas.microsoft.com/office/2006/metadata/properties" xmlns:ns3="32b342d4-1f42-441e-9e1d-ed8f07bb0c78" xmlns:ns4="494574df-e898-471c-8414-4d3bc3cd44da" targetNamespace="http://schemas.microsoft.com/office/2006/metadata/properties" ma:root="true" ma:fieldsID="3fdb582f68c62b903e5ef39201cd7d77" ns3:_="" ns4:_="">
    <xsd:import namespace="32b342d4-1f42-441e-9e1d-ed8f07bb0c78"/>
    <xsd:import namespace="494574df-e898-471c-8414-4d3bc3cd44d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LengthInSeconds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4:_activity" minOccurs="0"/>
                <xsd:element ref="ns4:MediaServiceObjectDetectorVersion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b342d4-1f42-441e-9e1d-ed8f07bb0c7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4574df-e898-471c-8414-4d3bc3cd4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94574df-e898-471c-8414-4d3bc3cd44d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1E10A36-B941-41BF-88D6-C4CD826D1A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b342d4-1f42-441e-9e1d-ed8f07bb0c78"/>
    <ds:schemaRef ds:uri="494574df-e898-471c-8414-4d3bc3cd4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5A2A3F7-FF9A-4DD6-AFB8-DD22C5EB746A}">
  <ds:schemaRefs>
    <ds:schemaRef ds:uri="http://schemas.microsoft.com/office/infopath/2007/PartnerControls"/>
    <ds:schemaRef ds:uri="http://www.w3.org/XML/1998/namespace"/>
    <ds:schemaRef ds:uri="494574df-e898-471c-8414-4d3bc3cd44da"/>
    <ds:schemaRef ds:uri="http://schemas.microsoft.com/office/2006/metadata/properties"/>
    <ds:schemaRef ds:uri="http://purl.org/dc/terms/"/>
    <ds:schemaRef ds:uri="32b342d4-1f42-441e-9e1d-ed8f07bb0c78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F175AE35-87B4-4843-9142-91BB742858F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1103</TotalTime>
  <Words>222</Words>
  <Application>Microsoft Office PowerPoint</Application>
  <PresentationFormat>Personalizar</PresentationFormat>
  <Paragraphs>52</Paragraphs>
  <Slides>16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6" baseType="lpstr">
      <vt:lpstr>Arial Black</vt:lpstr>
      <vt:lpstr>Lexend Tera Bold</vt:lpstr>
      <vt:lpstr>Manrope 1</vt:lpstr>
      <vt:lpstr>Calibri</vt:lpstr>
      <vt:lpstr>Segoe UI</vt:lpstr>
      <vt:lpstr>Manrope 2</vt:lpstr>
      <vt:lpstr>Arial</vt:lpstr>
      <vt:lpstr>Meiryo</vt:lpstr>
      <vt:lpstr>Lexend Tera Ultra-Bold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Cópia de PPT-EventoEULAC-TICAL</dc:title>
  <dc:creator>Lucas Ornelas</dc:creator>
  <cp:lastModifiedBy>Francisco Adair dos Santos Junior</cp:lastModifiedBy>
  <cp:revision>102</cp:revision>
  <dcterms:created xsi:type="dcterms:W3CDTF">2006-08-16T00:00:00Z</dcterms:created>
  <dcterms:modified xsi:type="dcterms:W3CDTF">2023-11-14T16:25:08Z</dcterms:modified>
  <dc:identifier>DAFwfVJ1cL8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0x01010035B7AD244B95E949AC012B289F566D0B</vt:lpwstr>
  </property>
</Properties>
</file>