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87" r:id="rId4"/>
    <p:sldId id="288" r:id="rId5"/>
    <p:sldId id="275" r:id="rId6"/>
    <p:sldId id="276" r:id="rId7"/>
    <p:sldId id="258" r:id="rId8"/>
    <p:sldId id="293" r:id="rId9"/>
    <p:sldId id="279" r:id="rId10"/>
    <p:sldId id="285" r:id="rId11"/>
    <p:sldId id="282" r:id="rId12"/>
    <p:sldId id="290" r:id="rId13"/>
    <p:sldId id="277" r:id="rId14"/>
    <p:sldId id="284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ropbox\CUDI%20TRABAJO\CUDI-2023\Documentos%20CUDI-2023\Re-Organizacion%20CUDI%202023-2027\Ingresos-CUDI-2018-2019-M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ropbox\CUDI%20TRABAJO\CUDI-2023\Documentos%20CUDI-2023\Re-Organizacion%20CUDI%202023-2027\Ingresos-CUDI-2018-2019-M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ropbox\CUDI%20TRABAJO\CUDI-2023\Documentos%20CUDI-2023\Re-Organizacion%20CUDI%202023-2027\Ingresos-CUDI-2018-2019-M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Ingresos de CUDI</a:t>
            </a:r>
          </a:p>
          <a:p>
            <a:pPr>
              <a:defRPr/>
            </a:pPr>
            <a:r>
              <a:rPr lang="en-US"/>
              <a:t> 2019-2023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Hoja1!$C$6</c:f>
              <c:strCache>
                <c:ptCount val="1"/>
                <c:pt idx="0">
                  <c:v>Membresias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Hoja1!$D$5:$H$5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Hoja1!$D$6:$H$6</c:f>
              <c:numCache>
                <c:formatCode>_-* #,##0_-;\-* #,##0_-;_-* "-"??_-;_-@_-</c:formatCode>
                <c:ptCount val="5"/>
                <c:pt idx="0">
                  <c:v>9390153.3900000006</c:v>
                </c:pt>
                <c:pt idx="1">
                  <c:v>9043075.2799999993</c:v>
                </c:pt>
                <c:pt idx="2">
                  <c:v>7402612.9299999997</c:v>
                </c:pt>
                <c:pt idx="3">
                  <c:v>5152120.46</c:v>
                </c:pt>
                <c:pt idx="4">
                  <c:v>6845633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A-4219-A7B7-1B2F0D62E155}"/>
            </c:ext>
          </c:extLst>
        </c:ser>
        <c:ser>
          <c:idx val="1"/>
          <c:order val="1"/>
          <c:tx>
            <c:strRef>
              <c:f>Hoja1!$C$7</c:f>
              <c:strCache>
                <c:ptCount val="1"/>
                <c:pt idx="0">
                  <c:v>Proyectos Conacyt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Hoja1!$D$5:$H$5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Hoja1!$D$7:$H$7</c:f>
              <c:numCache>
                <c:formatCode>_-* #,##0_-;\-* #,##0_-;_-* "-"??_-;_-@_-</c:formatCode>
                <c:ptCount val="5"/>
                <c:pt idx="0">
                  <c:v>983047.45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4A-4219-A7B7-1B2F0D62E155}"/>
            </c:ext>
          </c:extLst>
        </c:ser>
        <c:ser>
          <c:idx val="2"/>
          <c:order val="2"/>
          <c:tx>
            <c:strRef>
              <c:f>Hoja1!$C$8</c:f>
              <c:strCache>
                <c:ptCount val="1"/>
                <c:pt idx="0">
                  <c:v>Ingresos de Servicios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Hoja1!$D$5:$H$5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Hoja1!$D$8:$H$8</c:f>
              <c:numCache>
                <c:formatCode>_-* #,##0_-;\-* #,##0_-;_-* "-"??_-;_-@_-</c:formatCode>
                <c:ptCount val="5"/>
                <c:pt idx="0">
                  <c:v>1605654.02</c:v>
                </c:pt>
                <c:pt idx="1">
                  <c:v>3835667.8099999996</c:v>
                </c:pt>
                <c:pt idx="2">
                  <c:v>3137145.15</c:v>
                </c:pt>
                <c:pt idx="3">
                  <c:v>2585042.7999999998</c:v>
                </c:pt>
                <c:pt idx="4">
                  <c:v>1694322.72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4A-4219-A7B7-1B2F0D62E155}"/>
            </c:ext>
          </c:extLst>
        </c:ser>
        <c:ser>
          <c:idx val="3"/>
          <c:order val="3"/>
          <c:tx>
            <c:strRef>
              <c:f>Hoja1!$C$9</c:f>
              <c:strCache>
                <c:ptCount val="1"/>
                <c:pt idx="0">
                  <c:v>Patrocinios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Hoja1!$D$5:$H$5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Hoja1!$D$9:$H$9</c:f>
              <c:numCache>
                <c:formatCode>_-* #,##0_-;\-* #,##0_-;_-* "-"??_-;_-@_-</c:formatCode>
                <c:ptCount val="5"/>
                <c:pt idx="0">
                  <c:v>108999.48</c:v>
                </c:pt>
                <c:pt idx="2">
                  <c:v>7000</c:v>
                </c:pt>
                <c:pt idx="3">
                  <c:v>363176.15</c:v>
                </c:pt>
                <c:pt idx="4">
                  <c:v>508307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4A-4219-A7B7-1B2F0D62E155}"/>
            </c:ext>
          </c:extLst>
        </c:ser>
        <c:ser>
          <c:idx val="4"/>
          <c:order val="4"/>
          <c:tx>
            <c:strRef>
              <c:f>Hoja1!$C$10</c:f>
              <c:strCache>
                <c:ptCount val="1"/>
                <c:pt idx="0">
                  <c:v>CITI-IXP-México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Hoja1!$D$5:$H$5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Hoja1!$D$10:$H$10</c:f>
              <c:numCache>
                <c:formatCode>_-* #,##0_-;\-* #,##0_-;_-* "-"??_-;_-@_-</c:formatCode>
                <c:ptCount val="5"/>
                <c:pt idx="0">
                  <c:v>0</c:v>
                </c:pt>
                <c:pt idx="1">
                  <c:v>300000</c:v>
                </c:pt>
                <c:pt idx="2">
                  <c:v>176133.37</c:v>
                </c:pt>
                <c:pt idx="3">
                  <c:v>106800.03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4A-4219-A7B7-1B2F0D62E155}"/>
            </c:ext>
          </c:extLst>
        </c:ser>
        <c:ser>
          <c:idx val="5"/>
          <c:order val="5"/>
          <c:tx>
            <c:strRef>
              <c:f>Hoja1!$C$11</c:f>
              <c:strCache>
                <c:ptCount val="1"/>
                <c:pt idx="0">
                  <c:v>Transferencia Direcciones IP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Hoja1!$D$5:$H$5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Hoja1!$D$11:$H$11</c:f>
              <c:numCache>
                <c:formatCode>_-* #,##0_-;\-* #,##0_-;_-* "-"??_-;_-@_-</c:formatCode>
                <c:ptCount val="5"/>
                <c:pt idx="0">
                  <c:v>0</c:v>
                </c:pt>
                <c:pt idx="1">
                  <c:v>0</c:v>
                </c:pt>
                <c:pt idx="2">
                  <c:v>8086183.7400000002</c:v>
                </c:pt>
                <c:pt idx="3">
                  <c:v>15564894.810000001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4A-4219-A7B7-1B2F0D62E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5086863"/>
        <c:axId val="1449881119"/>
      </c:barChart>
      <c:lineChart>
        <c:grouping val="standard"/>
        <c:varyColors val="0"/>
        <c:ser>
          <c:idx val="6"/>
          <c:order val="6"/>
          <c:tx>
            <c:strRef>
              <c:f>Hoja1!$C$12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Hoja1!$D$5:$H$5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Hoja1!$D$12:$H$12</c:f>
              <c:numCache>
                <c:formatCode>_-* #,##0_-;\-* #,##0_-;_-* "-"??_-;_-@_-</c:formatCode>
                <c:ptCount val="5"/>
                <c:pt idx="0">
                  <c:v>12087854.34</c:v>
                </c:pt>
                <c:pt idx="1">
                  <c:v>13178743.09</c:v>
                </c:pt>
                <c:pt idx="2">
                  <c:v>10722891.449999999</c:v>
                </c:pt>
                <c:pt idx="3">
                  <c:v>8207139.4400000004</c:v>
                </c:pt>
                <c:pt idx="4">
                  <c:v>9048262.7200000007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84A-4219-A7B7-1B2F0D62E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5086863"/>
        <c:axId val="1449881119"/>
      </c:lineChart>
      <c:catAx>
        <c:axId val="1485086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881119"/>
        <c:crosses val="autoZero"/>
        <c:auto val="1"/>
        <c:lblAlgn val="ctr"/>
        <c:lblOffset val="100"/>
        <c:noMultiLvlLbl val="0"/>
      </c:catAx>
      <c:valAx>
        <c:axId val="1449881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086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Proyección de</a:t>
            </a:r>
            <a:r>
              <a:rPr lang="en-US" baseline="0"/>
              <a:t> </a:t>
            </a:r>
            <a:r>
              <a:rPr lang="en-US"/>
              <a:t>Ingresos CUDI</a:t>
            </a:r>
          </a:p>
          <a:p>
            <a:pPr>
              <a:defRPr/>
            </a:pPr>
            <a:r>
              <a:rPr lang="en-US"/>
              <a:t> 2023-2027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Hoja1!$C$20</c:f>
              <c:strCache>
                <c:ptCount val="1"/>
                <c:pt idx="0">
                  <c:v>Membresias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Hoja1!$D$19:$H$19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Hoja1!$D$20:$H$20</c:f>
              <c:numCache>
                <c:formatCode>_-* #,##0_-;\-* #,##0_-;_-* "-"??_-;_-@_-</c:formatCode>
                <c:ptCount val="5"/>
                <c:pt idx="0">
                  <c:v>6845633</c:v>
                </c:pt>
                <c:pt idx="1">
                  <c:v>0</c:v>
                </c:pt>
                <c:pt idx="2">
                  <c:v>8000000</c:v>
                </c:pt>
                <c:pt idx="3">
                  <c:v>9000000</c:v>
                </c:pt>
                <c:pt idx="4">
                  <c:v>10000000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1-44F7-9B1F-DCB2CC0C4FD5}"/>
            </c:ext>
          </c:extLst>
        </c:ser>
        <c:ser>
          <c:idx val="1"/>
          <c:order val="1"/>
          <c:tx>
            <c:strRef>
              <c:f>Hoja1!$C$21</c:f>
              <c:strCache>
                <c:ptCount val="1"/>
                <c:pt idx="0">
                  <c:v>Proyectos Conacyt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Hoja1!$D$19:$H$19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Hoja1!$D$21:$H$21</c:f>
              <c:numCache>
                <c:formatCode>_-* #,##0_-;\-* #,##0_-;_-* "-"??_-;_-@_-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1000000</c:v>
                </c:pt>
                <c:pt idx="4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D1-44F7-9B1F-DCB2CC0C4FD5}"/>
            </c:ext>
          </c:extLst>
        </c:ser>
        <c:ser>
          <c:idx val="2"/>
          <c:order val="2"/>
          <c:tx>
            <c:strRef>
              <c:f>Hoja1!$C$22</c:f>
              <c:strCache>
                <c:ptCount val="1"/>
                <c:pt idx="0">
                  <c:v>Ingresos de Servicios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Hoja1!$D$19:$H$19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Hoja1!$D$22:$H$22</c:f>
              <c:numCache>
                <c:formatCode>_-* #,##0_-;\-* #,##0_-;_-* "-"??_-;_-@_-</c:formatCode>
                <c:ptCount val="5"/>
                <c:pt idx="0">
                  <c:v>1694322.72</c:v>
                </c:pt>
                <c:pt idx="1">
                  <c:v>2000000</c:v>
                </c:pt>
                <c:pt idx="2">
                  <c:v>2200000</c:v>
                </c:pt>
                <c:pt idx="3">
                  <c:v>2300000</c:v>
                </c:pt>
                <c:pt idx="4">
                  <c:v>2400000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D1-44F7-9B1F-DCB2CC0C4FD5}"/>
            </c:ext>
          </c:extLst>
        </c:ser>
        <c:ser>
          <c:idx val="3"/>
          <c:order val="3"/>
          <c:tx>
            <c:strRef>
              <c:f>Hoja1!$C$23</c:f>
              <c:strCache>
                <c:ptCount val="1"/>
                <c:pt idx="0">
                  <c:v>Patrocinios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Hoja1!$D$19:$H$19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Hoja1!$D$23:$H$23</c:f>
              <c:numCache>
                <c:formatCode>_-* #,##0_-;\-* #,##0_-;_-* "-"??_-;_-@_-</c:formatCode>
                <c:ptCount val="5"/>
                <c:pt idx="0">
                  <c:v>508307</c:v>
                </c:pt>
                <c:pt idx="1">
                  <c:v>1000000</c:v>
                </c:pt>
                <c:pt idx="2">
                  <c:v>1500000</c:v>
                </c:pt>
                <c:pt idx="3">
                  <c:v>1700000</c:v>
                </c:pt>
                <c:pt idx="4">
                  <c:v>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D1-44F7-9B1F-DCB2CC0C4FD5}"/>
            </c:ext>
          </c:extLst>
        </c:ser>
        <c:ser>
          <c:idx val="4"/>
          <c:order val="4"/>
          <c:tx>
            <c:strRef>
              <c:f>Hoja1!$C$24</c:f>
              <c:strCache>
                <c:ptCount val="1"/>
                <c:pt idx="0">
                  <c:v>Servicios de Soluciones Integrales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Hoja1!$D$19:$H$19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Hoja1!$D$24:$H$24</c:f>
              <c:numCache>
                <c:formatCode>_-* #,##0_-;\-* #,##0_-;_-* "-"??_-;_-@_-</c:formatCode>
                <c:ptCount val="5"/>
                <c:pt idx="0">
                  <c:v>400000</c:v>
                </c:pt>
                <c:pt idx="1">
                  <c:v>400000</c:v>
                </c:pt>
                <c:pt idx="2">
                  <c:v>400000</c:v>
                </c:pt>
                <c:pt idx="3">
                  <c:v>500000</c:v>
                </c:pt>
                <c:pt idx="4">
                  <c:v>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D1-44F7-9B1F-DCB2CC0C4FD5}"/>
            </c:ext>
          </c:extLst>
        </c:ser>
        <c:ser>
          <c:idx val="5"/>
          <c:order val="5"/>
          <c:tx>
            <c:strRef>
              <c:f>Hoja1!$C$25</c:f>
              <c:strCache>
                <c:ptCount val="1"/>
                <c:pt idx="0">
                  <c:v>CUDI Learning Academy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Hoja1!$D$19:$H$19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Hoja1!$D$25:$H$25</c:f>
              <c:numCache>
                <c:formatCode>_-* #,##0_-;\-* #,##0_-;_-* "-"??_-;_-@_-</c:formatCode>
                <c:ptCount val="5"/>
                <c:pt idx="0">
                  <c:v>1000000</c:v>
                </c:pt>
                <c:pt idx="1">
                  <c:v>1500000</c:v>
                </c:pt>
                <c:pt idx="2">
                  <c:v>1600000</c:v>
                </c:pt>
                <c:pt idx="3">
                  <c:v>1700000</c:v>
                </c:pt>
                <c:pt idx="4">
                  <c:v>1800000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D1-44F7-9B1F-DCB2CC0C4FD5}"/>
            </c:ext>
          </c:extLst>
        </c:ser>
        <c:ser>
          <c:idx val="6"/>
          <c:order val="6"/>
          <c:tx>
            <c:strRef>
              <c:f>Hoja1!$C$26</c:f>
              <c:strCache>
                <c:ptCount val="1"/>
                <c:pt idx="0">
                  <c:v>Direcciones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Hoja1!$D$19:$H$19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Hoja1!$D$26:$H$26</c:f>
              <c:numCache>
                <c:formatCode>_-* #,##0_-;\-* #,##0_-;_-* "-"??_-;_-@_-</c:formatCode>
                <c:ptCount val="5"/>
                <c:pt idx="0">
                  <c:v>1179648</c:v>
                </c:pt>
                <c:pt idx="1">
                  <c:v>7000000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D1-44F7-9B1F-DCB2CC0C4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696544"/>
        <c:axId val="1348178944"/>
      </c:barChart>
      <c:lineChart>
        <c:grouping val="standard"/>
        <c:varyColors val="0"/>
        <c:ser>
          <c:idx val="7"/>
          <c:order val="7"/>
          <c:tx>
            <c:strRef>
              <c:f>Hoja1!$C$27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Hoja1!$D$19:$H$19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Hoja1!$D$27:$H$27</c:f>
              <c:numCache>
                <c:formatCode>_-* #,##0_-;\-* #,##0_-;_-* "-"??_-;_-@_-</c:formatCode>
                <c:ptCount val="5"/>
                <c:pt idx="0">
                  <c:v>11627910.720000001</c:v>
                </c:pt>
                <c:pt idx="1">
                  <c:v>11900000</c:v>
                </c:pt>
                <c:pt idx="2">
                  <c:v>13700000</c:v>
                </c:pt>
                <c:pt idx="3">
                  <c:v>16200000</c:v>
                </c:pt>
                <c:pt idx="4">
                  <c:v>17700000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4D1-44F7-9B1F-DCB2CC0C4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696544"/>
        <c:axId val="1348178944"/>
      </c:lineChart>
      <c:catAx>
        <c:axId val="13526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178944"/>
        <c:crosses val="autoZero"/>
        <c:auto val="1"/>
        <c:lblAlgn val="ctr"/>
        <c:lblOffset val="100"/>
        <c:noMultiLvlLbl val="0"/>
      </c:catAx>
      <c:valAx>
        <c:axId val="134817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69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err="1"/>
              <a:t>Proyección</a:t>
            </a:r>
            <a:r>
              <a:rPr lang="en-US" dirty="0"/>
              <a:t> de </a:t>
            </a:r>
            <a:r>
              <a:rPr lang="en-US" dirty="0" err="1"/>
              <a:t>Ingresos</a:t>
            </a:r>
            <a:endParaRPr lang="en-US" dirty="0"/>
          </a:p>
          <a:p>
            <a:pPr>
              <a:defRPr/>
            </a:pPr>
            <a:r>
              <a:rPr lang="en-US" dirty="0"/>
              <a:t>2019-2023</a:t>
            </a:r>
            <a:r>
              <a:rPr lang="en-US" baseline="0" dirty="0"/>
              <a:t> vs 2023-2027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Hoja1!$C$39</c:f>
              <c:strCache>
                <c:ptCount val="1"/>
                <c:pt idx="0">
                  <c:v>TOTAL-2023-2027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Hoja1!$D$39:$H$39</c:f>
              <c:numCache>
                <c:formatCode>_-* #,##0_-;\-* #,##0_-;_-* "-"??_-;_-@_-</c:formatCode>
                <c:ptCount val="5"/>
                <c:pt idx="0">
                  <c:v>11627910.720000001</c:v>
                </c:pt>
                <c:pt idx="1">
                  <c:v>11900000</c:v>
                </c:pt>
                <c:pt idx="2">
                  <c:v>13700000</c:v>
                </c:pt>
                <c:pt idx="3">
                  <c:v>16200000</c:v>
                </c:pt>
                <c:pt idx="4">
                  <c:v>17700000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6D-4E2A-AE67-97C0A8D85CC3}"/>
            </c:ext>
          </c:extLst>
        </c:ser>
        <c:ser>
          <c:idx val="1"/>
          <c:order val="1"/>
          <c:tx>
            <c:strRef>
              <c:f>Hoja1!$C$40</c:f>
              <c:strCache>
                <c:ptCount val="1"/>
                <c:pt idx="0">
                  <c:v>TOTAL 2019-2023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Hoja1!$D$40:$H$40</c:f>
              <c:numCache>
                <c:formatCode>_-* #,##0_-;\-* #,##0_-;_-* "-"??_-;_-@_-</c:formatCode>
                <c:ptCount val="5"/>
                <c:pt idx="0">
                  <c:v>12087854</c:v>
                </c:pt>
                <c:pt idx="1">
                  <c:v>13178743</c:v>
                </c:pt>
                <c:pt idx="2">
                  <c:v>10722891</c:v>
                </c:pt>
                <c:pt idx="3">
                  <c:v>8207139</c:v>
                </c:pt>
                <c:pt idx="4">
                  <c:v>8368263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6D-4E2A-AE67-97C0A8D85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8778927"/>
        <c:axId val="1775534351"/>
      </c:lineChart>
      <c:catAx>
        <c:axId val="11087789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5534351"/>
        <c:crosses val="autoZero"/>
        <c:auto val="1"/>
        <c:lblAlgn val="ctr"/>
        <c:lblOffset val="100"/>
        <c:noMultiLvlLbl val="0"/>
      </c:catAx>
      <c:valAx>
        <c:axId val="1775534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778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6" Type="http://schemas.openxmlformats.org/officeDocument/2006/relationships/image" Target="../media/image21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6" Type="http://schemas.openxmlformats.org/officeDocument/2006/relationships/image" Target="../media/image21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DF239-000D-461C-AA5A-82F90361705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AB92B79-F542-4A9E-97CD-00FA8DDA47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600" dirty="0"/>
            <a:t>Estabilidad Financiera a Largo-Plazo</a:t>
          </a:r>
          <a:endParaRPr lang="en-US" sz="1600" dirty="0"/>
        </a:p>
      </dgm:t>
    </dgm:pt>
    <dgm:pt modelId="{64A7F0A2-7522-4636-BE4A-CEF2FF615C2C}" type="parTrans" cxnId="{5029D5E0-DF97-49B7-A7AD-B1E83678B687}">
      <dgm:prSet/>
      <dgm:spPr/>
      <dgm:t>
        <a:bodyPr/>
        <a:lstStyle/>
        <a:p>
          <a:endParaRPr lang="en-US" sz="1600"/>
        </a:p>
      </dgm:t>
    </dgm:pt>
    <dgm:pt modelId="{49BA7BD2-C003-4C99-9FE1-ABA3339CABC2}" type="sibTrans" cxnId="{5029D5E0-DF97-49B7-A7AD-B1E83678B687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E2D34E95-C513-487C-A2D8-0529CD90D2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600"/>
            <a:t>Una red de punta para sus instituciones miembros </a:t>
          </a:r>
          <a:endParaRPr lang="en-US" sz="1600"/>
        </a:p>
      </dgm:t>
    </dgm:pt>
    <dgm:pt modelId="{CDB14EB6-AE07-4B7F-BA9F-B46CE51B3677}" type="parTrans" cxnId="{1E3D862A-151D-4BE4-8E03-8E2FE63EED18}">
      <dgm:prSet/>
      <dgm:spPr/>
      <dgm:t>
        <a:bodyPr/>
        <a:lstStyle/>
        <a:p>
          <a:endParaRPr lang="en-US" sz="1600"/>
        </a:p>
      </dgm:t>
    </dgm:pt>
    <dgm:pt modelId="{226465CB-FFF8-44AA-B462-F08F2ADAFDFA}" type="sibTrans" cxnId="{1E3D862A-151D-4BE4-8E03-8E2FE63EED18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04A0158B-8A27-4639-999B-331F188049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err="1"/>
            <a:t>Organización</a:t>
          </a:r>
          <a:r>
            <a:rPr lang="en-US" sz="1600" dirty="0"/>
            <a:t> </a:t>
          </a:r>
          <a:r>
            <a:rPr lang="en-US" sz="1600" dirty="0" err="1"/>
            <a:t>Adminstrativa</a:t>
          </a:r>
          <a:r>
            <a:rPr lang="en-US" sz="1600" dirty="0"/>
            <a:t> de Punta</a:t>
          </a:r>
        </a:p>
      </dgm:t>
    </dgm:pt>
    <dgm:pt modelId="{598E064B-A4E7-4A9C-BB4C-5676AB04AB1F}" type="parTrans" cxnId="{AFA45B45-BD0D-4CBC-9253-DC65AA8068D7}">
      <dgm:prSet/>
      <dgm:spPr/>
      <dgm:t>
        <a:bodyPr/>
        <a:lstStyle/>
        <a:p>
          <a:endParaRPr lang="en-US" sz="1600"/>
        </a:p>
      </dgm:t>
    </dgm:pt>
    <dgm:pt modelId="{A4F3AAE7-8170-469F-B550-CCF16F18C829}" type="sibTrans" cxnId="{AFA45B45-BD0D-4CBC-9253-DC65AA8068D7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2AC42B68-D61C-4A01-813E-AB68F95A2D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600" dirty="0"/>
            <a:t>Comunidades y Grupos de Técnicos CUDI, relevantes y de punta</a:t>
          </a:r>
          <a:endParaRPr lang="en-US" sz="1600" dirty="0"/>
        </a:p>
      </dgm:t>
    </dgm:pt>
    <dgm:pt modelId="{C3BA4A66-B78B-48D8-B513-D892F066A830}" type="parTrans" cxnId="{3E44FEB9-4E9A-4911-A6DB-98F6C11A1E9B}">
      <dgm:prSet/>
      <dgm:spPr/>
      <dgm:t>
        <a:bodyPr/>
        <a:lstStyle/>
        <a:p>
          <a:endParaRPr lang="en-US" sz="1600"/>
        </a:p>
      </dgm:t>
    </dgm:pt>
    <dgm:pt modelId="{9BE5388D-E2EE-4E30-B8B8-89B8F7B1304D}" type="sibTrans" cxnId="{3E44FEB9-4E9A-4911-A6DB-98F6C11A1E9B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D979A77E-177F-4985-A0D0-7B660FB290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Credibilidad con sus Miembros</a:t>
          </a:r>
        </a:p>
      </dgm:t>
    </dgm:pt>
    <dgm:pt modelId="{6398C0D4-FAD3-4606-A18C-A5EEE1AD3204}" type="parTrans" cxnId="{AE0B1A30-AEA8-46BA-88E9-F4980951169F}">
      <dgm:prSet/>
      <dgm:spPr/>
      <dgm:t>
        <a:bodyPr/>
        <a:lstStyle/>
        <a:p>
          <a:endParaRPr lang="en-US" sz="1600"/>
        </a:p>
      </dgm:t>
    </dgm:pt>
    <dgm:pt modelId="{9BDCB8C0-8E5B-4DF8-BC20-28FDF285FB8F}" type="sibTrans" cxnId="{AE0B1A30-AEA8-46BA-88E9-F4980951169F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824C8E14-CA83-4CE5-89AE-9DDDFC4141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600" dirty="0"/>
            <a:t>Generación de nuevas fuentes de ingreso para ser Autosustentable </a:t>
          </a:r>
          <a:endParaRPr lang="en-US" sz="1600" dirty="0"/>
        </a:p>
      </dgm:t>
    </dgm:pt>
    <dgm:pt modelId="{F1D91A51-3DFB-49CB-AB13-B18E5751B494}" type="parTrans" cxnId="{8C56FC67-D334-41A7-8D3D-CBF6F7124901}">
      <dgm:prSet/>
      <dgm:spPr/>
      <dgm:t>
        <a:bodyPr/>
        <a:lstStyle/>
        <a:p>
          <a:endParaRPr lang="en-US" sz="1600"/>
        </a:p>
      </dgm:t>
    </dgm:pt>
    <dgm:pt modelId="{A0E0B8A8-0FE7-4D14-AFF3-C170B7B8ECC1}" type="sibTrans" cxnId="{8C56FC67-D334-41A7-8D3D-CBF6F7124901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B905B085-858A-4BB2-ABE8-041111F48B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err="1"/>
            <a:t>Nuevas</a:t>
          </a:r>
          <a:r>
            <a:rPr lang="en-US" sz="1600" dirty="0"/>
            <a:t> </a:t>
          </a:r>
          <a:r>
            <a:rPr lang="en-US" sz="1600" dirty="0" err="1"/>
            <a:t>Membresias</a:t>
          </a:r>
          <a:endParaRPr lang="en-US" sz="1600" dirty="0"/>
        </a:p>
      </dgm:t>
    </dgm:pt>
    <dgm:pt modelId="{BBFC6742-DAB7-47CF-B6F1-021822A5920B}" type="parTrans" cxnId="{0725D987-1581-454D-B436-8C63AB42A4BC}">
      <dgm:prSet/>
      <dgm:spPr/>
      <dgm:t>
        <a:bodyPr/>
        <a:lstStyle/>
        <a:p>
          <a:endParaRPr lang="en-US" sz="1600"/>
        </a:p>
      </dgm:t>
    </dgm:pt>
    <dgm:pt modelId="{CA94053E-6C7E-4EF5-96CB-73C331556F39}" type="sibTrans" cxnId="{0725D987-1581-454D-B436-8C63AB42A4BC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38892CC4-59B3-4D28-AF96-BFED7FA004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err="1"/>
            <a:t>Colaboraciones</a:t>
          </a:r>
          <a:r>
            <a:rPr lang="en-US" sz="1600" dirty="0"/>
            <a:t> </a:t>
          </a:r>
          <a:r>
            <a:rPr lang="en-US" sz="1600" dirty="0" err="1"/>
            <a:t>Nacionales</a:t>
          </a:r>
          <a:r>
            <a:rPr lang="en-US" sz="1600" dirty="0"/>
            <a:t> e </a:t>
          </a:r>
          <a:r>
            <a:rPr lang="en-US" sz="1600" dirty="0" err="1"/>
            <a:t>Internacionales</a:t>
          </a:r>
          <a:endParaRPr lang="en-US" sz="1600" dirty="0"/>
        </a:p>
      </dgm:t>
    </dgm:pt>
    <dgm:pt modelId="{E21F7D83-FC80-4AC7-8394-70F1C6BAFEBF}" type="parTrans" cxnId="{8DC4A24D-1DD6-4F94-BC11-0219BD0AE1B9}">
      <dgm:prSet/>
      <dgm:spPr/>
      <dgm:t>
        <a:bodyPr/>
        <a:lstStyle/>
        <a:p>
          <a:endParaRPr lang="en-US" sz="1600"/>
        </a:p>
      </dgm:t>
    </dgm:pt>
    <dgm:pt modelId="{C9517BDB-0236-4720-BD1B-DDCB1F7C5755}" type="sibTrans" cxnId="{8DC4A24D-1DD6-4F94-BC11-0219BD0AE1B9}">
      <dgm:prSet/>
      <dgm:spPr/>
      <dgm:t>
        <a:bodyPr/>
        <a:lstStyle/>
        <a:p>
          <a:endParaRPr lang="en-US" sz="1600"/>
        </a:p>
      </dgm:t>
    </dgm:pt>
    <dgm:pt modelId="{D85212D4-21DB-4343-9C7F-991942D71965}" type="pres">
      <dgm:prSet presAssocID="{AAADF239-000D-461C-AA5A-82F90361705C}" presName="root" presStyleCnt="0">
        <dgm:presLayoutVars>
          <dgm:dir/>
          <dgm:resizeHandles val="exact"/>
        </dgm:presLayoutVars>
      </dgm:prSet>
      <dgm:spPr/>
    </dgm:pt>
    <dgm:pt modelId="{B88AD5BE-3421-412D-BF72-A791DD75C486}" type="pres">
      <dgm:prSet presAssocID="{AAADF239-000D-461C-AA5A-82F90361705C}" presName="container" presStyleCnt="0">
        <dgm:presLayoutVars>
          <dgm:dir/>
          <dgm:resizeHandles val="exact"/>
        </dgm:presLayoutVars>
      </dgm:prSet>
      <dgm:spPr/>
    </dgm:pt>
    <dgm:pt modelId="{FEF00CD2-3F5E-43CF-95F9-2AFA3860E2DC}" type="pres">
      <dgm:prSet presAssocID="{AAB92B79-F542-4A9E-97CD-00FA8DDA474F}" presName="compNode" presStyleCnt="0"/>
      <dgm:spPr/>
    </dgm:pt>
    <dgm:pt modelId="{04DE9C48-7E78-43EA-8B16-F87C8D85A527}" type="pres">
      <dgm:prSet presAssocID="{AAB92B79-F542-4A9E-97CD-00FA8DDA474F}" presName="iconBgRect" presStyleLbl="bgShp" presStyleIdx="0" presStyleCnt="8"/>
      <dgm:spPr/>
    </dgm:pt>
    <dgm:pt modelId="{D473D041-EE7C-41BB-836A-6043263A0B7C}" type="pres">
      <dgm:prSet presAssocID="{AAB92B79-F542-4A9E-97CD-00FA8DDA474F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rtuga"/>
        </a:ext>
      </dgm:extLst>
    </dgm:pt>
    <dgm:pt modelId="{CE8BD66F-51AC-4FEE-A2D9-2918B2DFDA76}" type="pres">
      <dgm:prSet presAssocID="{AAB92B79-F542-4A9E-97CD-00FA8DDA474F}" presName="spaceRect" presStyleCnt="0"/>
      <dgm:spPr/>
    </dgm:pt>
    <dgm:pt modelId="{1CD9E9F1-AE8F-4101-BEEA-3DFADA2A51D4}" type="pres">
      <dgm:prSet presAssocID="{AAB92B79-F542-4A9E-97CD-00FA8DDA474F}" presName="textRect" presStyleLbl="revTx" presStyleIdx="0" presStyleCnt="8">
        <dgm:presLayoutVars>
          <dgm:chMax val="1"/>
          <dgm:chPref val="1"/>
        </dgm:presLayoutVars>
      </dgm:prSet>
      <dgm:spPr/>
    </dgm:pt>
    <dgm:pt modelId="{5CC9DF53-32CD-41EF-97EF-519527580277}" type="pres">
      <dgm:prSet presAssocID="{49BA7BD2-C003-4C99-9FE1-ABA3339CABC2}" presName="sibTrans" presStyleLbl="sibTrans2D1" presStyleIdx="0" presStyleCnt="0"/>
      <dgm:spPr/>
    </dgm:pt>
    <dgm:pt modelId="{5EEF3BC1-1046-452C-BF46-EAA1CA2501EB}" type="pres">
      <dgm:prSet presAssocID="{E2D34E95-C513-487C-A2D8-0529CD90D281}" presName="compNode" presStyleCnt="0"/>
      <dgm:spPr/>
    </dgm:pt>
    <dgm:pt modelId="{8795AAF8-6245-4609-AD7E-7198E8180638}" type="pres">
      <dgm:prSet presAssocID="{E2D34E95-C513-487C-A2D8-0529CD90D281}" presName="iconBgRect" presStyleLbl="bgShp" presStyleIdx="1" presStyleCnt="8"/>
      <dgm:spPr/>
    </dgm:pt>
    <dgm:pt modelId="{CBE6D19C-54F4-4DC3-8C95-1AB058FD2D14}" type="pres">
      <dgm:prSet presAssocID="{E2D34E95-C513-487C-A2D8-0529CD90D281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exiones"/>
        </a:ext>
      </dgm:extLst>
    </dgm:pt>
    <dgm:pt modelId="{83A13594-A065-42E6-A753-D151646B0845}" type="pres">
      <dgm:prSet presAssocID="{E2D34E95-C513-487C-A2D8-0529CD90D281}" presName="spaceRect" presStyleCnt="0"/>
      <dgm:spPr/>
    </dgm:pt>
    <dgm:pt modelId="{54EB8FEF-89BB-4809-9FA6-1349B86F88DB}" type="pres">
      <dgm:prSet presAssocID="{E2D34E95-C513-487C-A2D8-0529CD90D281}" presName="textRect" presStyleLbl="revTx" presStyleIdx="1" presStyleCnt="8">
        <dgm:presLayoutVars>
          <dgm:chMax val="1"/>
          <dgm:chPref val="1"/>
        </dgm:presLayoutVars>
      </dgm:prSet>
      <dgm:spPr/>
    </dgm:pt>
    <dgm:pt modelId="{3151F812-AE37-4CD8-AC02-6F0735B6FD9E}" type="pres">
      <dgm:prSet presAssocID="{226465CB-FFF8-44AA-B462-F08F2ADAFDFA}" presName="sibTrans" presStyleLbl="sibTrans2D1" presStyleIdx="0" presStyleCnt="0"/>
      <dgm:spPr/>
    </dgm:pt>
    <dgm:pt modelId="{571077A1-B7A9-4DA6-B453-66BB37C1DE01}" type="pres">
      <dgm:prSet presAssocID="{04A0158B-8A27-4639-999B-331F18804983}" presName="compNode" presStyleCnt="0"/>
      <dgm:spPr/>
    </dgm:pt>
    <dgm:pt modelId="{AC99C17E-976B-4C66-8C27-DC83AC05AD63}" type="pres">
      <dgm:prSet presAssocID="{04A0158B-8A27-4639-999B-331F18804983}" presName="iconBgRect" presStyleLbl="bgShp" presStyleIdx="2" presStyleCnt="8"/>
      <dgm:spPr/>
    </dgm:pt>
    <dgm:pt modelId="{759A3485-6A59-4A39-AF91-315FF3EEE9D7}" type="pres">
      <dgm:prSet presAssocID="{04A0158B-8A27-4639-999B-331F1880498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mbilla"/>
        </a:ext>
      </dgm:extLst>
    </dgm:pt>
    <dgm:pt modelId="{4ED2EC1D-E2D7-454F-B767-5D193A783E1C}" type="pres">
      <dgm:prSet presAssocID="{04A0158B-8A27-4639-999B-331F18804983}" presName="spaceRect" presStyleCnt="0"/>
      <dgm:spPr/>
    </dgm:pt>
    <dgm:pt modelId="{471E415A-7B06-4504-BB2A-495032F1BD3E}" type="pres">
      <dgm:prSet presAssocID="{04A0158B-8A27-4639-999B-331F18804983}" presName="textRect" presStyleLbl="revTx" presStyleIdx="2" presStyleCnt="8">
        <dgm:presLayoutVars>
          <dgm:chMax val="1"/>
          <dgm:chPref val="1"/>
        </dgm:presLayoutVars>
      </dgm:prSet>
      <dgm:spPr/>
    </dgm:pt>
    <dgm:pt modelId="{2F564EF0-8587-4BD3-86AF-3AD0FAE62A3B}" type="pres">
      <dgm:prSet presAssocID="{A4F3AAE7-8170-469F-B550-CCF16F18C829}" presName="sibTrans" presStyleLbl="sibTrans2D1" presStyleIdx="0" presStyleCnt="0"/>
      <dgm:spPr/>
    </dgm:pt>
    <dgm:pt modelId="{8ED58C32-3F46-4574-BC71-C7BF4AD22E76}" type="pres">
      <dgm:prSet presAssocID="{2AC42B68-D61C-4A01-813E-AB68F95A2DF2}" presName="compNode" presStyleCnt="0"/>
      <dgm:spPr/>
    </dgm:pt>
    <dgm:pt modelId="{86071562-C8A9-4B33-9068-265584572565}" type="pres">
      <dgm:prSet presAssocID="{2AC42B68-D61C-4A01-813E-AB68F95A2DF2}" presName="iconBgRect" presStyleLbl="bgShp" presStyleIdx="3" presStyleCnt="8"/>
      <dgm:spPr/>
    </dgm:pt>
    <dgm:pt modelId="{3FF605EB-DEDB-4C93-B50E-01AE40D928CE}" type="pres">
      <dgm:prSet presAssocID="{2AC42B68-D61C-4A01-813E-AB68F95A2DF2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clar"/>
        </a:ext>
      </dgm:extLst>
    </dgm:pt>
    <dgm:pt modelId="{27242E65-D5FA-4BFD-93F8-A913A91159E8}" type="pres">
      <dgm:prSet presAssocID="{2AC42B68-D61C-4A01-813E-AB68F95A2DF2}" presName="spaceRect" presStyleCnt="0"/>
      <dgm:spPr/>
    </dgm:pt>
    <dgm:pt modelId="{6190D54B-4166-4D7B-B4C1-8AFD6043B0AD}" type="pres">
      <dgm:prSet presAssocID="{2AC42B68-D61C-4A01-813E-AB68F95A2DF2}" presName="textRect" presStyleLbl="revTx" presStyleIdx="3" presStyleCnt="8">
        <dgm:presLayoutVars>
          <dgm:chMax val="1"/>
          <dgm:chPref val="1"/>
        </dgm:presLayoutVars>
      </dgm:prSet>
      <dgm:spPr/>
    </dgm:pt>
    <dgm:pt modelId="{796D6821-229F-479A-98CB-8699D9A672E9}" type="pres">
      <dgm:prSet presAssocID="{9BE5388D-E2EE-4E30-B8B8-89B8F7B1304D}" presName="sibTrans" presStyleLbl="sibTrans2D1" presStyleIdx="0" presStyleCnt="0"/>
      <dgm:spPr/>
    </dgm:pt>
    <dgm:pt modelId="{CBB7FF27-4B4C-4BE2-B1B6-C0416BBBC6B6}" type="pres">
      <dgm:prSet presAssocID="{D979A77E-177F-4985-A0D0-7B660FB29065}" presName="compNode" presStyleCnt="0"/>
      <dgm:spPr/>
    </dgm:pt>
    <dgm:pt modelId="{05E1E86D-F90A-4656-BADF-F21E7DD538F8}" type="pres">
      <dgm:prSet presAssocID="{D979A77E-177F-4985-A0D0-7B660FB29065}" presName="iconBgRect" presStyleLbl="bgShp" presStyleIdx="4" presStyleCnt="8"/>
      <dgm:spPr/>
    </dgm:pt>
    <dgm:pt modelId="{8BF1C0D9-4688-43DA-8A0B-C12143356048}" type="pres">
      <dgm:prSet presAssocID="{D979A77E-177F-4985-A0D0-7B660FB29065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880028EE-1CFB-4C44-91E9-7B0DC9D2F1E1}" type="pres">
      <dgm:prSet presAssocID="{D979A77E-177F-4985-A0D0-7B660FB29065}" presName="spaceRect" presStyleCnt="0"/>
      <dgm:spPr/>
    </dgm:pt>
    <dgm:pt modelId="{F44D5AB0-9C9C-4865-BF72-1374C82D5CB0}" type="pres">
      <dgm:prSet presAssocID="{D979A77E-177F-4985-A0D0-7B660FB29065}" presName="textRect" presStyleLbl="revTx" presStyleIdx="4" presStyleCnt="8">
        <dgm:presLayoutVars>
          <dgm:chMax val="1"/>
          <dgm:chPref val="1"/>
        </dgm:presLayoutVars>
      </dgm:prSet>
      <dgm:spPr/>
    </dgm:pt>
    <dgm:pt modelId="{8DBB1415-FB60-41FF-B3FF-FE648862BA41}" type="pres">
      <dgm:prSet presAssocID="{9BDCB8C0-8E5B-4DF8-BC20-28FDF285FB8F}" presName="sibTrans" presStyleLbl="sibTrans2D1" presStyleIdx="0" presStyleCnt="0"/>
      <dgm:spPr/>
    </dgm:pt>
    <dgm:pt modelId="{99F312E4-C9A1-4794-9557-3FB0430C12BC}" type="pres">
      <dgm:prSet presAssocID="{824C8E14-CA83-4CE5-89AE-9DDDFC41411E}" presName="compNode" presStyleCnt="0"/>
      <dgm:spPr/>
    </dgm:pt>
    <dgm:pt modelId="{E52949CC-BEB5-498A-B0D3-77230DD549AE}" type="pres">
      <dgm:prSet presAssocID="{824C8E14-CA83-4CE5-89AE-9DDDFC41411E}" presName="iconBgRect" presStyleLbl="bgShp" presStyleIdx="5" presStyleCnt="8"/>
      <dgm:spPr/>
    </dgm:pt>
    <dgm:pt modelId="{E9C29CAC-F5BC-44F2-A31F-52A97BF710CE}" type="pres">
      <dgm:prSet presAssocID="{824C8E14-CA83-4CE5-89AE-9DDDFC41411E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ne Decoration"/>
        </a:ext>
      </dgm:extLst>
    </dgm:pt>
    <dgm:pt modelId="{E519B870-F0F2-4238-83FE-053873761257}" type="pres">
      <dgm:prSet presAssocID="{824C8E14-CA83-4CE5-89AE-9DDDFC41411E}" presName="spaceRect" presStyleCnt="0"/>
      <dgm:spPr/>
    </dgm:pt>
    <dgm:pt modelId="{3FAA8200-DA8D-42CD-B524-77AB85DA6444}" type="pres">
      <dgm:prSet presAssocID="{824C8E14-CA83-4CE5-89AE-9DDDFC41411E}" presName="textRect" presStyleLbl="revTx" presStyleIdx="5" presStyleCnt="8">
        <dgm:presLayoutVars>
          <dgm:chMax val="1"/>
          <dgm:chPref val="1"/>
        </dgm:presLayoutVars>
      </dgm:prSet>
      <dgm:spPr/>
    </dgm:pt>
    <dgm:pt modelId="{0CB1A132-44FA-45CB-8711-8FC6C3E65C57}" type="pres">
      <dgm:prSet presAssocID="{A0E0B8A8-0FE7-4D14-AFF3-C170B7B8ECC1}" presName="sibTrans" presStyleLbl="sibTrans2D1" presStyleIdx="0" presStyleCnt="0"/>
      <dgm:spPr/>
    </dgm:pt>
    <dgm:pt modelId="{4DA6085A-C11F-4EF9-A3C8-75447697DAEB}" type="pres">
      <dgm:prSet presAssocID="{B905B085-858A-4BB2-ABE8-041111F48B3E}" presName="compNode" presStyleCnt="0"/>
      <dgm:spPr/>
    </dgm:pt>
    <dgm:pt modelId="{B8B593B1-6B4D-4F4F-BFC8-1F5020409E86}" type="pres">
      <dgm:prSet presAssocID="{B905B085-858A-4BB2-ABE8-041111F48B3E}" presName="iconBgRect" presStyleLbl="bgShp" presStyleIdx="6" presStyleCnt="8"/>
      <dgm:spPr/>
    </dgm:pt>
    <dgm:pt modelId="{4B61B8AB-BF93-4361-B233-E54EC9ABDFD6}" type="pres">
      <dgm:prSet presAssocID="{B905B085-858A-4BB2-ABE8-041111F48B3E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256A52B9-8573-490C-844C-8010D701EE76}" type="pres">
      <dgm:prSet presAssocID="{B905B085-858A-4BB2-ABE8-041111F48B3E}" presName="spaceRect" presStyleCnt="0"/>
      <dgm:spPr/>
    </dgm:pt>
    <dgm:pt modelId="{BF51F8CE-290B-43D0-A425-44A33E0FC6EC}" type="pres">
      <dgm:prSet presAssocID="{B905B085-858A-4BB2-ABE8-041111F48B3E}" presName="textRect" presStyleLbl="revTx" presStyleIdx="6" presStyleCnt="8">
        <dgm:presLayoutVars>
          <dgm:chMax val="1"/>
          <dgm:chPref val="1"/>
        </dgm:presLayoutVars>
      </dgm:prSet>
      <dgm:spPr/>
    </dgm:pt>
    <dgm:pt modelId="{5D68D3EF-300A-4B7A-A6C6-3F05FF712433}" type="pres">
      <dgm:prSet presAssocID="{CA94053E-6C7E-4EF5-96CB-73C331556F39}" presName="sibTrans" presStyleLbl="sibTrans2D1" presStyleIdx="0" presStyleCnt="0"/>
      <dgm:spPr/>
    </dgm:pt>
    <dgm:pt modelId="{7A4E5543-C24D-4DAD-B31E-F8A1C857EEAE}" type="pres">
      <dgm:prSet presAssocID="{38892CC4-59B3-4D28-AF96-BFED7FA00418}" presName="compNode" presStyleCnt="0"/>
      <dgm:spPr/>
    </dgm:pt>
    <dgm:pt modelId="{8FFED2C0-4D79-4D2A-8781-0763B3EA11C6}" type="pres">
      <dgm:prSet presAssocID="{38892CC4-59B3-4D28-AF96-BFED7FA00418}" presName="iconBgRect" presStyleLbl="bgShp" presStyleIdx="7" presStyleCnt="8"/>
      <dgm:spPr/>
    </dgm:pt>
    <dgm:pt modelId="{0799C8D5-501F-4A9C-B790-8A22B5D69AA1}" type="pres">
      <dgm:prSet presAssocID="{38892CC4-59B3-4D28-AF96-BFED7FA00418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EEF24364-F34C-4868-88B4-EADF70BCBA08}" type="pres">
      <dgm:prSet presAssocID="{38892CC4-59B3-4D28-AF96-BFED7FA00418}" presName="spaceRect" presStyleCnt="0"/>
      <dgm:spPr/>
    </dgm:pt>
    <dgm:pt modelId="{D59A0974-E6D6-4FD9-842F-5F9838D2D643}" type="pres">
      <dgm:prSet presAssocID="{38892CC4-59B3-4D28-AF96-BFED7FA00418}" presName="textRect" presStyleLbl="revTx" presStyleIdx="7" presStyleCnt="8" custScaleX="159142" custLinFactNeighborX="21171" custLinFactNeighborY="-10331">
        <dgm:presLayoutVars>
          <dgm:chMax val="1"/>
          <dgm:chPref val="1"/>
        </dgm:presLayoutVars>
      </dgm:prSet>
      <dgm:spPr/>
    </dgm:pt>
  </dgm:ptLst>
  <dgm:cxnLst>
    <dgm:cxn modelId="{705E6302-D228-4463-8153-1B1863B4E7A7}" type="presOf" srcId="{9BDCB8C0-8E5B-4DF8-BC20-28FDF285FB8F}" destId="{8DBB1415-FB60-41FF-B3FF-FE648862BA41}" srcOrd="0" destOrd="0" presId="urn:microsoft.com/office/officeart/2018/2/layout/IconCircleList"/>
    <dgm:cxn modelId="{5CB07109-F36C-4B28-B708-62B937519823}" type="presOf" srcId="{824C8E14-CA83-4CE5-89AE-9DDDFC41411E}" destId="{3FAA8200-DA8D-42CD-B524-77AB85DA6444}" srcOrd="0" destOrd="0" presId="urn:microsoft.com/office/officeart/2018/2/layout/IconCircleList"/>
    <dgm:cxn modelId="{87057714-EBF8-4BA3-BF8B-34C8362AE1EB}" type="presOf" srcId="{38892CC4-59B3-4D28-AF96-BFED7FA00418}" destId="{D59A0974-E6D6-4FD9-842F-5F9838D2D643}" srcOrd="0" destOrd="0" presId="urn:microsoft.com/office/officeart/2018/2/layout/IconCircleList"/>
    <dgm:cxn modelId="{74764B15-76CA-4CA2-A173-BD10839C9F77}" type="presOf" srcId="{A4F3AAE7-8170-469F-B550-CCF16F18C829}" destId="{2F564EF0-8587-4BD3-86AF-3AD0FAE62A3B}" srcOrd="0" destOrd="0" presId="urn:microsoft.com/office/officeart/2018/2/layout/IconCircleList"/>
    <dgm:cxn modelId="{DD679B15-16D1-4A6F-8883-3E513651FF17}" type="presOf" srcId="{D979A77E-177F-4985-A0D0-7B660FB29065}" destId="{F44D5AB0-9C9C-4865-BF72-1374C82D5CB0}" srcOrd="0" destOrd="0" presId="urn:microsoft.com/office/officeart/2018/2/layout/IconCircleList"/>
    <dgm:cxn modelId="{650D8B23-614E-4D76-8C7B-27501F7B6B24}" type="presOf" srcId="{CA94053E-6C7E-4EF5-96CB-73C331556F39}" destId="{5D68D3EF-300A-4B7A-A6C6-3F05FF712433}" srcOrd="0" destOrd="0" presId="urn:microsoft.com/office/officeart/2018/2/layout/IconCircleList"/>
    <dgm:cxn modelId="{1E3D862A-151D-4BE4-8E03-8E2FE63EED18}" srcId="{AAADF239-000D-461C-AA5A-82F90361705C}" destId="{E2D34E95-C513-487C-A2D8-0529CD90D281}" srcOrd="1" destOrd="0" parTransId="{CDB14EB6-AE07-4B7F-BA9F-B46CE51B3677}" sibTransId="{226465CB-FFF8-44AA-B462-F08F2ADAFDFA}"/>
    <dgm:cxn modelId="{2F37672C-2F1D-477A-9E34-67E65E96B528}" type="presOf" srcId="{AAADF239-000D-461C-AA5A-82F90361705C}" destId="{D85212D4-21DB-4343-9C7F-991942D71965}" srcOrd="0" destOrd="0" presId="urn:microsoft.com/office/officeart/2018/2/layout/IconCircleList"/>
    <dgm:cxn modelId="{AE0B1A30-AEA8-46BA-88E9-F4980951169F}" srcId="{AAADF239-000D-461C-AA5A-82F90361705C}" destId="{D979A77E-177F-4985-A0D0-7B660FB29065}" srcOrd="4" destOrd="0" parTransId="{6398C0D4-FAD3-4606-A18C-A5EEE1AD3204}" sibTransId="{9BDCB8C0-8E5B-4DF8-BC20-28FDF285FB8F}"/>
    <dgm:cxn modelId="{0DD44934-DBEF-420A-A1ED-81FF22A8DE3C}" type="presOf" srcId="{E2D34E95-C513-487C-A2D8-0529CD90D281}" destId="{54EB8FEF-89BB-4809-9FA6-1349B86F88DB}" srcOrd="0" destOrd="0" presId="urn:microsoft.com/office/officeart/2018/2/layout/IconCircleList"/>
    <dgm:cxn modelId="{13EE3136-8FD9-4018-8E11-AE375296442D}" type="presOf" srcId="{A0E0B8A8-0FE7-4D14-AFF3-C170B7B8ECC1}" destId="{0CB1A132-44FA-45CB-8711-8FC6C3E65C57}" srcOrd="0" destOrd="0" presId="urn:microsoft.com/office/officeart/2018/2/layout/IconCircleList"/>
    <dgm:cxn modelId="{7336C439-5EAE-4D8C-82D2-5D61B93DB7F6}" type="presOf" srcId="{49BA7BD2-C003-4C99-9FE1-ABA3339CABC2}" destId="{5CC9DF53-32CD-41EF-97EF-519527580277}" srcOrd="0" destOrd="0" presId="urn:microsoft.com/office/officeart/2018/2/layout/IconCircleList"/>
    <dgm:cxn modelId="{AFA45B45-BD0D-4CBC-9253-DC65AA8068D7}" srcId="{AAADF239-000D-461C-AA5A-82F90361705C}" destId="{04A0158B-8A27-4639-999B-331F18804983}" srcOrd="2" destOrd="0" parTransId="{598E064B-A4E7-4A9C-BB4C-5676AB04AB1F}" sibTransId="{A4F3AAE7-8170-469F-B550-CCF16F18C829}"/>
    <dgm:cxn modelId="{8C56FC67-D334-41A7-8D3D-CBF6F7124901}" srcId="{AAADF239-000D-461C-AA5A-82F90361705C}" destId="{824C8E14-CA83-4CE5-89AE-9DDDFC41411E}" srcOrd="5" destOrd="0" parTransId="{F1D91A51-3DFB-49CB-AB13-B18E5751B494}" sibTransId="{A0E0B8A8-0FE7-4D14-AFF3-C170B7B8ECC1}"/>
    <dgm:cxn modelId="{8DC4A24D-1DD6-4F94-BC11-0219BD0AE1B9}" srcId="{AAADF239-000D-461C-AA5A-82F90361705C}" destId="{38892CC4-59B3-4D28-AF96-BFED7FA00418}" srcOrd="7" destOrd="0" parTransId="{E21F7D83-FC80-4AC7-8394-70F1C6BAFEBF}" sibTransId="{C9517BDB-0236-4720-BD1B-DDCB1F7C5755}"/>
    <dgm:cxn modelId="{AA017454-30B5-49D7-84D4-1DDFC0365322}" type="presOf" srcId="{B905B085-858A-4BB2-ABE8-041111F48B3E}" destId="{BF51F8CE-290B-43D0-A425-44A33E0FC6EC}" srcOrd="0" destOrd="0" presId="urn:microsoft.com/office/officeart/2018/2/layout/IconCircleList"/>
    <dgm:cxn modelId="{0725D987-1581-454D-B436-8C63AB42A4BC}" srcId="{AAADF239-000D-461C-AA5A-82F90361705C}" destId="{B905B085-858A-4BB2-ABE8-041111F48B3E}" srcOrd="6" destOrd="0" parTransId="{BBFC6742-DAB7-47CF-B6F1-021822A5920B}" sibTransId="{CA94053E-6C7E-4EF5-96CB-73C331556F39}"/>
    <dgm:cxn modelId="{46163891-7F51-4E33-B9AD-07163E778F09}" type="presOf" srcId="{226465CB-FFF8-44AA-B462-F08F2ADAFDFA}" destId="{3151F812-AE37-4CD8-AC02-6F0735B6FD9E}" srcOrd="0" destOrd="0" presId="urn:microsoft.com/office/officeart/2018/2/layout/IconCircleList"/>
    <dgm:cxn modelId="{EEC50FA8-40B9-4E80-A81C-8B9D071CE6BD}" type="presOf" srcId="{04A0158B-8A27-4639-999B-331F18804983}" destId="{471E415A-7B06-4504-BB2A-495032F1BD3E}" srcOrd="0" destOrd="0" presId="urn:microsoft.com/office/officeart/2018/2/layout/IconCircleList"/>
    <dgm:cxn modelId="{3E44FEB9-4E9A-4911-A6DB-98F6C11A1E9B}" srcId="{AAADF239-000D-461C-AA5A-82F90361705C}" destId="{2AC42B68-D61C-4A01-813E-AB68F95A2DF2}" srcOrd="3" destOrd="0" parTransId="{C3BA4A66-B78B-48D8-B513-D892F066A830}" sibTransId="{9BE5388D-E2EE-4E30-B8B8-89B8F7B1304D}"/>
    <dgm:cxn modelId="{CBF0D8C9-7DDA-4F6C-AB8B-DA34FC237845}" type="presOf" srcId="{2AC42B68-D61C-4A01-813E-AB68F95A2DF2}" destId="{6190D54B-4166-4D7B-B4C1-8AFD6043B0AD}" srcOrd="0" destOrd="0" presId="urn:microsoft.com/office/officeart/2018/2/layout/IconCircleList"/>
    <dgm:cxn modelId="{5029D5E0-DF97-49B7-A7AD-B1E83678B687}" srcId="{AAADF239-000D-461C-AA5A-82F90361705C}" destId="{AAB92B79-F542-4A9E-97CD-00FA8DDA474F}" srcOrd="0" destOrd="0" parTransId="{64A7F0A2-7522-4636-BE4A-CEF2FF615C2C}" sibTransId="{49BA7BD2-C003-4C99-9FE1-ABA3339CABC2}"/>
    <dgm:cxn modelId="{DCFE30E2-FAEE-4B67-A682-3500F890E82E}" type="presOf" srcId="{9BE5388D-E2EE-4E30-B8B8-89B8F7B1304D}" destId="{796D6821-229F-479A-98CB-8699D9A672E9}" srcOrd="0" destOrd="0" presId="urn:microsoft.com/office/officeart/2018/2/layout/IconCircleList"/>
    <dgm:cxn modelId="{5EBD0EFA-2BDA-4243-868D-4DC1BF8E6CE8}" type="presOf" srcId="{AAB92B79-F542-4A9E-97CD-00FA8DDA474F}" destId="{1CD9E9F1-AE8F-4101-BEEA-3DFADA2A51D4}" srcOrd="0" destOrd="0" presId="urn:microsoft.com/office/officeart/2018/2/layout/IconCircleList"/>
    <dgm:cxn modelId="{E7B461DD-513B-43CB-86F3-9F8A19A968A9}" type="presParOf" srcId="{D85212D4-21DB-4343-9C7F-991942D71965}" destId="{B88AD5BE-3421-412D-BF72-A791DD75C486}" srcOrd="0" destOrd="0" presId="urn:microsoft.com/office/officeart/2018/2/layout/IconCircleList"/>
    <dgm:cxn modelId="{288E9291-8FBF-4D0D-AD8C-960A95BF9501}" type="presParOf" srcId="{B88AD5BE-3421-412D-BF72-A791DD75C486}" destId="{FEF00CD2-3F5E-43CF-95F9-2AFA3860E2DC}" srcOrd="0" destOrd="0" presId="urn:microsoft.com/office/officeart/2018/2/layout/IconCircleList"/>
    <dgm:cxn modelId="{2AC5126E-4F34-41B1-850A-92A9227BB1EE}" type="presParOf" srcId="{FEF00CD2-3F5E-43CF-95F9-2AFA3860E2DC}" destId="{04DE9C48-7E78-43EA-8B16-F87C8D85A527}" srcOrd="0" destOrd="0" presId="urn:microsoft.com/office/officeart/2018/2/layout/IconCircleList"/>
    <dgm:cxn modelId="{4956C41E-8293-42F0-AD2C-16524CC36C9F}" type="presParOf" srcId="{FEF00CD2-3F5E-43CF-95F9-2AFA3860E2DC}" destId="{D473D041-EE7C-41BB-836A-6043263A0B7C}" srcOrd="1" destOrd="0" presId="urn:microsoft.com/office/officeart/2018/2/layout/IconCircleList"/>
    <dgm:cxn modelId="{1DD66444-B374-4874-ABB5-CC8CB5C9D387}" type="presParOf" srcId="{FEF00CD2-3F5E-43CF-95F9-2AFA3860E2DC}" destId="{CE8BD66F-51AC-4FEE-A2D9-2918B2DFDA76}" srcOrd="2" destOrd="0" presId="urn:microsoft.com/office/officeart/2018/2/layout/IconCircleList"/>
    <dgm:cxn modelId="{2B769B85-5ABA-4765-BC05-DBA04DEEC6ED}" type="presParOf" srcId="{FEF00CD2-3F5E-43CF-95F9-2AFA3860E2DC}" destId="{1CD9E9F1-AE8F-4101-BEEA-3DFADA2A51D4}" srcOrd="3" destOrd="0" presId="urn:microsoft.com/office/officeart/2018/2/layout/IconCircleList"/>
    <dgm:cxn modelId="{B8478472-6C23-4A6E-A885-7751646A8F8D}" type="presParOf" srcId="{B88AD5BE-3421-412D-BF72-A791DD75C486}" destId="{5CC9DF53-32CD-41EF-97EF-519527580277}" srcOrd="1" destOrd="0" presId="urn:microsoft.com/office/officeart/2018/2/layout/IconCircleList"/>
    <dgm:cxn modelId="{50C19DE6-2239-4935-AACC-5FBFE8F1C629}" type="presParOf" srcId="{B88AD5BE-3421-412D-BF72-A791DD75C486}" destId="{5EEF3BC1-1046-452C-BF46-EAA1CA2501EB}" srcOrd="2" destOrd="0" presId="urn:microsoft.com/office/officeart/2018/2/layout/IconCircleList"/>
    <dgm:cxn modelId="{A946D782-C1E0-450A-926E-CA0EB8FE71DE}" type="presParOf" srcId="{5EEF3BC1-1046-452C-BF46-EAA1CA2501EB}" destId="{8795AAF8-6245-4609-AD7E-7198E8180638}" srcOrd="0" destOrd="0" presId="urn:microsoft.com/office/officeart/2018/2/layout/IconCircleList"/>
    <dgm:cxn modelId="{F3032CAC-B6CD-42E1-B9AC-142C02A38565}" type="presParOf" srcId="{5EEF3BC1-1046-452C-BF46-EAA1CA2501EB}" destId="{CBE6D19C-54F4-4DC3-8C95-1AB058FD2D14}" srcOrd="1" destOrd="0" presId="urn:microsoft.com/office/officeart/2018/2/layout/IconCircleList"/>
    <dgm:cxn modelId="{2E2D7897-C5FD-4E88-8EB8-E4BC195AA320}" type="presParOf" srcId="{5EEF3BC1-1046-452C-BF46-EAA1CA2501EB}" destId="{83A13594-A065-42E6-A753-D151646B0845}" srcOrd="2" destOrd="0" presId="urn:microsoft.com/office/officeart/2018/2/layout/IconCircleList"/>
    <dgm:cxn modelId="{97A22F2D-06DC-437F-A14B-497E3B468EB9}" type="presParOf" srcId="{5EEF3BC1-1046-452C-BF46-EAA1CA2501EB}" destId="{54EB8FEF-89BB-4809-9FA6-1349B86F88DB}" srcOrd="3" destOrd="0" presId="urn:microsoft.com/office/officeart/2018/2/layout/IconCircleList"/>
    <dgm:cxn modelId="{CB7612D1-5F3C-454C-9E65-875124276CA0}" type="presParOf" srcId="{B88AD5BE-3421-412D-BF72-A791DD75C486}" destId="{3151F812-AE37-4CD8-AC02-6F0735B6FD9E}" srcOrd="3" destOrd="0" presId="urn:microsoft.com/office/officeart/2018/2/layout/IconCircleList"/>
    <dgm:cxn modelId="{E5249E0B-26F7-436A-87F6-20E69DB50AF6}" type="presParOf" srcId="{B88AD5BE-3421-412D-BF72-A791DD75C486}" destId="{571077A1-B7A9-4DA6-B453-66BB37C1DE01}" srcOrd="4" destOrd="0" presId="urn:microsoft.com/office/officeart/2018/2/layout/IconCircleList"/>
    <dgm:cxn modelId="{97664E38-F77F-487C-9286-DB5DDB0BA859}" type="presParOf" srcId="{571077A1-B7A9-4DA6-B453-66BB37C1DE01}" destId="{AC99C17E-976B-4C66-8C27-DC83AC05AD63}" srcOrd="0" destOrd="0" presId="urn:microsoft.com/office/officeart/2018/2/layout/IconCircleList"/>
    <dgm:cxn modelId="{811A2F69-5BEB-4AB9-BA45-74D1E1E7D5D2}" type="presParOf" srcId="{571077A1-B7A9-4DA6-B453-66BB37C1DE01}" destId="{759A3485-6A59-4A39-AF91-315FF3EEE9D7}" srcOrd="1" destOrd="0" presId="urn:microsoft.com/office/officeart/2018/2/layout/IconCircleList"/>
    <dgm:cxn modelId="{AFB6E5F2-6FBA-455A-87CF-50CF751BA85F}" type="presParOf" srcId="{571077A1-B7A9-4DA6-B453-66BB37C1DE01}" destId="{4ED2EC1D-E2D7-454F-B767-5D193A783E1C}" srcOrd="2" destOrd="0" presId="urn:microsoft.com/office/officeart/2018/2/layout/IconCircleList"/>
    <dgm:cxn modelId="{061CE783-BEE0-4FDA-80F9-31D872B55CF2}" type="presParOf" srcId="{571077A1-B7A9-4DA6-B453-66BB37C1DE01}" destId="{471E415A-7B06-4504-BB2A-495032F1BD3E}" srcOrd="3" destOrd="0" presId="urn:microsoft.com/office/officeart/2018/2/layout/IconCircleList"/>
    <dgm:cxn modelId="{4295FCB9-A01B-4A5A-B91E-9EE09EF12FBC}" type="presParOf" srcId="{B88AD5BE-3421-412D-BF72-A791DD75C486}" destId="{2F564EF0-8587-4BD3-86AF-3AD0FAE62A3B}" srcOrd="5" destOrd="0" presId="urn:microsoft.com/office/officeart/2018/2/layout/IconCircleList"/>
    <dgm:cxn modelId="{87EB9FCD-4AF2-4191-A563-EE19EB859AEB}" type="presParOf" srcId="{B88AD5BE-3421-412D-BF72-A791DD75C486}" destId="{8ED58C32-3F46-4574-BC71-C7BF4AD22E76}" srcOrd="6" destOrd="0" presId="urn:microsoft.com/office/officeart/2018/2/layout/IconCircleList"/>
    <dgm:cxn modelId="{960DCB31-EECB-43F4-A260-3AAD019052D2}" type="presParOf" srcId="{8ED58C32-3F46-4574-BC71-C7BF4AD22E76}" destId="{86071562-C8A9-4B33-9068-265584572565}" srcOrd="0" destOrd="0" presId="urn:microsoft.com/office/officeart/2018/2/layout/IconCircleList"/>
    <dgm:cxn modelId="{97158124-10D8-47A1-B9AE-2D31CA0C013B}" type="presParOf" srcId="{8ED58C32-3F46-4574-BC71-C7BF4AD22E76}" destId="{3FF605EB-DEDB-4C93-B50E-01AE40D928CE}" srcOrd="1" destOrd="0" presId="urn:microsoft.com/office/officeart/2018/2/layout/IconCircleList"/>
    <dgm:cxn modelId="{3DAD5AD6-A9B7-46F4-B53F-3A5AB305928F}" type="presParOf" srcId="{8ED58C32-3F46-4574-BC71-C7BF4AD22E76}" destId="{27242E65-D5FA-4BFD-93F8-A913A91159E8}" srcOrd="2" destOrd="0" presId="urn:microsoft.com/office/officeart/2018/2/layout/IconCircleList"/>
    <dgm:cxn modelId="{4AD11E74-1551-4571-8AB3-AADE3F98D9EF}" type="presParOf" srcId="{8ED58C32-3F46-4574-BC71-C7BF4AD22E76}" destId="{6190D54B-4166-4D7B-B4C1-8AFD6043B0AD}" srcOrd="3" destOrd="0" presId="urn:microsoft.com/office/officeart/2018/2/layout/IconCircleList"/>
    <dgm:cxn modelId="{B97FB835-38C9-48AE-BF29-F4CBC7388029}" type="presParOf" srcId="{B88AD5BE-3421-412D-BF72-A791DD75C486}" destId="{796D6821-229F-479A-98CB-8699D9A672E9}" srcOrd="7" destOrd="0" presId="urn:microsoft.com/office/officeart/2018/2/layout/IconCircleList"/>
    <dgm:cxn modelId="{2EB8C2A9-5C05-4EB3-BC7E-AE2822A7022E}" type="presParOf" srcId="{B88AD5BE-3421-412D-BF72-A791DD75C486}" destId="{CBB7FF27-4B4C-4BE2-B1B6-C0416BBBC6B6}" srcOrd="8" destOrd="0" presId="urn:microsoft.com/office/officeart/2018/2/layout/IconCircleList"/>
    <dgm:cxn modelId="{F66C41D5-BA8D-43CB-960C-EDF1E401414B}" type="presParOf" srcId="{CBB7FF27-4B4C-4BE2-B1B6-C0416BBBC6B6}" destId="{05E1E86D-F90A-4656-BADF-F21E7DD538F8}" srcOrd="0" destOrd="0" presId="urn:microsoft.com/office/officeart/2018/2/layout/IconCircleList"/>
    <dgm:cxn modelId="{2F595B1D-EA2D-49C8-905B-835322480046}" type="presParOf" srcId="{CBB7FF27-4B4C-4BE2-B1B6-C0416BBBC6B6}" destId="{8BF1C0D9-4688-43DA-8A0B-C12143356048}" srcOrd="1" destOrd="0" presId="urn:microsoft.com/office/officeart/2018/2/layout/IconCircleList"/>
    <dgm:cxn modelId="{1ABCFE8B-C9FB-4AD2-AB07-352FB49AFE3F}" type="presParOf" srcId="{CBB7FF27-4B4C-4BE2-B1B6-C0416BBBC6B6}" destId="{880028EE-1CFB-4C44-91E9-7B0DC9D2F1E1}" srcOrd="2" destOrd="0" presId="urn:microsoft.com/office/officeart/2018/2/layout/IconCircleList"/>
    <dgm:cxn modelId="{2000E2FC-646E-430E-87B8-807242349A6C}" type="presParOf" srcId="{CBB7FF27-4B4C-4BE2-B1B6-C0416BBBC6B6}" destId="{F44D5AB0-9C9C-4865-BF72-1374C82D5CB0}" srcOrd="3" destOrd="0" presId="urn:microsoft.com/office/officeart/2018/2/layout/IconCircleList"/>
    <dgm:cxn modelId="{11898EA4-BA9D-4D67-BB69-6792D7437213}" type="presParOf" srcId="{B88AD5BE-3421-412D-BF72-A791DD75C486}" destId="{8DBB1415-FB60-41FF-B3FF-FE648862BA41}" srcOrd="9" destOrd="0" presId="urn:microsoft.com/office/officeart/2018/2/layout/IconCircleList"/>
    <dgm:cxn modelId="{C90E5C1D-B498-4A1B-A65C-BACA2293804A}" type="presParOf" srcId="{B88AD5BE-3421-412D-BF72-A791DD75C486}" destId="{99F312E4-C9A1-4794-9557-3FB0430C12BC}" srcOrd="10" destOrd="0" presId="urn:microsoft.com/office/officeart/2018/2/layout/IconCircleList"/>
    <dgm:cxn modelId="{25487009-DDDE-465E-A76B-312BDD0707FA}" type="presParOf" srcId="{99F312E4-C9A1-4794-9557-3FB0430C12BC}" destId="{E52949CC-BEB5-498A-B0D3-77230DD549AE}" srcOrd="0" destOrd="0" presId="urn:microsoft.com/office/officeart/2018/2/layout/IconCircleList"/>
    <dgm:cxn modelId="{78552749-0272-42C0-B07F-E074B2B285E1}" type="presParOf" srcId="{99F312E4-C9A1-4794-9557-3FB0430C12BC}" destId="{E9C29CAC-F5BC-44F2-A31F-52A97BF710CE}" srcOrd="1" destOrd="0" presId="urn:microsoft.com/office/officeart/2018/2/layout/IconCircleList"/>
    <dgm:cxn modelId="{B7795189-3A6F-4863-8193-8B27AF2D71BC}" type="presParOf" srcId="{99F312E4-C9A1-4794-9557-3FB0430C12BC}" destId="{E519B870-F0F2-4238-83FE-053873761257}" srcOrd="2" destOrd="0" presId="urn:microsoft.com/office/officeart/2018/2/layout/IconCircleList"/>
    <dgm:cxn modelId="{4E047903-D3F1-4DB3-A346-ADFF8426BAE9}" type="presParOf" srcId="{99F312E4-C9A1-4794-9557-3FB0430C12BC}" destId="{3FAA8200-DA8D-42CD-B524-77AB85DA6444}" srcOrd="3" destOrd="0" presId="urn:microsoft.com/office/officeart/2018/2/layout/IconCircleList"/>
    <dgm:cxn modelId="{1F9EEC82-6020-42AB-8285-070D4C936FF6}" type="presParOf" srcId="{B88AD5BE-3421-412D-BF72-A791DD75C486}" destId="{0CB1A132-44FA-45CB-8711-8FC6C3E65C57}" srcOrd="11" destOrd="0" presId="urn:microsoft.com/office/officeart/2018/2/layout/IconCircleList"/>
    <dgm:cxn modelId="{E7D5E9DE-B140-4B09-B39F-78BBFB6E04B1}" type="presParOf" srcId="{B88AD5BE-3421-412D-BF72-A791DD75C486}" destId="{4DA6085A-C11F-4EF9-A3C8-75447697DAEB}" srcOrd="12" destOrd="0" presId="urn:microsoft.com/office/officeart/2018/2/layout/IconCircleList"/>
    <dgm:cxn modelId="{06E978D0-8673-49CF-A36F-FF0555CBDE9E}" type="presParOf" srcId="{4DA6085A-C11F-4EF9-A3C8-75447697DAEB}" destId="{B8B593B1-6B4D-4F4F-BFC8-1F5020409E86}" srcOrd="0" destOrd="0" presId="urn:microsoft.com/office/officeart/2018/2/layout/IconCircleList"/>
    <dgm:cxn modelId="{CAA2EB3C-F157-4414-9759-5F78913A1C21}" type="presParOf" srcId="{4DA6085A-C11F-4EF9-A3C8-75447697DAEB}" destId="{4B61B8AB-BF93-4361-B233-E54EC9ABDFD6}" srcOrd="1" destOrd="0" presId="urn:microsoft.com/office/officeart/2018/2/layout/IconCircleList"/>
    <dgm:cxn modelId="{0241220E-2EAF-414F-82A9-BCD707C2D0D9}" type="presParOf" srcId="{4DA6085A-C11F-4EF9-A3C8-75447697DAEB}" destId="{256A52B9-8573-490C-844C-8010D701EE76}" srcOrd="2" destOrd="0" presId="urn:microsoft.com/office/officeart/2018/2/layout/IconCircleList"/>
    <dgm:cxn modelId="{6BC74655-BB7B-41CE-BF3E-D6ADC1904993}" type="presParOf" srcId="{4DA6085A-C11F-4EF9-A3C8-75447697DAEB}" destId="{BF51F8CE-290B-43D0-A425-44A33E0FC6EC}" srcOrd="3" destOrd="0" presId="urn:microsoft.com/office/officeart/2018/2/layout/IconCircleList"/>
    <dgm:cxn modelId="{17EEA987-96EE-47EF-A3C8-3E3CDB2B3705}" type="presParOf" srcId="{B88AD5BE-3421-412D-BF72-A791DD75C486}" destId="{5D68D3EF-300A-4B7A-A6C6-3F05FF712433}" srcOrd="13" destOrd="0" presId="urn:microsoft.com/office/officeart/2018/2/layout/IconCircleList"/>
    <dgm:cxn modelId="{2EFB4E42-A2A2-4397-A8E9-F88DC564C877}" type="presParOf" srcId="{B88AD5BE-3421-412D-BF72-A791DD75C486}" destId="{7A4E5543-C24D-4DAD-B31E-F8A1C857EEAE}" srcOrd="14" destOrd="0" presId="urn:microsoft.com/office/officeart/2018/2/layout/IconCircleList"/>
    <dgm:cxn modelId="{3637BE5D-829C-4314-80F5-FA02F158D25C}" type="presParOf" srcId="{7A4E5543-C24D-4DAD-B31E-F8A1C857EEAE}" destId="{8FFED2C0-4D79-4D2A-8781-0763B3EA11C6}" srcOrd="0" destOrd="0" presId="urn:microsoft.com/office/officeart/2018/2/layout/IconCircleList"/>
    <dgm:cxn modelId="{03101ECA-161B-4C5F-94EC-FDBB12F9BF94}" type="presParOf" srcId="{7A4E5543-C24D-4DAD-B31E-F8A1C857EEAE}" destId="{0799C8D5-501F-4A9C-B790-8A22B5D69AA1}" srcOrd="1" destOrd="0" presId="urn:microsoft.com/office/officeart/2018/2/layout/IconCircleList"/>
    <dgm:cxn modelId="{6CEF3A61-5B58-4FBD-9901-2607CC3F55A4}" type="presParOf" srcId="{7A4E5543-C24D-4DAD-B31E-F8A1C857EEAE}" destId="{EEF24364-F34C-4868-88B4-EADF70BCBA08}" srcOrd="2" destOrd="0" presId="urn:microsoft.com/office/officeart/2018/2/layout/IconCircleList"/>
    <dgm:cxn modelId="{8DC07EF2-DC66-44C9-95F1-16F414B51FD7}" type="presParOf" srcId="{7A4E5543-C24D-4DAD-B31E-F8A1C857EEAE}" destId="{D59A0974-E6D6-4FD9-842F-5F9838D2D64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E9C48-7E78-43EA-8B16-F87C8D85A527}">
      <dsp:nvSpPr>
        <dsp:cNvPr id="0" name=""/>
        <dsp:cNvSpPr/>
      </dsp:nvSpPr>
      <dsp:spPr>
        <a:xfrm>
          <a:off x="214180" y="1530"/>
          <a:ext cx="912692" cy="9126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3D041-EE7C-41BB-836A-6043263A0B7C}">
      <dsp:nvSpPr>
        <dsp:cNvPr id="0" name=""/>
        <dsp:cNvSpPr/>
      </dsp:nvSpPr>
      <dsp:spPr>
        <a:xfrm>
          <a:off x="405845" y="193195"/>
          <a:ext cx="529361" cy="5293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9E9F1-AE8F-4101-BEEA-3DFADA2A51D4}">
      <dsp:nvSpPr>
        <dsp:cNvPr id="0" name=""/>
        <dsp:cNvSpPr/>
      </dsp:nvSpPr>
      <dsp:spPr>
        <a:xfrm>
          <a:off x="1322449" y="1530"/>
          <a:ext cx="2151345" cy="91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Estabilidad Financiera a Largo-Plazo</a:t>
          </a:r>
          <a:endParaRPr lang="en-US" sz="1600" kern="1200" dirty="0"/>
        </a:p>
      </dsp:txBody>
      <dsp:txXfrm>
        <a:off x="1322449" y="1530"/>
        <a:ext cx="2151345" cy="912692"/>
      </dsp:txXfrm>
    </dsp:sp>
    <dsp:sp modelId="{8795AAF8-6245-4609-AD7E-7198E8180638}">
      <dsp:nvSpPr>
        <dsp:cNvPr id="0" name=""/>
        <dsp:cNvSpPr/>
      </dsp:nvSpPr>
      <dsp:spPr>
        <a:xfrm>
          <a:off x="3848650" y="1530"/>
          <a:ext cx="912692" cy="9126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6D19C-54F4-4DC3-8C95-1AB058FD2D14}">
      <dsp:nvSpPr>
        <dsp:cNvPr id="0" name=""/>
        <dsp:cNvSpPr/>
      </dsp:nvSpPr>
      <dsp:spPr>
        <a:xfrm>
          <a:off x="4040316" y="193195"/>
          <a:ext cx="529361" cy="5293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B8FEF-89BB-4809-9FA6-1349B86F88DB}">
      <dsp:nvSpPr>
        <dsp:cNvPr id="0" name=""/>
        <dsp:cNvSpPr/>
      </dsp:nvSpPr>
      <dsp:spPr>
        <a:xfrm>
          <a:off x="4956919" y="1530"/>
          <a:ext cx="2151345" cy="91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Una red de punta para sus instituciones miembros </a:t>
          </a:r>
          <a:endParaRPr lang="en-US" sz="1600" kern="1200"/>
        </a:p>
      </dsp:txBody>
      <dsp:txXfrm>
        <a:off x="4956919" y="1530"/>
        <a:ext cx="2151345" cy="912692"/>
      </dsp:txXfrm>
    </dsp:sp>
    <dsp:sp modelId="{AC99C17E-976B-4C66-8C27-DC83AC05AD63}">
      <dsp:nvSpPr>
        <dsp:cNvPr id="0" name=""/>
        <dsp:cNvSpPr/>
      </dsp:nvSpPr>
      <dsp:spPr>
        <a:xfrm>
          <a:off x="7483120" y="1530"/>
          <a:ext cx="912692" cy="9126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A3485-6A59-4A39-AF91-315FF3EEE9D7}">
      <dsp:nvSpPr>
        <dsp:cNvPr id="0" name=""/>
        <dsp:cNvSpPr/>
      </dsp:nvSpPr>
      <dsp:spPr>
        <a:xfrm>
          <a:off x="7674786" y="193195"/>
          <a:ext cx="529361" cy="5293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E415A-7B06-4504-BB2A-495032F1BD3E}">
      <dsp:nvSpPr>
        <dsp:cNvPr id="0" name=""/>
        <dsp:cNvSpPr/>
      </dsp:nvSpPr>
      <dsp:spPr>
        <a:xfrm>
          <a:off x="8591389" y="1530"/>
          <a:ext cx="2151345" cy="91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Organización</a:t>
          </a:r>
          <a:r>
            <a:rPr lang="en-US" sz="1600" kern="1200" dirty="0"/>
            <a:t> </a:t>
          </a:r>
          <a:r>
            <a:rPr lang="en-US" sz="1600" kern="1200" dirty="0" err="1"/>
            <a:t>Adminstrativa</a:t>
          </a:r>
          <a:r>
            <a:rPr lang="en-US" sz="1600" kern="1200" dirty="0"/>
            <a:t> de Punta</a:t>
          </a:r>
        </a:p>
      </dsp:txBody>
      <dsp:txXfrm>
        <a:off x="8591389" y="1530"/>
        <a:ext cx="2151345" cy="912692"/>
      </dsp:txXfrm>
    </dsp:sp>
    <dsp:sp modelId="{86071562-C8A9-4B33-9068-265584572565}">
      <dsp:nvSpPr>
        <dsp:cNvPr id="0" name=""/>
        <dsp:cNvSpPr/>
      </dsp:nvSpPr>
      <dsp:spPr>
        <a:xfrm>
          <a:off x="214180" y="1620272"/>
          <a:ext cx="912692" cy="9126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605EB-DEDB-4C93-B50E-01AE40D928CE}">
      <dsp:nvSpPr>
        <dsp:cNvPr id="0" name=""/>
        <dsp:cNvSpPr/>
      </dsp:nvSpPr>
      <dsp:spPr>
        <a:xfrm>
          <a:off x="405845" y="1811937"/>
          <a:ext cx="529361" cy="5293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0D54B-4166-4D7B-B4C1-8AFD6043B0AD}">
      <dsp:nvSpPr>
        <dsp:cNvPr id="0" name=""/>
        <dsp:cNvSpPr/>
      </dsp:nvSpPr>
      <dsp:spPr>
        <a:xfrm>
          <a:off x="1322449" y="1620272"/>
          <a:ext cx="2151345" cy="91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Comunidades y Grupos de Técnicos CUDI, relevantes y de punta</a:t>
          </a:r>
          <a:endParaRPr lang="en-US" sz="1600" kern="1200" dirty="0"/>
        </a:p>
      </dsp:txBody>
      <dsp:txXfrm>
        <a:off x="1322449" y="1620272"/>
        <a:ext cx="2151345" cy="912692"/>
      </dsp:txXfrm>
    </dsp:sp>
    <dsp:sp modelId="{05E1E86D-F90A-4656-BADF-F21E7DD538F8}">
      <dsp:nvSpPr>
        <dsp:cNvPr id="0" name=""/>
        <dsp:cNvSpPr/>
      </dsp:nvSpPr>
      <dsp:spPr>
        <a:xfrm>
          <a:off x="3848650" y="1620272"/>
          <a:ext cx="912692" cy="9126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1C0D9-4688-43DA-8A0B-C12143356048}">
      <dsp:nvSpPr>
        <dsp:cNvPr id="0" name=""/>
        <dsp:cNvSpPr/>
      </dsp:nvSpPr>
      <dsp:spPr>
        <a:xfrm>
          <a:off x="4040316" y="1811937"/>
          <a:ext cx="529361" cy="52936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D5AB0-9C9C-4865-BF72-1374C82D5CB0}">
      <dsp:nvSpPr>
        <dsp:cNvPr id="0" name=""/>
        <dsp:cNvSpPr/>
      </dsp:nvSpPr>
      <dsp:spPr>
        <a:xfrm>
          <a:off x="4956919" y="1620272"/>
          <a:ext cx="2151345" cy="91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Credibilidad con sus Miembros</a:t>
          </a:r>
        </a:p>
      </dsp:txBody>
      <dsp:txXfrm>
        <a:off x="4956919" y="1620272"/>
        <a:ext cx="2151345" cy="912692"/>
      </dsp:txXfrm>
    </dsp:sp>
    <dsp:sp modelId="{E52949CC-BEB5-498A-B0D3-77230DD549AE}">
      <dsp:nvSpPr>
        <dsp:cNvPr id="0" name=""/>
        <dsp:cNvSpPr/>
      </dsp:nvSpPr>
      <dsp:spPr>
        <a:xfrm>
          <a:off x="7483120" y="1620272"/>
          <a:ext cx="912692" cy="9126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29CAC-F5BC-44F2-A31F-52A97BF710CE}">
      <dsp:nvSpPr>
        <dsp:cNvPr id="0" name=""/>
        <dsp:cNvSpPr/>
      </dsp:nvSpPr>
      <dsp:spPr>
        <a:xfrm>
          <a:off x="7674786" y="1811937"/>
          <a:ext cx="529361" cy="52936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A8200-DA8D-42CD-B524-77AB85DA6444}">
      <dsp:nvSpPr>
        <dsp:cNvPr id="0" name=""/>
        <dsp:cNvSpPr/>
      </dsp:nvSpPr>
      <dsp:spPr>
        <a:xfrm>
          <a:off x="8591389" y="1620272"/>
          <a:ext cx="2151345" cy="91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Generación de nuevas fuentes de ingreso para ser Autosustentable </a:t>
          </a:r>
          <a:endParaRPr lang="en-US" sz="1600" kern="1200" dirty="0"/>
        </a:p>
      </dsp:txBody>
      <dsp:txXfrm>
        <a:off x="8591389" y="1620272"/>
        <a:ext cx="2151345" cy="912692"/>
      </dsp:txXfrm>
    </dsp:sp>
    <dsp:sp modelId="{B8B593B1-6B4D-4F4F-BFC8-1F5020409E86}">
      <dsp:nvSpPr>
        <dsp:cNvPr id="0" name=""/>
        <dsp:cNvSpPr/>
      </dsp:nvSpPr>
      <dsp:spPr>
        <a:xfrm>
          <a:off x="214180" y="3239014"/>
          <a:ext cx="912692" cy="9126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1B8AB-BF93-4361-B233-E54EC9ABDFD6}">
      <dsp:nvSpPr>
        <dsp:cNvPr id="0" name=""/>
        <dsp:cNvSpPr/>
      </dsp:nvSpPr>
      <dsp:spPr>
        <a:xfrm>
          <a:off x="405845" y="3430680"/>
          <a:ext cx="529361" cy="52936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1F8CE-290B-43D0-A425-44A33E0FC6EC}">
      <dsp:nvSpPr>
        <dsp:cNvPr id="0" name=""/>
        <dsp:cNvSpPr/>
      </dsp:nvSpPr>
      <dsp:spPr>
        <a:xfrm>
          <a:off x="1322449" y="3239014"/>
          <a:ext cx="2151345" cy="91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Nuevas</a:t>
          </a:r>
          <a:r>
            <a:rPr lang="en-US" sz="1600" kern="1200" dirty="0"/>
            <a:t> </a:t>
          </a:r>
          <a:r>
            <a:rPr lang="en-US" sz="1600" kern="1200" dirty="0" err="1"/>
            <a:t>Membresias</a:t>
          </a:r>
          <a:endParaRPr lang="en-US" sz="1600" kern="1200" dirty="0"/>
        </a:p>
      </dsp:txBody>
      <dsp:txXfrm>
        <a:off x="1322449" y="3239014"/>
        <a:ext cx="2151345" cy="912692"/>
      </dsp:txXfrm>
    </dsp:sp>
    <dsp:sp modelId="{8FFED2C0-4D79-4D2A-8781-0763B3EA11C6}">
      <dsp:nvSpPr>
        <dsp:cNvPr id="0" name=""/>
        <dsp:cNvSpPr/>
      </dsp:nvSpPr>
      <dsp:spPr>
        <a:xfrm>
          <a:off x="3848650" y="3239014"/>
          <a:ext cx="912692" cy="91269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9C8D5-501F-4A9C-B790-8A22B5D69AA1}">
      <dsp:nvSpPr>
        <dsp:cNvPr id="0" name=""/>
        <dsp:cNvSpPr/>
      </dsp:nvSpPr>
      <dsp:spPr>
        <a:xfrm>
          <a:off x="4040316" y="3430680"/>
          <a:ext cx="529361" cy="52936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A0974-E6D6-4FD9-842F-5F9838D2D643}">
      <dsp:nvSpPr>
        <dsp:cNvPr id="0" name=""/>
        <dsp:cNvSpPr/>
      </dsp:nvSpPr>
      <dsp:spPr>
        <a:xfrm>
          <a:off x="4776206" y="3144724"/>
          <a:ext cx="3423694" cy="91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Colaboraciones</a:t>
          </a:r>
          <a:r>
            <a:rPr lang="en-US" sz="1600" kern="1200" dirty="0"/>
            <a:t> </a:t>
          </a:r>
          <a:r>
            <a:rPr lang="en-US" sz="1600" kern="1200" dirty="0" err="1"/>
            <a:t>Nacionales</a:t>
          </a:r>
          <a:r>
            <a:rPr lang="en-US" sz="1600" kern="1200" dirty="0"/>
            <a:t> e </a:t>
          </a:r>
          <a:r>
            <a:rPr lang="en-US" sz="1600" kern="1200" dirty="0" err="1"/>
            <a:t>Internacionales</a:t>
          </a:r>
          <a:endParaRPr lang="en-US" sz="1600" kern="1200" dirty="0"/>
        </a:p>
      </dsp:txBody>
      <dsp:txXfrm>
        <a:off x="4776206" y="3144724"/>
        <a:ext cx="3423694" cy="912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23:43:04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direcci&#243;n@cudi.edu.m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DDD82-2F31-1FA2-D28D-7DAF2073E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241946"/>
            <a:ext cx="8825658" cy="2355991"/>
          </a:xfrm>
        </p:spPr>
        <p:txBody>
          <a:bodyPr/>
          <a:lstStyle/>
          <a:p>
            <a:pPr algn="ctr"/>
            <a:r>
              <a:rPr lang="es-MX" sz="3600" b="1" dirty="0"/>
              <a:t>La Importancia de la Sostenibilidad en las </a:t>
            </a:r>
            <a:r>
              <a:rPr lang="es-MX" sz="3600" b="1" dirty="0" err="1"/>
              <a:t>RNIE´s</a:t>
            </a:r>
            <a:r>
              <a:rPr lang="es-MX" sz="3600" b="1" dirty="0"/>
              <a:t>:</a:t>
            </a:r>
            <a:br>
              <a:rPr lang="es-MX" sz="3600" b="1" dirty="0"/>
            </a:br>
            <a:r>
              <a:rPr lang="es-MX" sz="3600" b="1" dirty="0"/>
              <a:t> Caso de la </a:t>
            </a:r>
            <a:br>
              <a:rPr lang="es-MX" sz="3600" b="1" dirty="0"/>
            </a:br>
            <a:r>
              <a:rPr lang="es-MX" sz="3600" b="1" dirty="0"/>
              <a:t> Corporación Universitaria para el Desarrollo de Internet (CUDI)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9DC93B-591F-C427-E265-6A0699643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565" y="4485833"/>
            <a:ext cx="6824869" cy="861420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Dr. Moisés Torres Martínez</a:t>
            </a:r>
          </a:p>
          <a:p>
            <a:pPr algn="ctr"/>
            <a:r>
              <a:rPr lang="es-MX" b="1" dirty="0"/>
              <a:t> Director General </a:t>
            </a:r>
          </a:p>
        </p:txBody>
      </p:sp>
    </p:spTree>
    <p:extLst>
      <p:ext uri="{BB962C8B-B14F-4D97-AF65-F5344CB8AC3E}">
        <p14:creationId xmlns:p14="http://schemas.microsoft.com/office/powerpoint/2010/main" val="143295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16842-6FC9-5FDB-6643-F8049D95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706480"/>
            <a:ext cx="9404723" cy="1400530"/>
          </a:xfrm>
        </p:spPr>
        <p:txBody>
          <a:bodyPr/>
          <a:lstStyle/>
          <a:p>
            <a:r>
              <a:rPr lang="es-MX" dirty="0"/>
              <a:t>Crear una Organización Bajo Seis Principios </a:t>
            </a:r>
            <a:endParaRPr lang="en-U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58C8216-FCD6-607F-FC7A-436C8B67994B}"/>
              </a:ext>
            </a:extLst>
          </p:cNvPr>
          <p:cNvCxnSpPr>
            <a:cxnSpLocks/>
          </p:cNvCxnSpPr>
          <p:nvPr/>
        </p:nvCxnSpPr>
        <p:spPr>
          <a:xfrm flipV="1">
            <a:off x="2113485" y="3049904"/>
            <a:ext cx="7057811" cy="4413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63603B0-7A20-0F45-31DB-ED41AE7FD79F}"/>
              </a:ext>
            </a:extLst>
          </p:cNvPr>
          <p:cNvCxnSpPr/>
          <p:nvPr/>
        </p:nvCxnSpPr>
        <p:spPr>
          <a:xfrm>
            <a:off x="2139505" y="3103563"/>
            <a:ext cx="0" cy="28575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BF51945-0916-2106-1498-EE2888C31712}"/>
              </a:ext>
            </a:extLst>
          </p:cNvPr>
          <p:cNvCxnSpPr>
            <a:cxnSpLocks/>
          </p:cNvCxnSpPr>
          <p:nvPr/>
        </p:nvCxnSpPr>
        <p:spPr>
          <a:xfrm>
            <a:off x="9171296" y="3049904"/>
            <a:ext cx="0" cy="43783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B583F1D-931F-08F2-C3C2-AAF596EF9216}"/>
              </a:ext>
            </a:extLst>
          </p:cNvPr>
          <p:cNvCxnSpPr>
            <a:cxnSpLocks/>
          </p:cNvCxnSpPr>
          <p:nvPr/>
        </p:nvCxnSpPr>
        <p:spPr>
          <a:xfrm>
            <a:off x="3773645" y="3094038"/>
            <a:ext cx="0" cy="33496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5BB6739-B513-A2E6-2CD9-1748C3B9549B}"/>
              </a:ext>
            </a:extLst>
          </p:cNvPr>
          <p:cNvCxnSpPr>
            <a:cxnSpLocks/>
          </p:cNvCxnSpPr>
          <p:nvPr/>
        </p:nvCxnSpPr>
        <p:spPr>
          <a:xfrm>
            <a:off x="5380698" y="3094038"/>
            <a:ext cx="0" cy="40516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E69D464-139A-4230-9F59-E5E023CA1CB1}"/>
              </a:ext>
            </a:extLst>
          </p:cNvPr>
          <p:cNvCxnSpPr>
            <a:cxnSpLocks/>
          </p:cNvCxnSpPr>
          <p:nvPr/>
        </p:nvCxnSpPr>
        <p:spPr>
          <a:xfrm flipH="1">
            <a:off x="6459036" y="3068220"/>
            <a:ext cx="8957" cy="33496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FCC3AF4-0AFC-0CDD-4EF6-4CBAABF7BA52}"/>
              </a:ext>
            </a:extLst>
          </p:cNvPr>
          <p:cNvSpPr txBox="1"/>
          <p:nvPr/>
        </p:nvSpPr>
        <p:spPr>
          <a:xfrm>
            <a:off x="946567" y="3499202"/>
            <a:ext cx="2333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Autosustentable</a:t>
            </a:r>
            <a:endParaRPr lang="en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868FC9E-DC21-834E-0AFB-D91E214EC0D4}"/>
              </a:ext>
            </a:extLst>
          </p:cNvPr>
          <p:cNvSpPr txBox="1"/>
          <p:nvPr/>
        </p:nvSpPr>
        <p:spPr>
          <a:xfrm>
            <a:off x="3079332" y="3536565"/>
            <a:ext cx="1497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Innovadora</a:t>
            </a:r>
            <a:endParaRPr lang="en-U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377BE27-2BCD-3835-6568-89781CE9878B}"/>
              </a:ext>
            </a:extLst>
          </p:cNvPr>
          <p:cNvSpPr txBox="1"/>
          <p:nvPr/>
        </p:nvSpPr>
        <p:spPr>
          <a:xfrm>
            <a:off x="5036766" y="3579297"/>
            <a:ext cx="752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Ética</a:t>
            </a:r>
            <a:endParaRPr lang="en-U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964F9E3-CBD1-8C2E-59BC-B0CA3C0E6D1F}"/>
              </a:ext>
            </a:extLst>
          </p:cNvPr>
          <p:cNvSpPr txBox="1"/>
          <p:nvPr/>
        </p:nvSpPr>
        <p:spPr>
          <a:xfrm>
            <a:off x="5855290" y="3579297"/>
            <a:ext cx="1225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De Punta</a:t>
            </a:r>
            <a:endParaRPr lang="en-US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67A4AFE-42F0-5436-B589-A74B4D40AB06}"/>
              </a:ext>
            </a:extLst>
          </p:cNvPr>
          <p:cNvSpPr txBox="1"/>
          <p:nvPr/>
        </p:nvSpPr>
        <p:spPr>
          <a:xfrm>
            <a:off x="7146419" y="3596528"/>
            <a:ext cx="124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Eficiente</a:t>
            </a:r>
            <a:endParaRPr lang="en-U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CC187E7-3CC9-0BAC-DE9B-8024FE118933}"/>
              </a:ext>
            </a:extLst>
          </p:cNvPr>
          <p:cNvSpPr txBox="1"/>
          <p:nvPr/>
        </p:nvSpPr>
        <p:spPr>
          <a:xfrm>
            <a:off x="8461813" y="3579297"/>
            <a:ext cx="1743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Colaborativa</a:t>
            </a:r>
            <a:endParaRPr lang="en-US" dirty="0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184F49BA-ADD7-A10A-5E46-7EC39983C628}"/>
              </a:ext>
            </a:extLst>
          </p:cNvPr>
          <p:cNvCxnSpPr>
            <a:cxnSpLocks/>
          </p:cNvCxnSpPr>
          <p:nvPr/>
        </p:nvCxnSpPr>
        <p:spPr>
          <a:xfrm>
            <a:off x="7767851" y="3094038"/>
            <a:ext cx="0" cy="43783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86ADF46-431E-960F-8D57-117EF33EBE33}"/>
              </a:ext>
            </a:extLst>
          </p:cNvPr>
          <p:cNvSpPr txBox="1"/>
          <p:nvPr/>
        </p:nvSpPr>
        <p:spPr>
          <a:xfrm>
            <a:off x="5036766" y="2393791"/>
            <a:ext cx="1278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Debe 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68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605ABD-7887-6A05-1617-5A1B02C90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90" y="155994"/>
            <a:ext cx="10435171" cy="1622321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rgbClr val="EBEBEB"/>
                </a:solidFill>
              </a:rPr>
              <a:t>Modelo de Negocio</a:t>
            </a:r>
            <a:br>
              <a:rPr lang="es-MX" dirty="0">
                <a:solidFill>
                  <a:srgbClr val="EBEBEB"/>
                </a:solidFill>
              </a:rPr>
            </a:br>
            <a:r>
              <a:rPr lang="es-MX" dirty="0">
                <a:solidFill>
                  <a:srgbClr val="EBEBEB"/>
                </a:solidFill>
              </a:rPr>
              <a:t>2024-2027</a:t>
            </a: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CBD051-2CB5-E34F-DAC9-5AA2C87A0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54" y="1854820"/>
            <a:ext cx="10618707" cy="4607169"/>
          </a:xfrm>
        </p:spPr>
        <p:txBody>
          <a:bodyPr>
            <a:normAutofit fontScale="92500" lnSpcReduction="10000"/>
          </a:bodyPr>
          <a:lstStyle/>
          <a:p>
            <a:r>
              <a:rPr lang="es-MX" dirty="0">
                <a:solidFill>
                  <a:srgbClr val="FFFFFF"/>
                </a:solidFill>
              </a:rPr>
              <a:t>Membresías (Socio Diamante, Platino, Oro, Plata y Temporal)</a:t>
            </a:r>
          </a:p>
          <a:p>
            <a:r>
              <a:rPr lang="es-MX" dirty="0">
                <a:solidFill>
                  <a:srgbClr val="FFFFFF"/>
                </a:solidFill>
              </a:rPr>
              <a:t>Ingresos de Servicios</a:t>
            </a:r>
          </a:p>
          <a:p>
            <a:r>
              <a:rPr lang="es-MX" dirty="0">
                <a:solidFill>
                  <a:srgbClr val="FFFFFF"/>
                </a:solidFill>
              </a:rPr>
              <a:t>Servicios de Soluciones Integrales Tecnológicos</a:t>
            </a:r>
          </a:p>
          <a:p>
            <a:pPr lvl="1"/>
            <a:r>
              <a:rPr lang="es-MX" dirty="0">
                <a:solidFill>
                  <a:srgbClr val="FFFFFF"/>
                </a:solidFill>
              </a:rPr>
              <a:t>Consultorías y Servicios de </a:t>
            </a:r>
            <a:r>
              <a:rPr lang="es-MX" dirty="0" err="1">
                <a:solidFill>
                  <a:srgbClr val="FFFFFF"/>
                </a:solidFill>
              </a:rPr>
              <a:t>NOC´s</a:t>
            </a:r>
            <a:endParaRPr lang="es-MX" dirty="0">
              <a:solidFill>
                <a:srgbClr val="FFFFFF"/>
              </a:solidFill>
            </a:endParaRPr>
          </a:p>
          <a:p>
            <a:pPr lvl="1"/>
            <a:r>
              <a:rPr lang="es-MX" dirty="0">
                <a:solidFill>
                  <a:srgbClr val="FFFFFF"/>
                </a:solidFill>
              </a:rPr>
              <a:t>Redes</a:t>
            </a:r>
          </a:p>
          <a:p>
            <a:pPr lvl="1"/>
            <a:r>
              <a:rPr lang="es-MX" dirty="0">
                <a:solidFill>
                  <a:srgbClr val="FFFFFF"/>
                </a:solidFill>
              </a:rPr>
              <a:t>Infraestructuras</a:t>
            </a:r>
          </a:p>
          <a:p>
            <a:pPr lvl="1"/>
            <a:r>
              <a:rPr lang="es-MX" dirty="0">
                <a:solidFill>
                  <a:srgbClr val="FFFFFF"/>
                </a:solidFill>
              </a:rPr>
              <a:t>Servicios de Outsourcing Técnico</a:t>
            </a:r>
          </a:p>
          <a:p>
            <a:pPr lvl="1"/>
            <a:r>
              <a:rPr lang="es-MX" dirty="0">
                <a:solidFill>
                  <a:srgbClr val="FFFFFF"/>
                </a:solidFill>
              </a:rPr>
              <a:t>Desarrollo de Software</a:t>
            </a:r>
          </a:p>
          <a:p>
            <a:pPr lvl="1"/>
            <a:r>
              <a:rPr lang="es-MX" dirty="0">
                <a:solidFill>
                  <a:srgbClr val="FFFFFF"/>
                </a:solidFill>
              </a:rPr>
              <a:t>Desarrollos Web</a:t>
            </a:r>
          </a:p>
          <a:p>
            <a:pPr lvl="1"/>
            <a:r>
              <a:rPr lang="es-MX" dirty="0">
                <a:solidFill>
                  <a:srgbClr val="FFFFFF"/>
                </a:solidFill>
              </a:rPr>
              <a:t>Servicios de Ciberseguridad</a:t>
            </a:r>
          </a:p>
          <a:p>
            <a:pPr lvl="1"/>
            <a:r>
              <a:rPr lang="es-MX" dirty="0">
                <a:solidFill>
                  <a:srgbClr val="FFFFFF"/>
                </a:solidFill>
              </a:rPr>
              <a:t>Block </a:t>
            </a:r>
            <a:r>
              <a:rPr lang="es-MX" dirty="0" err="1">
                <a:solidFill>
                  <a:srgbClr val="FFFFFF"/>
                </a:solidFill>
              </a:rPr>
              <a:t>Chain</a:t>
            </a:r>
            <a:endParaRPr lang="es-MX" dirty="0">
              <a:solidFill>
                <a:srgbClr val="FFFFFF"/>
              </a:solidFill>
            </a:endParaRPr>
          </a:p>
          <a:p>
            <a:pPr lvl="1"/>
            <a:r>
              <a:rPr lang="es-MX" dirty="0">
                <a:solidFill>
                  <a:srgbClr val="FFFFFF"/>
                </a:solidFill>
              </a:rPr>
              <a:t>Etc.</a:t>
            </a:r>
          </a:p>
          <a:p>
            <a:endParaRPr lang="es-MX" dirty="0">
              <a:solidFill>
                <a:srgbClr val="FFFFFF"/>
              </a:solidFill>
            </a:endParaRPr>
          </a:p>
          <a:p>
            <a:endParaRPr lang="es-MX" dirty="0">
              <a:solidFill>
                <a:srgbClr val="FFFFFF"/>
              </a:solidFill>
            </a:endParaRPr>
          </a:p>
          <a:p>
            <a:endParaRPr lang="es-MX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culadora, lápiz, brújula, dinero y un papel con gráficos impresos en él">
            <a:extLst>
              <a:ext uri="{FF2B5EF4-FFF2-40B4-BE49-F238E27FC236}">
                <a16:creationId xmlns:a16="http://schemas.microsoft.com/office/drawing/2014/main" id="{8BC31B8F-FB74-66AB-27B7-3A5AC96007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09" r="26086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4018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E384E-4143-29C3-3B2D-FB3674D5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Modelo de Negocio</a:t>
            </a:r>
            <a:br>
              <a:rPr lang="es-MX" dirty="0"/>
            </a:br>
            <a:r>
              <a:rPr lang="es-MX" dirty="0"/>
              <a:t>2024-2027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DAD2D8-344C-0042-3F01-1F870DC9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9992580" cy="2589420"/>
          </a:xfrm>
        </p:spPr>
        <p:txBody>
          <a:bodyPr>
            <a:normAutofit fontScale="92500" lnSpcReduction="10000"/>
          </a:bodyPr>
          <a:lstStyle/>
          <a:p>
            <a:r>
              <a:rPr lang="es-MX" dirty="0">
                <a:solidFill>
                  <a:srgbClr val="FFFFFF"/>
                </a:solidFill>
              </a:rPr>
              <a:t>Eventos de Tecnologías de Información (i.e. Ciberseguridad, </a:t>
            </a:r>
            <a:r>
              <a:rPr lang="es-MX" dirty="0" err="1">
                <a:solidFill>
                  <a:srgbClr val="FFFFFF"/>
                </a:solidFill>
              </a:rPr>
              <a:t>IoT</a:t>
            </a:r>
            <a:r>
              <a:rPr lang="es-MX" dirty="0">
                <a:solidFill>
                  <a:srgbClr val="FFFFFF"/>
                </a:solidFill>
              </a:rPr>
              <a:t>, </a:t>
            </a:r>
            <a:r>
              <a:rPr lang="es-MX" dirty="0" err="1">
                <a:solidFill>
                  <a:srgbClr val="FFFFFF"/>
                </a:solidFill>
              </a:rPr>
              <a:t>Supercomputo</a:t>
            </a:r>
            <a:r>
              <a:rPr lang="es-MX" dirty="0">
                <a:solidFill>
                  <a:srgbClr val="FFFFFF"/>
                </a:solidFill>
              </a:rPr>
              <a:t> etc.)</a:t>
            </a:r>
          </a:p>
          <a:p>
            <a:r>
              <a:rPr lang="es-MX" dirty="0">
                <a:solidFill>
                  <a:srgbClr val="FFFFFF"/>
                </a:solidFill>
              </a:rPr>
              <a:t>Servicios de Infraestructuras</a:t>
            </a:r>
          </a:p>
          <a:p>
            <a:r>
              <a:rPr lang="es-MX" dirty="0">
                <a:solidFill>
                  <a:srgbClr val="FFFFFF"/>
                </a:solidFill>
              </a:rPr>
              <a:t>CUDI </a:t>
            </a:r>
            <a:r>
              <a:rPr lang="es-MX" dirty="0" err="1">
                <a:solidFill>
                  <a:srgbClr val="FFFFFF"/>
                </a:solidFill>
              </a:rPr>
              <a:t>Learning</a:t>
            </a:r>
            <a:r>
              <a:rPr lang="es-MX" dirty="0">
                <a:solidFill>
                  <a:srgbClr val="FFFFFF"/>
                </a:solidFill>
              </a:rPr>
              <a:t> </a:t>
            </a:r>
            <a:r>
              <a:rPr lang="es-MX" dirty="0" err="1">
                <a:solidFill>
                  <a:srgbClr val="FFFFFF"/>
                </a:solidFill>
              </a:rPr>
              <a:t>Academy</a:t>
            </a:r>
            <a:endParaRPr lang="es-MX" dirty="0">
              <a:solidFill>
                <a:srgbClr val="FFFFFF"/>
              </a:solidFill>
            </a:endParaRPr>
          </a:p>
          <a:p>
            <a:r>
              <a:rPr lang="es-MX" dirty="0">
                <a:solidFill>
                  <a:srgbClr val="FFFFFF"/>
                </a:solidFill>
              </a:rPr>
              <a:t>Direcciones IP-Transferencias (temporal)</a:t>
            </a:r>
          </a:p>
          <a:p>
            <a:r>
              <a:rPr lang="es-MX" dirty="0">
                <a:solidFill>
                  <a:srgbClr val="FFFFFF"/>
                </a:solidFill>
              </a:rPr>
              <a:t>Proyectos CONAHCYT (2025)</a:t>
            </a:r>
          </a:p>
          <a:p>
            <a:r>
              <a:rPr lang="es-MX" dirty="0">
                <a:solidFill>
                  <a:srgbClr val="FFFFFF"/>
                </a:solidFill>
              </a:rPr>
              <a:t>Convenios con la Industria Privada de Conectividad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29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736E49-8867-B942-E58D-84B1D15C8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20D5FE2-27BD-5E4B-D83F-849338DA2B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2412"/>
              </p:ext>
            </p:extLst>
          </p:nvPr>
        </p:nvGraphicFramePr>
        <p:xfrm>
          <a:off x="304799" y="217713"/>
          <a:ext cx="11713029" cy="651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4486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845210E-34A4-A5AB-1F63-D2CBE4EE41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227433"/>
              </p:ext>
            </p:extLst>
          </p:nvPr>
        </p:nvGraphicFramePr>
        <p:xfrm>
          <a:off x="304799" y="304800"/>
          <a:ext cx="11524343" cy="607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92750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7DF72-FF29-6A76-35D1-34054A33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Retos en Cambios de Modelo de Negocio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20FC3C-6452-B43E-5FBE-851A80A37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Filosofías en contra de colaborar con la Industria Privada por parte de los miembros del Consejo Directivo</a:t>
            </a:r>
          </a:p>
          <a:p>
            <a:r>
              <a:rPr lang="en-US" dirty="0" err="1"/>
              <a:t>Percepción</a:t>
            </a:r>
            <a:r>
              <a:rPr lang="en-US" dirty="0"/>
              <a:t> entre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miembros</a:t>
            </a:r>
            <a:r>
              <a:rPr lang="en-US" dirty="0"/>
              <a:t> de CUDI: “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servicio</a:t>
            </a:r>
            <a:r>
              <a:rPr lang="en-US" dirty="0"/>
              <a:t> </a:t>
            </a:r>
            <a:r>
              <a:rPr lang="en-US" dirty="0" err="1"/>
              <a:t>debería</a:t>
            </a:r>
            <a:r>
              <a:rPr lang="en-US" dirty="0"/>
              <a:t> de ser sin </a:t>
            </a:r>
            <a:r>
              <a:rPr lang="en-US" dirty="0" err="1"/>
              <a:t>costo</a:t>
            </a:r>
            <a:r>
              <a:rPr lang="en-US" dirty="0"/>
              <a:t>”</a:t>
            </a:r>
          </a:p>
          <a:p>
            <a:r>
              <a:rPr lang="en-US" dirty="0" err="1"/>
              <a:t>Políticas</a:t>
            </a:r>
            <a:r>
              <a:rPr lang="en-US" dirty="0"/>
              <a:t> de </a:t>
            </a:r>
            <a:r>
              <a:rPr lang="en-US" dirty="0" err="1"/>
              <a:t>gobierno</a:t>
            </a:r>
            <a:r>
              <a:rPr lang="en-US" dirty="0"/>
              <a:t> federal </a:t>
            </a:r>
            <a:r>
              <a:rPr lang="en-US" dirty="0" err="1"/>
              <a:t>en</a:t>
            </a:r>
            <a:r>
              <a:rPr lang="en-US" dirty="0"/>
              <a:t> contra de la </a:t>
            </a:r>
            <a:r>
              <a:rPr lang="en-US" dirty="0" err="1"/>
              <a:t>Asociaciones</a:t>
            </a:r>
            <a:r>
              <a:rPr lang="en-US" dirty="0"/>
              <a:t> </a:t>
            </a:r>
            <a:r>
              <a:rPr lang="en-US" dirty="0" err="1"/>
              <a:t>Civiles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país</a:t>
            </a:r>
            <a:r>
              <a:rPr lang="en-US" dirty="0"/>
              <a:t>.</a:t>
            </a:r>
          </a:p>
          <a:p>
            <a:r>
              <a:rPr lang="en-US" dirty="0" err="1"/>
              <a:t>Percepción</a:t>
            </a:r>
            <a:r>
              <a:rPr lang="en-US" dirty="0"/>
              <a:t> </a:t>
            </a:r>
            <a:r>
              <a:rPr lang="en-US" dirty="0" err="1"/>
              <a:t>negativa</a:t>
            </a:r>
            <a:r>
              <a:rPr lang="en-US" dirty="0"/>
              <a:t> de la RNEI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gobierno</a:t>
            </a:r>
            <a:r>
              <a:rPr lang="en-US" dirty="0"/>
              <a:t> e </a:t>
            </a:r>
            <a:r>
              <a:rPr lang="en-US" dirty="0" err="1"/>
              <a:t>intereses</a:t>
            </a:r>
            <a:r>
              <a:rPr lang="en-US" dirty="0"/>
              <a:t> </a:t>
            </a:r>
            <a:r>
              <a:rPr lang="en-US" dirty="0" err="1"/>
              <a:t>alternos</a:t>
            </a:r>
            <a:r>
              <a:rPr lang="en-US" dirty="0"/>
              <a:t> del </a:t>
            </a:r>
            <a:r>
              <a:rPr lang="en-US" dirty="0" err="1"/>
              <a:t>gobierno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19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4DCAC-134B-C79D-9E79-52151667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727" y="2022209"/>
            <a:ext cx="9404723" cy="3518781"/>
          </a:xfrm>
        </p:spPr>
        <p:txBody>
          <a:bodyPr/>
          <a:lstStyle/>
          <a:p>
            <a:pPr algn="ctr"/>
            <a:r>
              <a:rPr lang="es-MX" dirty="0"/>
              <a:t>Gracias!</a:t>
            </a:r>
            <a:br>
              <a:rPr lang="es-MX" dirty="0"/>
            </a:br>
            <a:r>
              <a:rPr lang="es-MX" b="1" dirty="0"/>
              <a:t>Dr. Moisés Torres Martínez</a:t>
            </a:r>
            <a:br>
              <a:rPr lang="es-MX" dirty="0"/>
            </a:br>
            <a:r>
              <a:rPr lang="es-MX" sz="3200" dirty="0"/>
              <a:t>Director General, CUDI-RNEI-México</a:t>
            </a:r>
            <a:br>
              <a:rPr lang="es-MX" dirty="0"/>
            </a:br>
            <a:r>
              <a:rPr lang="es-MX" sz="2800" dirty="0">
                <a:hlinkClick r:id="rId2"/>
              </a:rPr>
              <a:t>direccion@cudi.edu.mx</a:t>
            </a:r>
            <a:br>
              <a:rPr lang="es-MX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9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32B0E-5D0F-5FC4-88F0-BBA39D19B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545483"/>
            <a:ext cx="9404723" cy="1400530"/>
          </a:xfrm>
        </p:spPr>
        <p:txBody>
          <a:bodyPr/>
          <a:lstStyle/>
          <a:p>
            <a:pPr algn="ctr"/>
            <a:r>
              <a:rPr lang="es-MX" dirty="0"/>
              <a:t>Misión y Visión de CUDI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CADF4A-66A6-3A08-01E1-ACA8A03E5F34}"/>
              </a:ext>
            </a:extLst>
          </p:cNvPr>
          <p:cNvSpPr txBox="1"/>
          <p:nvPr/>
        </p:nvSpPr>
        <p:spPr>
          <a:xfrm>
            <a:off x="1043676" y="2129136"/>
            <a:ext cx="4651513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+mj-lt"/>
                <a:ea typeface="+mj-ea"/>
                <a:cs typeface="+mj-cs"/>
              </a:rPr>
              <a:t>Misión</a:t>
            </a:r>
          </a:p>
          <a:p>
            <a:pPr algn="ctr"/>
            <a:endParaRPr lang="es-MX" sz="2100" dirty="0">
              <a:latin typeface="+mj-lt"/>
              <a:ea typeface="+mj-ea"/>
              <a:cs typeface="+mj-cs"/>
            </a:endParaRPr>
          </a:p>
          <a:p>
            <a:r>
              <a:rPr lang="es-MX" sz="2100" dirty="0">
                <a:latin typeface="+mj-lt"/>
                <a:ea typeface="+mj-ea"/>
                <a:cs typeface="+mj-cs"/>
              </a:rPr>
              <a:t>Administrar, promover y desarrollar la Red Nacional de  Educación e Investigación (RNEI) de México y aumentar la sinergia entre sus integrantes.</a:t>
            </a:r>
            <a:endParaRPr lang="en-US" sz="21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1A8EBE-1A8E-9FCF-2493-ADD368D9123C}"/>
              </a:ext>
            </a:extLst>
          </p:cNvPr>
          <p:cNvSpPr txBox="1"/>
          <p:nvPr/>
        </p:nvSpPr>
        <p:spPr>
          <a:xfrm>
            <a:off x="6387547" y="2129136"/>
            <a:ext cx="4869234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100" b="1" dirty="0">
                <a:latin typeface="+mj-lt"/>
                <a:ea typeface="+mj-ea"/>
                <a:cs typeface="+mj-cs"/>
              </a:rPr>
              <a:t>Visión</a:t>
            </a:r>
          </a:p>
          <a:p>
            <a:endParaRPr lang="es-MX" sz="2100" dirty="0">
              <a:latin typeface="+mj-lt"/>
              <a:ea typeface="+mj-ea"/>
              <a:cs typeface="+mj-cs"/>
            </a:endParaRPr>
          </a:p>
          <a:p>
            <a:r>
              <a:rPr lang="es-MX" sz="2100" dirty="0">
                <a:latin typeface="+mj-lt"/>
                <a:ea typeface="+mj-ea"/>
                <a:cs typeface="+mj-cs"/>
              </a:rPr>
              <a:t>Ser líder mundial en el aprovechamiento, innovación e investigación de aplicaciones y servicios de la Red Nacional de Educación e Investigación en México, mediante la colaboración entre sus miembros y con apoyo de las tecnologías de la información y comunicación</a:t>
            </a:r>
            <a:r>
              <a:rPr lang="es-MX" b="0" i="0" dirty="0">
                <a:solidFill>
                  <a:srgbClr val="333333"/>
                </a:solidFill>
                <a:effectLst/>
                <a:latin typeface="Arimo"/>
              </a:rPr>
              <a:t>. </a:t>
            </a:r>
            <a:r>
              <a:rPr lang="es-MX" b="1" i="0" dirty="0">
                <a:solidFill>
                  <a:srgbClr val="C00000"/>
                </a:solidFill>
                <a:effectLst/>
                <a:latin typeface="Arimo"/>
              </a:rPr>
              <a:t>(Y su auto sustentabilidad)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4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C2CC2-E619-3CAD-FCA1-B8172C86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187" y="2860984"/>
            <a:ext cx="6396134" cy="1400530"/>
          </a:xfrm>
        </p:spPr>
        <p:txBody>
          <a:bodyPr/>
          <a:lstStyle/>
          <a:p>
            <a:r>
              <a:rPr lang="es-MX" dirty="0"/>
              <a:t>Estado Actual de CUDI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84388-C74D-6FC9-5155-753FC0592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51" y="107757"/>
            <a:ext cx="9494176" cy="1142435"/>
          </a:xfrm>
        </p:spPr>
        <p:txBody>
          <a:bodyPr/>
          <a:lstStyle/>
          <a:p>
            <a:r>
              <a:rPr lang="es-MX" dirty="0"/>
              <a:t>Estructura Organizacional Actual de CUDI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2832E42-64E5-0296-79C4-4AA3D6BF735C}"/>
              </a:ext>
            </a:extLst>
          </p:cNvPr>
          <p:cNvSpPr/>
          <p:nvPr/>
        </p:nvSpPr>
        <p:spPr>
          <a:xfrm>
            <a:off x="4178699" y="1740089"/>
            <a:ext cx="3384436" cy="8256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Asamblea de Miembros</a:t>
            </a:r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DDE607-5597-2D38-8C75-683CDA49BBCD}"/>
              </a:ext>
            </a:extLst>
          </p:cNvPr>
          <p:cNvSpPr/>
          <p:nvPr/>
        </p:nvSpPr>
        <p:spPr>
          <a:xfrm>
            <a:off x="8379061" y="2855793"/>
            <a:ext cx="2523400" cy="8871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Organización Operativa (CUDI)</a:t>
            </a:r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C681103-87AE-F110-8BDF-DE3EC2149BCE}"/>
              </a:ext>
            </a:extLst>
          </p:cNvPr>
          <p:cNvSpPr/>
          <p:nvPr/>
        </p:nvSpPr>
        <p:spPr>
          <a:xfrm>
            <a:off x="4187347" y="2855793"/>
            <a:ext cx="3384436" cy="8256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Consejo Directivo</a:t>
            </a:r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AAB145D-EB4A-8E92-C2CB-B1E4FAAA650A}"/>
              </a:ext>
            </a:extLst>
          </p:cNvPr>
          <p:cNvSpPr/>
          <p:nvPr/>
        </p:nvSpPr>
        <p:spPr>
          <a:xfrm>
            <a:off x="7772437" y="4804012"/>
            <a:ext cx="2792400" cy="1142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Comité de Desarrollo de la Red</a:t>
            </a:r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1E5E85C-3018-47A9-E2B8-F38E9BD14EFF}"/>
              </a:ext>
            </a:extLst>
          </p:cNvPr>
          <p:cNvSpPr/>
          <p:nvPr/>
        </p:nvSpPr>
        <p:spPr>
          <a:xfrm>
            <a:off x="4135273" y="4804012"/>
            <a:ext cx="3384436" cy="11424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Comité de Aplicaciones y asignación de Fondos</a:t>
            </a:r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72C03B8-DE6C-789B-0C67-4E8D3E6DA4C6}"/>
              </a:ext>
            </a:extLst>
          </p:cNvPr>
          <p:cNvSpPr/>
          <p:nvPr/>
        </p:nvSpPr>
        <p:spPr>
          <a:xfrm>
            <a:off x="1091645" y="4810941"/>
            <a:ext cx="2790900" cy="11424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Comité de Membresías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C82960B4-65D1-0EEA-B345-15EB2C57F393}"/>
                  </a:ext>
                </a:extLst>
              </p14:cNvPr>
              <p14:cNvContentPartPr/>
              <p14:nvPr/>
            </p14:nvContentPartPr>
            <p14:xfrm>
              <a:off x="9565532" y="4402689"/>
              <a:ext cx="360" cy="3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C82960B4-65D1-0EEA-B345-15EB2C57F3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56892" y="4393689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B19C10A-8815-7156-1CAA-FBFBE8F9F5AC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870917" y="2565779"/>
            <a:ext cx="0" cy="29001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04F8693-71F9-A783-09EB-D1E943C4D9DD}"/>
              </a:ext>
            </a:extLst>
          </p:cNvPr>
          <p:cNvCxnSpPr>
            <a:cxnSpLocks/>
          </p:cNvCxnSpPr>
          <p:nvPr/>
        </p:nvCxnSpPr>
        <p:spPr>
          <a:xfrm>
            <a:off x="7600042" y="3337734"/>
            <a:ext cx="77901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2D32915-7702-2B45-0503-2F854F6829ED}"/>
              </a:ext>
            </a:extLst>
          </p:cNvPr>
          <p:cNvCxnSpPr>
            <a:cxnSpLocks/>
          </p:cNvCxnSpPr>
          <p:nvPr/>
        </p:nvCxnSpPr>
        <p:spPr>
          <a:xfrm>
            <a:off x="2487373" y="4398848"/>
            <a:ext cx="0" cy="40516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2B34411E-6534-1E3B-754F-0A0CDEA2D545}"/>
              </a:ext>
            </a:extLst>
          </p:cNvPr>
          <p:cNvCxnSpPr>
            <a:cxnSpLocks/>
          </p:cNvCxnSpPr>
          <p:nvPr/>
        </p:nvCxnSpPr>
        <p:spPr>
          <a:xfrm>
            <a:off x="5915340" y="4398848"/>
            <a:ext cx="0" cy="40516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7CD4231D-D655-233B-D613-C63EAE499887}"/>
              </a:ext>
            </a:extLst>
          </p:cNvPr>
          <p:cNvCxnSpPr>
            <a:cxnSpLocks/>
          </p:cNvCxnSpPr>
          <p:nvPr/>
        </p:nvCxnSpPr>
        <p:spPr>
          <a:xfrm>
            <a:off x="9311253" y="4398848"/>
            <a:ext cx="0" cy="40516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2FA6F16-4B5A-5089-EFF4-0476B81D618F}"/>
              </a:ext>
            </a:extLst>
          </p:cNvPr>
          <p:cNvCxnSpPr>
            <a:cxnSpLocks/>
          </p:cNvCxnSpPr>
          <p:nvPr/>
        </p:nvCxnSpPr>
        <p:spPr>
          <a:xfrm flipV="1">
            <a:off x="2487095" y="4370487"/>
            <a:ext cx="6824158" cy="2836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1F4E518-DA22-FD74-F336-752B2C6F004B}"/>
              </a:ext>
            </a:extLst>
          </p:cNvPr>
          <p:cNvCxnSpPr>
            <a:cxnSpLocks/>
          </p:cNvCxnSpPr>
          <p:nvPr/>
        </p:nvCxnSpPr>
        <p:spPr>
          <a:xfrm>
            <a:off x="5918681" y="3709844"/>
            <a:ext cx="0" cy="66064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29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37E76D-0210-ABB2-BDE4-D32A0353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s-MX">
                <a:solidFill>
                  <a:srgbClr val="FFFFFF"/>
                </a:solidFill>
              </a:rPr>
              <a:t>Modelo de Ingresos Actual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93D86A-984C-5257-D78F-A6A470991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es-MX" dirty="0"/>
              <a:t>Membresías</a:t>
            </a:r>
          </a:p>
          <a:p>
            <a:r>
              <a:rPr lang="es-MX" dirty="0"/>
              <a:t>Proyectos-Gobierno (CONAHCYT)</a:t>
            </a:r>
          </a:p>
          <a:p>
            <a:r>
              <a:rPr lang="es-MX" dirty="0"/>
              <a:t>Ingresos por Servicios</a:t>
            </a:r>
          </a:p>
          <a:p>
            <a:r>
              <a:rPr lang="es-MX" dirty="0"/>
              <a:t>Patrocinios</a:t>
            </a:r>
          </a:p>
          <a:p>
            <a:r>
              <a:rPr lang="es-MX" dirty="0"/>
              <a:t>CITI IXP-México</a:t>
            </a:r>
          </a:p>
          <a:p>
            <a:r>
              <a:rPr lang="es-MX" dirty="0"/>
              <a:t>Transferencias de Direcciones 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94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6AE6B3-715A-782B-9903-1D0685D63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BF6AF9C-70E1-8976-4718-3E459897BB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740919"/>
              </p:ext>
            </p:extLst>
          </p:nvPr>
        </p:nvGraphicFramePr>
        <p:xfrm>
          <a:off x="551543" y="275771"/>
          <a:ext cx="11248571" cy="641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905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D32058-673B-9DB7-A0A0-3B3CFB86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000" b="1">
                <a:solidFill>
                  <a:srgbClr val="F2F2F2"/>
                </a:solidFill>
              </a:rPr>
              <a:t>Fortalezas, Oportunidades, Debilidades, Amenazas</a:t>
            </a:r>
            <a:br>
              <a:rPr lang="en-US" sz="3000" b="1">
                <a:solidFill>
                  <a:srgbClr val="F2F2F2"/>
                </a:solidFill>
              </a:rPr>
            </a:br>
            <a:r>
              <a:rPr lang="en-US" sz="3000" b="1">
                <a:solidFill>
                  <a:srgbClr val="F2F2F2"/>
                </a:solidFill>
              </a:rPr>
              <a:t>(FODA)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05B6389-615C-F948-611B-9F322096A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095" y="2665768"/>
            <a:ext cx="6496050" cy="3709642"/>
          </a:xfrm>
        </p:spPr>
        <p:txBody>
          <a:bodyPr>
            <a:noAutofit/>
          </a:bodyPr>
          <a:lstStyle/>
          <a:p>
            <a:pPr marL="301752" indent="-301752" defTabSz="402336">
              <a:lnSpc>
                <a:spcPct val="90000"/>
              </a:lnSpc>
              <a:spcBef>
                <a:spcPts val="880"/>
              </a:spcBef>
              <a:spcAft>
                <a:spcPts val="704"/>
              </a:spcAft>
              <a:buFont typeface="Wingdings 3" panose="05040102010807070707" pitchFamily="18" charset="2"/>
              <a:buChar char=""/>
              <a:tabLst>
                <a:tab pos="402336" algn="l"/>
              </a:tabLst>
            </a:pPr>
            <a:r>
              <a:rPr lang="es-MX" sz="18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Infraestructura de la red CUDI-RNEI</a:t>
            </a:r>
            <a:endParaRPr lang="en-US" sz="1800" b="0" i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301752" indent="-301752" defTabSz="402336">
              <a:lnSpc>
                <a:spcPct val="90000"/>
              </a:lnSpc>
              <a:spcBef>
                <a:spcPts val="880"/>
              </a:spcBef>
            </a:pPr>
            <a:r>
              <a:rPr lang="es-MX" sz="18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Centros de Operación de la Red (</a:t>
            </a:r>
            <a:r>
              <a:rPr lang="es-MX" sz="1800" b="0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NOC´s</a:t>
            </a:r>
            <a:r>
              <a:rPr lang="es-MX" sz="18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301752" indent="-301752" defTabSz="402336">
              <a:lnSpc>
                <a:spcPct val="90000"/>
              </a:lnSpc>
              <a:spcBef>
                <a:spcPts val="880"/>
              </a:spcBef>
            </a:pPr>
            <a:r>
              <a:rPr lang="en-US" sz="1800" b="0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Conce</a:t>
            </a:r>
            <a:r>
              <a:rPr lang="en-US" sz="1800" dirty="0" err="1"/>
              <a:t>sión</a:t>
            </a:r>
            <a:r>
              <a:rPr lang="en-US" sz="1800" dirty="0"/>
              <a:t> del Instituto Federal de </a:t>
            </a:r>
            <a:r>
              <a:rPr lang="en-US" sz="1800" dirty="0" err="1"/>
              <a:t>Telecomunicaciones</a:t>
            </a:r>
            <a:endParaRPr lang="en-US" sz="1800" b="0" i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301752" indent="-301752" defTabSz="402336">
              <a:lnSpc>
                <a:spcPct val="90000"/>
              </a:lnSpc>
              <a:spcBef>
                <a:spcPts val="880"/>
              </a:spcBef>
            </a:pPr>
            <a:r>
              <a:rPr lang="en-US" sz="1800" b="0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Comunidades</a:t>
            </a:r>
            <a:r>
              <a:rPr lang="en-US" sz="18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1800" b="0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Grupos</a:t>
            </a:r>
            <a:r>
              <a:rPr lang="en-US" sz="18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Técnicos</a:t>
            </a:r>
            <a:r>
              <a:rPr lang="en-US" sz="18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CUDI</a:t>
            </a:r>
          </a:p>
          <a:p>
            <a:pPr marL="301752" indent="-301752" defTabSz="402336">
              <a:lnSpc>
                <a:spcPct val="90000"/>
              </a:lnSpc>
              <a:spcBef>
                <a:spcPts val="880"/>
              </a:spcBef>
            </a:pPr>
            <a:r>
              <a:rPr lang="en-US" sz="1800" b="0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Colaboraciones</a:t>
            </a:r>
            <a:r>
              <a:rPr lang="en-US" sz="18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800" b="0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Gobierno</a:t>
            </a:r>
            <a:r>
              <a:rPr lang="en-US" sz="18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y Sector Privado</a:t>
            </a:r>
          </a:p>
          <a:p>
            <a:pPr marL="301752" indent="-301752" defTabSz="402336">
              <a:lnSpc>
                <a:spcPct val="90000"/>
              </a:lnSpc>
              <a:spcBef>
                <a:spcPts val="880"/>
              </a:spcBef>
            </a:pPr>
            <a:r>
              <a:rPr lang="en-US" sz="1800" b="0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Miembros</a:t>
            </a:r>
            <a:r>
              <a:rPr lang="en-US" sz="18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Activos</a:t>
            </a:r>
            <a:endParaRPr lang="en-US" sz="1800" b="0" i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301752" indent="-301752" defTabSz="402336">
              <a:lnSpc>
                <a:spcPct val="90000"/>
              </a:lnSpc>
              <a:spcBef>
                <a:spcPts val="880"/>
              </a:spcBef>
            </a:pPr>
            <a:r>
              <a:rPr lang="en-US" sz="1800" b="0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Servicios</a:t>
            </a:r>
            <a:r>
              <a:rPr lang="en-US" sz="18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hacia</a:t>
            </a:r>
            <a:r>
              <a:rPr lang="en-US" sz="18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las IES </a:t>
            </a:r>
          </a:p>
          <a:p>
            <a:pPr marL="301752" indent="-301752" defTabSz="402336">
              <a:lnSpc>
                <a:spcPct val="90000"/>
              </a:lnSpc>
              <a:spcBef>
                <a:spcPts val="880"/>
              </a:spcBef>
            </a:pPr>
            <a:r>
              <a:rPr lang="en-US" sz="1800" b="0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Colaboraciones</a:t>
            </a:r>
            <a:r>
              <a:rPr lang="en-US" sz="18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con las </a:t>
            </a:r>
            <a:r>
              <a:rPr lang="en-US" sz="1800" dirty="0"/>
              <a:t>RNEI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Latinoamerica</a:t>
            </a:r>
            <a:r>
              <a:rPr lang="en-US" sz="1800" dirty="0"/>
              <a:t>.</a:t>
            </a:r>
            <a:endParaRPr lang="en-US" sz="1800" b="0" i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301752" indent="-301752" defTabSz="402336">
              <a:lnSpc>
                <a:spcPct val="90000"/>
              </a:lnSpc>
              <a:spcBef>
                <a:spcPts val="880"/>
              </a:spcBef>
            </a:pPr>
            <a:r>
              <a:rPr lang="en-US" sz="1800" b="0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Colabraciones</a:t>
            </a:r>
            <a:r>
              <a:rPr lang="en-US" sz="18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0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Nacionales</a:t>
            </a:r>
            <a:endParaRPr lang="en-US" sz="1800" b="0" i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B923A05-5D31-6461-7B41-6E4A516192F6}"/>
              </a:ext>
            </a:extLst>
          </p:cNvPr>
          <p:cNvSpPr txBox="1">
            <a:spLocks/>
          </p:cNvSpPr>
          <p:nvPr/>
        </p:nvSpPr>
        <p:spPr>
          <a:xfrm>
            <a:off x="4916411" y="1788473"/>
            <a:ext cx="2193473" cy="530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02336">
              <a:spcAft>
                <a:spcPts val="600"/>
              </a:spcAft>
            </a:pPr>
            <a:r>
              <a:rPr lang="en-US" sz="2816" b="1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Fortalezas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58841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FFD33-889B-4B0A-ED8F-462ADEA2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88" y="1913028"/>
            <a:ext cx="10416224" cy="2317778"/>
          </a:xfrm>
        </p:spPr>
        <p:txBody>
          <a:bodyPr/>
          <a:lstStyle/>
          <a:p>
            <a:pPr algn="ctr"/>
            <a:r>
              <a:rPr lang="es-MX" dirty="0"/>
              <a:t>Evolución de CUDI </a:t>
            </a:r>
            <a:br>
              <a:rPr lang="es-MX" dirty="0"/>
            </a:br>
            <a:r>
              <a:rPr lang="es-MX" dirty="0"/>
              <a:t>Nuevo Modelo de </a:t>
            </a:r>
            <a:r>
              <a:rPr lang="es-MX" dirty="0" err="1"/>
              <a:t>Autosutentabilidad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0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09D034-AE4D-3FC8-CAE6-6B695029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300" b="1">
                <a:solidFill>
                  <a:srgbClr val="EBEBEB"/>
                </a:solidFill>
              </a:rPr>
              <a:t>Evolución de CUDI </a:t>
            </a:r>
            <a:br>
              <a:rPr lang="es-MX" sz="3300" b="1">
                <a:solidFill>
                  <a:srgbClr val="EBEBEB"/>
                </a:solidFill>
              </a:rPr>
            </a:br>
            <a:r>
              <a:rPr lang="es-MX" sz="3300" b="1">
                <a:solidFill>
                  <a:srgbClr val="EBEBEB"/>
                </a:solidFill>
              </a:rPr>
              <a:t>del 2024 al 2027</a:t>
            </a:r>
            <a:endParaRPr lang="en-US" sz="3300">
              <a:solidFill>
                <a:srgbClr val="EBEBEB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4E774A4-7A0F-29C6-6103-72C024F76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166609"/>
              </p:ext>
            </p:extLst>
          </p:nvPr>
        </p:nvGraphicFramePr>
        <p:xfrm>
          <a:off x="648930" y="2402308"/>
          <a:ext cx="10956916" cy="415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7774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23049</TotalTime>
  <Words>512</Words>
  <Application>Microsoft Office PowerPoint</Application>
  <PresentationFormat>Panorámica</PresentationFormat>
  <Paragraphs>90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Arimo</vt:lpstr>
      <vt:lpstr>Century Gothic</vt:lpstr>
      <vt:lpstr>Wingdings 3</vt:lpstr>
      <vt:lpstr>Ion</vt:lpstr>
      <vt:lpstr>La Importancia de la Sostenibilidad en las RNIE´s:  Caso de la   Corporación Universitaria para el Desarrollo de Internet (CUDI)</vt:lpstr>
      <vt:lpstr>Misión y Visión de CUDI</vt:lpstr>
      <vt:lpstr>Estado Actual de CUDI</vt:lpstr>
      <vt:lpstr>Estructura Organizacional Actual de CUDI</vt:lpstr>
      <vt:lpstr>Modelo de Ingresos Actual</vt:lpstr>
      <vt:lpstr>Presentación de PowerPoint</vt:lpstr>
      <vt:lpstr>Fortalezas, Oportunidades, Debilidades, Amenazas (FODA) </vt:lpstr>
      <vt:lpstr>Evolución de CUDI  Nuevo Modelo de Autosutentabilidad</vt:lpstr>
      <vt:lpstr>Evolución de CUDI  del 2024 al 2027</vt:lpstr>
      <vt:lpstr>Crear una Organización Bajo Seis Principios </vt:lpstr>
      <vt:lpstr>Modelo de Negocio 2024-2027</vt:lpstr>
      <vt:lpstr>Modelo de Negocio 2024-2027</vt:lpstr>
      <vt:lpstr>Presentación de PowerPoint</vt:lpstr>
      <vt:lpstr>Presentación de PowerPoint</vt:lpstr>
      <vt:lpstr>Retos en Cambios de Modelo de Negocio</vt:lpstr>
      <vt:lpstr>Gracias! Dr. Moisés Torres Martínez Director General, CUDI-RNEI-México direccion@cudi.edu.mx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Vision  Corporación Universitaria para el Desarrollo de Internet (CUDI)</dc:title>
  <dc:creator>USUARIO</dc:creator>
  <cp:lastModifiedBy>Direccion General CUDI</cp:lastModifiedBy>
  <cp:revision>57</cp:revision>
  <dcterms:created xsi:type="dcterms:W3CDTF">2022-12-09T17:58:53Z</dcterms:created>
  <dcterms:modified xsi:type="dcterms:W3CDTF">2023-11-13T02:19:20Z</dcterms:modified>
</cp:coreProperties>
</file>