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7" r:id="rId8"/>
    <p:sldId id="268" r:id="rId9"/>
    <p:sldId id="264" r:id="rId10"/>
    <p:sldId id="269" r:id="rId11"/>
    <p:sldId id="271" r:id="rId12"/>
    <p:sldId id="272" r:id="rId13"/>
    <p:sldId id="276" r:id="rId14"/>
    <p:sldId id="277" r:id="rId15"/>
    <p:sldId id="274" r:id="rId16"/>
    <p:sldId id="278" r:id="rId17"/>
    <p:sldId id="279" r:id="rId18"/>
    <p:sldId id="281" r:id="rId19"/>
    <p:sldId id="282" r:id="rId20"/>
    <p:sldId id="288" r:id="rId21"/>
    <p:sldId id="280" r:id="rId22"/>
    <p:sldId id="283" r:id="rId23"/>
    <p:sldId id="285" r:id="rId24"/>
    <p:sldId id="287" r:id="rId25"/>
    <p:sldId id="289" r:id="rId26"/>
    <p:sldId id="296" r:id="rId27"/>
    <p:sldId id="297" r:id="rId28"/>
    <p:sldId id="290" r:id="rId29"/>
    <p:sldId id="291" r:id="rId30"/>
    <p:sldId id="293" r:id="rId31"/>
    <p:sldId id="294" r:id="rId32"/>
    <p:sldId id="295" r:id="rId33"/>
    <p:sldId id="301" r:id="rId34"/>
    <p:sldId id="302" r:id="rId35"/>
    <p:sldId id="298" r:id="rId36"/>
    <p:sldId id="299" r:id="rId37"/>
    <p:sldId id="303" r:id="rId38"/>
    <p:sldId id="304" r:id="rId39"/>
    <p:sldId id="300" r:id="rId40"/>
    <p:sldId id="305" r:id="rId41"/>
    <p:sldId id="306" r:id="rId42"/>
    <p:sldId id="310" r:id="rId43"/>
    <p:sldId id="311" r:id="rId44"/>
    <p:sldId id="312" r:id="rId45"/>
    <p:sldId id="313" r:id="rId46"/>
    <p:sldId id="314" r:id="rId47"/>
    <p:sldId id="317" r:id="rId48"/>
    <p:sldId id="315" r:id="rId49"/>
    <p:sldId id="316" r:id="rId50"/>
    <p:sldId id="318" r:id="rId51"/>
    <p:sldId id="319" r:id="rId52"/>
    <p:sldId id="320" r:id="rId53"/>
    <p:sldId id="258" r:id="rId54"/>
  </p:sldIdLst>
  <p:sldSz cx="18288000" cy="10287000"/>
  <p:notesSz cx="6858000" cy="9144000"/>
  <p:embeddedFontLst>
    <p:embeddedFont>
      <p:font typeface="Arial Nova Cond Light" panose="020B0306020202020204" pitchFamily="34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Lexend Tera Bold" panose="020B0604020202020204" charset="0"/>
      <p:regular r:id="rId61"/>
    </p:embeddedFont>
    <p:embeddedFont>
      <p:font typeface="Lexend Tera Heavy" panose="020B0604020202020204" charset="0"/>
      <p:regular r:id="rId62"/>
    </p:embeddedFont>
    <p:embeddedFont>
      <p:font typeface="Lexend Tera Ultra-Bold" panose="020B0604020202020204" charset="0"/>
      <p:regular r:id="rId63"/>
    </p:embeddedFont>
    <p:embeddedFont>
      <p:font typeface="Manrope 1" panose="020B0604020202020204" charset="0"/>
      <p:regular r:id="rId64"/>
    </p:embeddedFont>
    <p:embeddedFont>
      <p:font typeface="Manrope 2" panose="020B0604020202020204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5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1A52BB13-B27E-0902-BB6C-E3417738C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90500"/>
            <a:ext cx="1447800" cy="1543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42368E2D-4233-2366-F930-87DD959B0C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jose.toral\AppData\Local\Temp\wps\INetCache\2aded291d5a5d4ddbff26213ab88516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11919770" y="4819358"/>
            <a:ext cx="3086100" cy="47625"/>
            <a:chOff x="0" y="0"/>
            <a:chExt cx="812800" cy="12543"/>
          </a:xfrm>
        </p:grpSpPr>
        <p:sp>
          <p:nvSpPr>
            <p:cNvPr id="4" name="Freeform 4"/>
            <p:cNvSpPr/>
            <p:nvPr/>
          </p:nvSpPr>
          <p:spPr>
            <a:xfrm>
              <a:off x="71619" y="748"/>
              <a:ext cx="669562" cy="11795"/>
            </a:xfrm>
            <a:custGeom>
              <a:avLst/>
              <a:gdLst/>
              <a:ahLst/>
              <a:cxnLst/>
              <a:rect l="l" t="t" r="r" b="b"/>
              <a:pathLst>
                <a:path w="669562" h="11795">
                  <a:moveTo>
                    <a:pt x="407497" y="1496"/>
                  </a:moveTo>
                  <a:lnTo>
                    <a:pt x="668465" y="9551"/>
                  </a:lnTo>
                  <a:cubicBezTo>
                    <a:pt x="669078" y="9570"/>
                    <a:pt x="669562" y="10077"/>
                    <a:pt x="669553" y="10690"/>
                  </a:cubicBezTo>
                  <a:cubicBezTo>
                    <a:pt x="669543" y="11303"/>
                    <a:pt x="669044" y="11795"/>
                    <a:pt x="668430" y="11795"/>
                  </a:cubicBezTo>
                  <a:lnTo>
                    <a:pt x="1132" y="11795"/>
                  </a:lnTo>
                  <a:cubicBezTo>
                    <a:pt x="518" y="11795"/>
                    <a:pt x="19" y="11303"/>
                    <a:pt x="9" y="10690"/>
                  </a:cubicBezTo>
                  <a:cubicBezTo>
                    <a:pt x="0" y="10077"/>
                    <a:pt x="484" y="9570"/>
                    <a:pt x="1097" y="9551"/>
                  </a:cubicBezTo>
                  <a:lnTo>
                    <a:pt x="262065" y="1496"/>
                  </a:lnTo>
                  <a:cubicBezTo>
                    <a:pt x="310531" y="0"/>
                    <a:pt x="359031" y="0"/>
                    <a:pt x="407497" y="1496"/>
                  </a:cubicBezTo>
                  <a:close/>
                </a:path>
              </a:pathLst>
            </a:custGeom>
            <a:solidFill>
              <a:srgbClr val="002B86">
                <a:alpha val="19608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149766"/>
            <a:ext cx="16192500" cy="3974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753"/>
              </a:lnSpc>
            </a:pPr>
            <a:r>
              <a:rPr lang="en-US" sz="6000" dirty="0">
                <a:solidFill>
                  <a:srgbClr val="002B86"/>
                </a:solidFill>
                <a:latin typeface="Lexend Tera Heavy"/>
              </a:rPr>
              <a:t>ESTADO DE LA CIBERSEGURIDAD EN LAS IES DE AMÉRICA LATINA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5096" y="7505700"/>
            <a:ext cx="9065599" cy="67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>
                <a:solidFill>
                  <a:srgbClr val="000000"/>
                </a:solidFill>
                <a:latin typeface="Manrope 1"/>
              </a:rPr>
              <a:t>Fernando Aranda/CUDI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460075"/>
            <a:ext cx="4802384" cy="5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0"/>
              </a:lnSpc>
            </a:pPr>
            <a:r>
              <a:rPr lang="en-US" sz="3242" dirty="0">
                <a:solidFill>
                  <a:srgbClr val="09223A"/>
                </a:solidFill>
                <a:latin typeface="Lexend Tera Bold"/>
              </a:rPr>
              <a:t>TICAL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647700"/>
            <a:ext cx="142875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¿QUIENES RESPONDIERON?</a:t>
            </a:r>
          </a:p>
        </p:txBody>
      </p:sp>
      <p:pic>
        <p:nvPicPr>
          <p:cNvPr id="2" name="Google Shape;746;g24ba6ad24d5_1_91">
            <a:extLst>
              <a:ext uri="{FF2B5EF4-FFF2-40B4-BE49-F238E27FC236}">
                <a16:creationId xmlns:a16="http://schemas.microsoft.com/office/drawing/2014/main" id="{64A1BC67-D0B1-BFB6-2DCB-6927C1AE6B25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86200" y="1661822"/>
            <a:ext cx="7351050" cy="727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82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1696700" cy="1261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SOBRE 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73828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E9A1C92-447C-0A07-A69D-B0BE69BAE608}"/>
              </a:ext>
            </a:extLst>
          </p:cNvPr>
          <p:cNvGrpSpPr/>
          <p:nvPr/>
        </p:nvGrpSpPr>
        <p:grpSpPr>
          <a:xfrm>
            <a:off x="1562160" y="1346160"/>
            <a:ext cx="9258240" cy="6083340"/>
            <a:chOff x="1562160" y="1346160"/>
            <a:chExt cx="9258240" cy="6083340"/>
          </a:xfrm>
        </p:grpSpPr>
        <p:pic>
          <p:nvPicPr>
            <p:cNvPr id="2" name="Google Shape;154;p8" descr="prueba_pres_html_files/figure-pptx/unnamed-chunk-3-1.png">
              <a:extLst>
                <a:ext uri="{FF2B5EF4-FFF2-40B4-BE49-F238E27FC236}">
                  <a16:creationId xmlns:a16="http://schemas.microsoft.com/office/drawing/2014/main" id="{91EC554B-6B64-0FB6-AAB0-956677322744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562160" y="1346160"/>
              <a:ext cx="9258240" cy="6083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BA52F25-7CC0-FF73-E4AA-8F5E488C205E}"/>
                </a:ext>
              </a:extLst>
            </p:cNvPr>
            <p:cNvSpPr/>
            <p:nvPr/>
          </p:nvSpPr>
          <p:spPr>
            <a:xfrm>
              <a:off x="4038600" y="18669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B92C354-AF66-3D3A-6680-D7199EC8A7DC}"/>
                </a:ext>
              </a:extLst>
            </p:cNvPr>
            <p:cNvSpPr/>
            <p:nvPr/>
          </p:nvSpPr>
          <p:spPr>
            <a:xfrm>
              <a:off x="6553200" y="38481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7AC265D-17A9-C0E2-C75C-B68AE37D4D91}"/>
                </a:ext>
              </a:extLst>
            </p:cNvPr>
            <p:cNvSpPr/>
            <p:nvPr/>
          </p:nvSpPr>
          <p:spPr>
            <a:xfrm>
              <a:off x="9067800" y="51435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53654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Resumen</a:t>
            </a:r>
            <a:endParaRPr lang="en-US" sz="32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069909"/>
            <a:ext cx="15430500" cy="4445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65.6% afirma </a:t>
            </a:r>
            <a:r>
              <a:rPr lang="es-ES" sz="2800" b="1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tener un plan de seguridad anual formal.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Únicamente el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35.9%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respondió que su organización cuenta con un presupuesto para temas de seguridad de la información.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42.2% afirma que la Alta Dirección ha establecido formalmente un Comité de Seguridad de la Información; en la mitad de los casos su actuación es reducida.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 el 32.8% existe Gerente de Seguridad de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48598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3373100" cy="1261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SOBRE EL ÁREA DE CIBERSEGURIDAD</a:t>
            </a:r>
          </a:p>
        </p:txBody>
      </p:sp>
    </p:spTree>
    <p:extLst>
      <p:ext uri="{BB962C8B-B14F-4D97-AF65-F5344CB8AC3E}">
        <p14:creationId xmlns:p14="http://schemas.microsoft.com/office/powerpoint/2010/main" val="160209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8223AD6-113B-D242-6045-5E431B5E918C}"/>
              </a:ext>
            </a:extLst>
          </p:cNvPr>
          <p:cNvGrpSpPr/>
          <p:nvPr/>
        </p:nvGrpSpPr>
        <p:grpSpPr>
          <a:xfrm>
            <a:off x="1181160" y="1193760"/>
            <a:ext cx="11772840" cy="6769140"/>
            <a:chOff x="1181160" y="1193760"/>
            <a:chExt cx="7322760" cy="3389400"/>
          </a:xfrm>
        </p:grpSpPr>
        <p:pic>
          <p:nvPicPr>
            <p:cNvPr id="4" name="Google Shape;195;p15" descr="prueba_pres_html_files/figure-pptx/unnamed-chunk-9-1.png">
              <a:extLst>
                <a:ext uri="{FF2B5EF4-FFF2-40B4-BE49-F238E27FC236}">
                  <a16:creationId xmlns:a16="http://schemas.microsoft.com/office/drawing/2014/main" id="{40402A14-7905-552A-3FD8-4E9FA1109B3B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96;p15">
              <a:extLst>
                <a:ext uri="{FF2B5EF4-FFF2-40B4-BE49-F238E27FC236}">
                  <a16:creationId xmlns:a16="http://schemas.microsoft.com/office/drawing/2014/main" id="{3CCC9FBA-5C8D-B427-4639-1BF59387A2E3}"/>
                </a:ext>
              </a:extLst>
            </p:cNvPr>
            <p:cNvSpPr/>
            <p:nvPr/>
          </p:nvSpPr>
          <p:spPr>
            <a:xfrm>
              <a:off x="7965360" y="3067200"/>
              <a:ext cx="53856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37.4%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97;p15">
              <a:extLst>
                <a:ext uri="{FF2B5EF4-FFF2-40B4-BE49-F238E27FC236}">
                  <a16:creationId xmlns:a16="http://schemas.microsoft.com/office/drawing/2014/main" id="{ADC4EC43-440D-F055-67DB-CF83B36B5A74}"/>
                </a:ext>
              </a:extLst>
            </p:cNvPr>
            <p:cNvSpPr/>
            <p:nvPr/>
          </p:nvSpPr>
          <p:spPr>
            <a:xfrm>
              <a:off x="7771680" y="3123360"/>
              <a:ext cx="189720" cy="1321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57B848-6319-2B7A-01A0-CA62603FDA41}"/>
                </a:ext>
              </a:extLst>
            </p:cNvPr>
            <p:cNvSpPr/>
            <p:nvPr/>
          </p:nvSpPr>
          <p:spPr>
            <a:xfrm>
              <a:off x="7325012" y="175317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E425627-4A0B-95DB-E738-7C6F8E4F7246}"/>
                </a:ext>
              </a:extLst>
            </p:cNvPr>
            <p:cNvSpPr/>
            <p:nvPr/>
          </p:nvSpPr>
          <p:spPr>
            <a:xfrm>
              <a:off x="5686712" y="205035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1E21729-83F9-1D43-871B-B7F65103024F}"/>
                </a:ext>
              </a:extLst>
            </p:cNvPr>
            <p:cNvSpPr/>
            <p:nvPr/>
          </p:nvSpPr>
          <p:spPr>
            <a:xfrm>
              <a:off x="4177952" y="235515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45E9D8B-1E73-F1C3-E674-1985C2C780C6}"/>
                </a:ext>
              </a:extLst>
            </p:cNvPr>
            <p:cNvSpPr/>
            <p:nvPr/>
          </p:nvSpPr>
          <p:spPr>
            <a:xfrm>
              <a:off x="4094132" y="263709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FBAAEEE-5D0B-BD07-69EF-E7F61A905B0B}"/>
                </a:ext>
              </a:extLst>
            </p:cNvPr>
            <p:cNvSpPr/>
            <p:nvPr/>
          </p:nvSpPr>
          <p:spPr>
            <a:xfrm>
              <a:off x="4056032" y="293427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181F4C3-E0C9-7A37-2A8E-16138B037FBA}"/>
                </a:ext>
              </a:extLst>
            </p:cNvPr>
            <p:cNvSpPr/>
            <p:nvPr/>
          </p:nvSpPr>
          <p:spPr>
            <a:xfrm>
              <a:off x="3942080" y="3236534"/>
              <a:ext cx="9548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AED1312-B2F5-C067-62F8-D9FE2BAEF85C}"/>
                </a:ext>
              </a:extLst>
            </p:cNvPr>
            <p:cNvSpPr/>
            <p:nvPr/>
          </p:nvSpPr>
          <p:spPr>
            <a:xfrm>
              <a:off x="3774440" y="3546414"/>
              <a:ext cx="9548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0E36062-3A0A-0E37-A7F1-88049C23C1AE}"/>
                </a:ext>
              </a:extLst>
            </p:cNvPr>
            <p:cNvSpPr/>
            <p:nvPr/>
          </p:nvSpPr>
          <p:spPr>
            <a:xfrm>
              <a:off x="3637280" y="3841054"/>
              <a:ext cx="9548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99AC079-5736-4FD4-DBEA-11C987647ECF}"/>
                </a:ext>
              </a:extLst>
            </p:cNvPr>
            <p:cNvSpPr/>
            <p:nvPr/>
          </p:nvSpPr>
          <p:spPr>
            <a:xfrm>
              <a:off x="7090475" y="4432515"/>
              <a:ext cx="870925" cy="150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70189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C5E752B-DBFD-7EB0-3062-F5947C31E77F}"/>
              </a:ext>
            </a:extLst>
          </p:cNvPr>
          <p:cNvGrpSpPr/>
          <p:nvPr/>
        </p:nvGrpSpPr>
        <p:grpSpPr>
          <a:xfrm>
            <a:off x="1257360" y="1194120"/>
            <a:ext cx="11391840" cy="6768780"/>
            <a:chOff x="1181160" y="1194120"/>
            <a:chExt cx="6780240" cy="3389400"/>
          </a:xfrm>
        </p:grpSpPr>
        <p:pic>
          <p:nvPicPr>
            <p:cNvPr id="3" name="Google Shape;202;p16" descr="prueba_pres_html_files/figure-pptx/unnamed-chunk-10-1.png">
              <a:extLst>
                <a:ext uri="{FF2B5EF4-FFF2-40B4-BE49-F238E27FC236}">
                  <a16:creationId xmlns:a16="http://schemas.microsoft.com/office/drawing/2014/main" id="{90BBD420-BE90-F124-FD22-465AD9EECDFC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412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A0CECBA-D000-5A20-DFE2-AEBBA265079F}"/>
                </a:ext>
              </a:extLst>
            </p:cNvPr>
            <p:cNvSpPr/>
            <p:nvPr/>
          </p:nvSpPr>
          <p:spPr>
            <a:xfrm>
              <a:off x="4861212" y="187509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79F2F7D-C576-66B6-EE6E-4F020EB1B1E5}"/>
                </a:ext>
              </a:extLst>
            </p:cNvPr>
            <p:cNvSpPr/>
            <p:nvPr/>
          </p:nvSpPr>
          <p:spPr>
            <a:xfrm>
              <a:off x="6364892" y="242373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6606C28-3AF7-635E-9097-E6554E5A1E05}"/>
                </a:ext>
              </a:extLst>
            </p:cNvPr>
            <p:cNvSpPr/>
            <p:nvPr/>
          </p:nvSpPr>
          <p:spPr>
            <a:xfrm>
              <a:off x="5491132" y="307397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5AA58A0-0182-C5A5-4029-74EA5E1DAB12}"/>
                </a:ext>
              </a:extLst>
            </p:cNvPr>
            <p:cNvSpPr/>
            <p:nvPr/>
          </p:nvSpPr>
          <p:spPr>
            <a:xfrm>
              <a:off x="5724812" y="362261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D1BD51B-2EDB-053F-4187-58463643A906}"/>
                </a:ext>
              </a:extLst>
            </p:cNvPr>
            <p:cNvSpPr/>
            <p:nvPr/>
          </p:nvSpPr>
          <p:spPr>
            <a:xfrm>
              <a:off x="6424047" y="4432515"/>
              <a:ext cx="1030638" cy="151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00669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2A46026-99AD-E09F-3E51-5277D3BDB30A}"/>
              </a:ext>
            </a:extLst>
          </p:cNvPr>
          <p:cNvGrpSpPr/>
          <p:nvPr/>
        </p:nvGrpSpPr>
        <p:grpSpPr>
          <a:xfrm>
            <a:off x="1143000" y="1181100"/>
            <a:ext cx="12268200" cy="7543800"/>
            <a:chOff x="1181160" y="1194120"/>
            <a:chExt cx="7452000" cy="3448610"/>
          </a:xfrm>
        </p:grpSpPr>
        <p:pic>
          <p:nvPicPr>
            <p:cNvPr id="3" name="Google Shape;207;p17" descr="prueba_pres_html_files/figure-pptx/unnamed-chunk-11-1.png">
              <a:extLst>
                <a:ext uri="{FF2B5EF4-FFF2-40B4-BE49-F238E27FC236}">
                  <a16:creationId xmlns:a16="http://schemas.microsoft.com/office/drawing/2014/main" id="{CA62B178-5D78-DE81-EF3C-7BFDE8F29A10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412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208;p17">
              <a:extLst>
                <a:ext uri="{FF2B5EF4-FFF2-40B4-BE49-F238E27FC236}">
                  <a16:creationId xmlns:a16="http://schemas.microsoft.com/office/drawing/2014/main" id="{6F6D7060-30B6-07B7-91BD-39DD5FD3EA80}"/>
                </a:ext>
              </a:extLst>
            </p:cNvPr>
            <p:cNvSpPr/>
            <p:nvPr/>
          </p:nvSpPr>
          <p:spPr>
            <a:xfrm>
              <a:off x="7290720" y="2039760"/>
              <a:ext cx="1342440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Integrantes con dedicación exclusiva 33.4%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09;p17">
              <a:extLst>
                <a:ext uri="{FF2B5EF4-FFF2-40B4-BE49-F238E27FC236}">
                  <a16:creationId xmlns:a16="http://schemas.microsoft.com/office/drawing/2014/main" id="{9A758512-9A98-904A-02B4-F3F833220045}"/>
                </a:ext>
              </a:extLst>
            </p:cNvPr>
            <p:cNvSpPr/>
            <p:nvPr/>
          </p:nvSpPr>
          <p:spPr>
            <a:xfrm>
              <a:off x="7290720" y="2610360"/>
              <a:ext cx="1342440" cy="698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Integrantes con dedicación a tiempo parcial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33.4%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2786A14-9CF9-E6DF-0392-8305FBC4EA36}"/>
                </a:ext>
              </a:extLst>
            </p:cNvPr>
            <p:cNvSpPr/>
            <p:nvPr/>
          </p:nvSpPr>
          <p:spPr>
            <a:xfrm>
              <a:off x="5049172" y="157537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BCC0F07-71D0-8DD3-5FCC-B2CF7519D973}"/>
                </a:ext>
              </a:extLst>
            </p:cNvPr>
            <p:cNvSpPr/>
            <p:nvPr/>
          </p:nvSpPr>
          <p:spPr>
            <a:xfrm>
              <a:off x="5450492" y="194621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D834A0E-1CAC-5FB1-CE19-69D4735D6D69}"/>
                </a:ext>
              </a:extLst>
            </p:cNvPr>
            <p:cNvSpPr/>
            <p:nvPr/>
          </p:nvSpPr>
          <p:spPr>
            <a:xfrm>
              <a:off x="5445412" y="269297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8D9080C-C6EB-30CD-666F-2FD91C96FD2E}"/>
                </a:ext>
              </a:extLst>
            </p:cNvPr>
            <p:cNvSpPr/>
            <p:nvPr/>
          </p:nvSpPr>
          <p:spPr>
            <a:xfrm>
              <a:off x="4693572" y="307397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5491555-DFC6-A2AC-8E09-7777E48146CE}"/>
                </a:ext>
              </a:extLst>
            </p:cNvPr>
            <p:cNvSpPr/>
            <p:nvPr/>
          </p:nvSpPr>
          <p:spPr>
            <a:xfrm>
              <a:off x="4688492" y="343973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EACD4C2-163D-18A6-4DB6-3FD8DA7CBD61}"/>
                </a:ext>
              </a:extLst>
            </p:cNvPr>
            <p:cNvSpPr/>
            <p:nvPr/>
          </p:nvSpPr>
          <p:spPr>
            <a:xfrm>
              <a:off x="7101492" y="382581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1A27F60-5628-6B2D-3BE6-EE46F1385359}"/>
                </a:ext>
              </a:extLst>
            </p:cNvPr>
            <p:cNvSpPr/>
            <p:nvPr/>
          </p:nvSpPr>
          <p:spPr>
            <a:xfrm>
              <a:off x="5801012" y="2327214"/>
              <a:ext cx="111068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93AF272-F1EF-C5F4-283B-3C2865C4DA53}"/>
                </a:ext>
              </a:extLst>
            </p:cNvPr>
            <p:cNvSpPr/>
            <p:nvPr/>
          </p:nvSpPr>
          <p:spPr>
            <a:xfrm>
              <a:off x="6317366" y="4432515"/>
              <a:ext cx="1644033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35180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Resumen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638300"/>
            <a:ext cx="15430500" cy="293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Sólo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37.4%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cuenta con área de ciberseguridad.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La mitad de los integrantes del área son de tiempo completo, la mitad de tiempo parcial.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 la gran mayoría de los casos es para todos los campus institucionales.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 8 de cada 10 casos el área reporta a la Dirección de Tecnología.</a:t>
            </a:r>
          </a:p>
        </p:txBody>
      </p:sp>
    </p:spTree>
    <p:extLst>
      <p:ext uri="{BB962C8B-B14F-4D97-AF65-F5344CB8AC3E}">
        <p14:creationId xmlns:p14="http://schemas.microsoft.com/office/powerpoint/2010/main" val="3398328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4287500" cy="188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SOBRE LA INFRAESTRUCTURA DE SEGURIDAD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7528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C5F4CE3-21A4-673C-4455-782E93F1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"/>
            <a:ext cx="8534400" cy="86305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9207B7-8C9D-601A-977F-84F60DBA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28" y="5516604"/>
            <a:ext cx="2282148" cy="9984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62FF70-BFBD-F4CB-3F8C-1345FA2A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8" y="4128012"/>
            <a:ext cx="2282148" cy="782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C13471-266E-0368-E580-87B1EE508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28" y="6888203"/>
            <a:ext cx="1843535" cy="1303297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940339B1-FAAF-BB15-B7D5-147576AB8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" y="261019"/>
            <a:ext cx="2077795" cy="22154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FD9956-2EB9-AFB0-2687-A88FDE1EB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0249" y="2110081"/>
            <a:ext cx="2544177" cy="9936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36DA07-9B28-0E7F-0659-5858C0C67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0249" y="451461"/>
            <a:ext cx="2225255" cy="12517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0A495E7-36B2-0437-4C4B-91C468BDC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595" y="2095500"/>
            <a:ext cx="2544177" cy="10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23A2AE-F8AA-9449-EEB2-5D02F97A4F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075" y="248175"/>
            <a:ext cx="2513697" cy="146632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A3F6D92C-CCF3-97C6-F536-BBC300EC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249" y="3619500"/>
            <a:ext cx="2602568" cy="108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98D9BCF-19AB-A16A-A195-E0A45F1947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5800" y="5143500"/>
            <a:ext cx="2179972" cy="12716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2A8563-C5D0-C7E5-9451-6E2A9E1B28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10249" y="5151045"/>
            <a:ext cx="2602569" cy="12641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CB555F-A668-1D50-8237-5DD1566571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22984" y="3629380"/>
            <a:ext cx="2482788" cy="922123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5C902C74-E0CD-F7B5-74C5-F707B5C94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6796729"/>
            <a:ext cx="2482789" cy="10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0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5346868-7FA6-8078-F2F8-EB408F7E868C}"/>
              </a:ext>
            </a:extLst>
          </p:cNvPr>
          <p:cNvGrpSpPr/>
          <p:nvPr/>
        </p:nvGrpSpPr>
        <p:grpSpPr>
          <a:xfrm>
            <a:off x="882360" y="540000"/>
            <a:ext cx="14814840" cy="8108700"/>
            <a:chOff x="882360" y="540000"/>
            <a:chExt cx="7874364" cy="4332960"/>
          </a:xfrm>
        </p:grpSpPr>
        <p:pic>
          <p:nvPicPr>
            <p:cNvPr id="3" name="Google Shape;290;p31">
              <a:extLst>
                <a:ext uri="{FF2B5EF4-FFF2-40B4-BE49-F238E27FC236}">
                  <a16:creationId xmlns:a16="http://schemas.microsoft.com/office/drawing/2014/main" id="{CAA0E1A3-FB0E-7FC6-1C4B-989F8B71CEF2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882360" y="540000"/>
              <a:ext cx="5777280" cy="4332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291;p31">
              <a:extLst>
                <a:ext uri="{FF2B5EF4-FFF2-40B4-BE49-F238E27FC236}">
                  <a16:creationId xmlns:a16="http://schemas.microsoft.com/office/drawing/2014/main" id="{8B36CCE0-8E9F-041A-7A93-7C6E932EC951}"/>
                </a:ext>
              </a:extLst>
            </p:cNvPr>
            <p:cNvSpPr/>
            <p:nvPr/>
          </p:nvSpPr>
          <p:spPr>
            <a:xfrm>
              <a:off x="6419879" y="2889000"/>
              <a:ext cx="2336845" cy="398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8 de 10 si cuentan con infraestructura de seguridad institucional.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3D74217-F620-BC85-CED6-3CBBB4C0FC24}"/>
                </a:ext>
              </a:extLst>
            </p:cNvPr>
            <p:cNvSpPr/>
            <p:nvPr/>
          </p:nvSpPr>
          <p:spPr>
            <a:xfrm>
              <a:off x="941568" y="849854"/>
              <a:ext cx="1016322" cy="344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BB58D-168F-2225-A472-345E443259F6}"/>
                </a:ext>
              </a:extLst>
            </p:cNvPr>
            <p:cNvSpPr/>
            <p:nvPr/>
          </p:nvSpPr>
          <p:spPr>
            <a:xfrm>
              <a:off x="2300160" y="3421682"/>
              <a:ext cx="13212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35B271D-2394-0FC5-6969-846F787FDB9C}"/>
                </a:ext>
              </a:extLst>
            </p:cNvPr>
            <p:cNvSpPr/>
            <p:nvPr/>
          </p:nvSpPr>
          <p:spPr>
            <a:xfrm>
              <a:off x="2540000" y="2522522"/>
              <a:ext cx="17676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E0242FD-6363-4915-2F0D-006950161DB1}"/>
                </a:ext>
              </a:extLst>
            </p:cNvPr>
            <p:cNvSpPr/>
            <p:nvPr/>
          </p:nvSpPr>
          <p:spPr>
            <a:xfrm>
              <a:off x="5089080" y="1603042"/>
              <a:ext cx="17888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39BEF01-7211-CBFE-20B9-A57C00BC5A1A}"/>
                </a:ext>
              </a:extLst>
            </p:cNvPr>
            <p:cNvSpPr/>
            <p:nvPr/>
          </p:nvSpPr>
          <p:spPr>
            <a:xfrm>
              <a:off x="5674618" y="4695930"/>
              <a:ext cx="985021" cy="177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172201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44999C8-87D1-5679-6BB9-7E9F71C01063}"/>
              </a:ext>
            </a:extLst>
          </p:cNvPr>
          <p:cNvGrpSpPr/>
          <p:nvPr/>
        </p:nvGrpSpPr>
        <p:grpSpPr>
          <a:xfrm>
            <a:off x="838200" y="571500"/>
            <a:ext cx="11734800" cy="7620000"/>
            <a:chOff x="1181160" y="1193760"/>
            <a:chExt cx="6780240" cy="3389400"/>
          </a:xfrm>
        </p:grpSpPr>
        <p:pic>
          <p:nvPicPr>
            <p:cNvPr id="3" name="Google Shape;296;p32" descr="prueba_pres_html_files/figure-pptx/unnamed-chunk-20-1.png">
              <a:extLst>
                <a:ext uri="{FF2B5EF4-FFF2-40B4-BE49-F238E27FC236}">
                  <a16:creationId xmlns:a16="http://schemas.microsoft.com/office/drawing/2014/main" id="{06885FBA-7152-EA84-A25B-6339857CC48A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297;p32">
              <a:extLst>
                <a:ext uri="{FF2B5EF4-FFF2-40B4-BE49-F238E27FC236}">
                  <a16:creationId xmlns:a16="http://schemas.microsoft.com/office/drawing/2014/main" id="{048CED64-BE6F-3723-A2B9-5585FBA31C49}"/>
                </a:ext>
              </a:extLst>
            </p:cNvPr>
            <p:cNvSpPr/>
            <p:nvPr/>
          </p:nvSpPr>
          <p:spPr>
            <a:xfrm>
              <a:off x="5705640" y="2219400"/>
              <a:ext cx="694080" cy="35136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98;p32">
              <a:extLst>
                <a:ext uri="{FF2B5EF4-FFF2-40B4-BE49-F238E27FC236}">
                  <a16:creationId xmlns:a16="http://schemas.microsoft.com/office/drawing/2014/main" id="{DA0F595B-0E9B-CBE3-E45D-E6F96D61095B}"/>
                </a:ext>
              </a:extLst>
            </p:cNvPr>
            <p:cNvSpPr/>
            <p:nvPr/>
          </p:nvSpPr>
          <p:spPr>
            <a:xfrm>
              <a:off x="5310360" y="2971800"/>
              <a:ext cx="694080" cy="35136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9;p32">
              <a:extLst>
                <a:ext uri="{FF2B5EF4-FFF2-40B4-BE49-F238E27FC236}">
                  <a16:creationId xmlns:a16="http://schemas.microsoft.com/office/drawing/2014/main" id="{A068C51D-2A51-B300-6F32-6FA9F20B9230}"/>
                </a:ext>
              </a:extLst>
            </p:cNvPr>
            <p:cNvSpPr/>
            <p:nvPr/>
          </p:nvSpPr>
          <p:spPr>
            <a:xfrm>
              <a:off x="4962600" y="3324240"/>
              <a:ext cx="694080" cy="35136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0;p32">
              <a:extLst>
                <a:ext uri="{FF2B5EF4-FFF2-40B4-BE49-F238E27FC236}">
                  <a16:creationId xmlns:a16="http://schemas.microsoft.com/office/drawing/2014/main" id="{82C31812-B722-0F7D-8224-337FBB0640B9}"/>
                </a:ext>
              </a:extLst>
            </p:cNvPr>
            <p:cNvSpPr/>
            <p:nvPr/>
          </p:nvSpPr>
          <p:spPr>
            <a:xfrm>
              <a:off x="4686480" y="1866960"/>
              <a:ext cx="694080" cy="35136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1;p32">
              <a:extLst>
                <a:ext uri="{FF2B5EF4-FFF2-40B4-BE49-F238E27FC236}">
                  <a16:creationId xmlns:a16="http://schemas.microsoft.com/office/drawing/2014/main" id="{51BE7DCD-351F-C434-AD0B-5E12D026727D}"/>
                </a:ext>
              </a:extLst>
            </p:cNvPr>
            <p:cNvSpPr/>
            <p:nvPr/>
          </p:nvSpPr>
          <p:spPr>
            <a:xfrm>
              <a:off x="4576680" y="3700440"/>
              <a:ext cx="694080" cy="35136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63DFBF9-5652-E8E5-30EA-FDED3EEF7271}"/>
                </a:ext>
              </a:extLst>
            </p:cNvPr>
            <p:cNvSpPr/>
            <p:nvPr/>
          </p:nvSpPr>
          <p:spPr>
            <a:xfrm>
              <a:off x="3926840" y="157480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943A4C4-8717-0433-18E0-2992A8DA6730}"/>
                </a:ext>
              </a:extLst>
            </p:cNvPr>
            <p:cNvSpPr/>
            <p:nvPr/>
          </p:nvSpPr>
          <p:spPr>
            <a:xfrm>
              <a:off x="4287520" y="174752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BBA31EA-2FF3-48DD-D3DE-6952BE902D3E}"/>
                </a:ext>
              </a:extLst>
            </p:cNvPr>
            <p:cNvSpPr/>
            <p:nvPr/>
          </p:nvSpPr>
          <p:spPr>
            <a:xfrm>
              <a:off x="4734560" y="196088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1E63219-A4C0-132F-BD6C-39361B56EBFE}"/>
                </a:ext>
              </a:extLst>
            </p:cNvPr>
            <p:cNvSpPr/>
            <p:nvPr/>
          </p:nvSpPr>
          <p:spPr>
            <a:xfrm>
              <a:off x="3515360" y="212344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E3C5532-7CF7-63C6-A059-B0FE70431181}"/>
                </a:ext>
              </a:extLst>
            </p:cNvPr>
            <p:cNvSpPr/>
            <p:nvPr/>
          </p:nvSpPr>
          <p:spPr>
            <a:xfrm>
              <a:off x="2367280" y="249936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1C0CC7B-1530-22CC-5D30-2F57805841C8}"/>
                </a:ext>
              </a:extLst>
            </p:cNvPr>
            <p:cNvSpPr/>
            <p:nvPr/>
          </p:nvSpPr>
          <p:spPr>
            <a:xfrm>
              <a:off x="3870960" y="267208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27AB2EC-F488-2128-8A27-1C4772228392}"/>
                </a:ext>
              </a:extLst>
            </p:cNvPr>
            <p:cNvSpPr/>
            <p:nvPr/>
          </p:nvSpPr>
          <p:spPr>
            <a:xfrm>
              <a:off x="4353560" y="284480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3E69C1D-56C4-59BA-4489-1A040D26154A}"/>
                </a:ext>
              </a:extLst>
            </p:cNvPr>
            <p:cNvSpPr/>
            <p:nvPr/>
          </p:nvSpPr>
          <p:spPr>
            <a:xfrm>
              <a:off x="5389880" y="306324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503EBA6-58BC-3A3C-8CF8-F466FF660315}"/>
                </a:ext>
              </a:extLst>
            </p:cNvPr>
            <p:cNvSpPr/>
            <p:nvPr/>
          </p:nvSpPr>
          <p:spPr>
            <a:xfrm>
              <a:off x="5029200" y="342900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3FC5838-7F94-5800-AB3A-53B320466ECE}"/>
                </a:ext>
              </a:extLst>
            </p:cNvPr>
            <p:cNvSpPr/>
            <p:nvPr/>
          </p:nvSpPr>
          <p:spPr>
            <a:xfrm>
              <a:off x="5796280" y="232664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AF158A5-259A-4B9F-EE60-4C3E2121987E}"/>
                </a:ext>
              </a:extLst>
            </p:cNvPr>
            <p:cNvSpPr/>
            <p:nvPr/>
          </p:nvSpPr>
          <p:spPr>
            <a:xfrm>
              <a:off x="2819400" y="323088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30E2D59-1E77-1F11-9587-A4D6369C740F}"/>
                </a:ext>
              </a:extLst>
            </p:cNvPr>
            <p:cNvSpPr/>
            <p:nvPr/>
          </p:nvSpPr>
          <p:spPr>
            <a:xfrm>
              <a:off x="3215640" y="360680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4052F25-D65A-B8F1-E9D2-343DEC8F58F2}"/>
                </a:ext>
              </a:extLst>
            </p:cNvPr>
            <p:cNvSpPr/>
            <p:nvPr/>
          </p:nvSpPr>
          <p:spPr>
            <a:xfrm>
              <a:off x="4653280" y="379476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BB8E88E-2888-D7C1-E5EA-C367E9D53679}"/>
                </a:ext>
              </a:extLst>
            </p:cNvPr>
            <p:cNvSpPr/>
            <p:nvPr/>
          </p:nvSpPr>
          <p:spPr>
            <a:xfrm>
              <a:off x="3571240" y="397256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D5354072-1414-3B69-5492-916C566907D7}"/>
                </a:ext>
              </a:extLst>
            </p:cNvPr>
            <p:cNvSpPr/>
            <p:nvPr/>
          </p:nvSpPr>
          <p:spPr>
            <a:xfrm>
              <a:off x="5693700" y="4403730"/>
              <a:ext cx="1773900" cy="17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77052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5476FB-0CF8-0E71-648A-A13269786947}"/>
              </a:ext>
            </a:extLst>
          </p:cNvPr>
          <p:cNvGrpSpPr/>
          <p:nvPr/>
        </p:nvGrpSpPr>
        <p:grpSpPr>
          <a:xfrm>
            <a:off x="1181160" y="1193760"/>
            <a:ext cx="11544240" cy="7073940"/>
            <a:chOff x="1181160" y="1193760"/>
            <a:chExt cx="6780240" cy="3389400"/>
          </a:xfrm>
        </p:grpSpPr>
        <p:pic>
          <p:nvPicPr>
            <p:cNvPr id="3" name="Google Shape;311;p34" descr="prueba_pres_html_files/figure-pptx/unnamed-chunk-23-1.png">
              <a:extLst>
                <a:ext uri="{FF2B5EF4-FFF2-40B4-BE49-F238E27FC236}">
                  <a16:creationId xmlns:a16="http://schemas.microsoft.com/office/drawing/2014/main" id="{C1EE647C-36BB-ACA0-55E4-EE95E3AE3C1B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5AD7BF7-93EC-8812-8E3F-E5DAE94ECBC1}"/>
                </a:ext>
              </a:extLst>
            </p:cNvPr>
            <p:cNvSpPr/>
            <p:nvPr/>
          </p:nvSpPr>
          <p:spPr>
            <a:xfrm>
              <a:off x="7030720" y="1965960"/>
              <a:ext cx="14732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B92668E-5644-524B-37EA-441455F872E0}"/>
                </a:ext>
              </a:extLst>
            </p:cNvPr>
            <p:cNvSpPr/>
            <p:nvPr/>
          </p:nvSpPr>
          <p:spPr>
            <a:xfrm>
              <a:off x="2225040" y="2733040"/>
              <a:ext cx="111760" cy="23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500AE4F-0406-2799-2F4B-E3A84EB85B16}"/>
                </a:ext>
              </a:extLst>
            </p:cNvPr>
            <p:cNvSpPr/>
            <p:nvPr/>
          </p:nvSpPr>
          <p:spPr>
            <a:xfrm>
              <a:off x="2133600" y="3566160"/>
              <a:ext cx="111760" cy="23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0C56BCD-4F21-AEA1-6A89-2320AF037E34}"/>
                </a:ext>
              </a:extLst>
            </p:cNvPr>
            <p:cNvSpPr/>
            <p:nvPr/>
          </p:nvSpPr>
          <p:spPr>
            <a:xfrm>
              <a:off x="6173760" y="4403730"/>
              <a:ext cx="1773900" cy="17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6849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57255B-FA2F-5527-5F2D-622A7AC79DC3}"/>
              </a:ext>
            </a:extLst>
          </p:cNvPr>
          <p:cNvGrpSpPr/>
          <p:nvPr/>
        </p:nvGrpSpPr>
        <p:grpSpPr>
          <a:xfrm>
            <a:off x="533400" y="1028700"/>
            <a:ext cx="12801600" cy="6510540"/>
            <a:chOff x="0" y="1071360"/>
            <a:chExt cx="9142920" cy="3618495"/>
          </a:xfrm>
        </p:grpSpPr>
        <p:pic>
          <p:nvPicPr>
            <p:cNvPr id="3" name="Google Shape;322;p36">
              <a:extLst>
                <a:ext uri="{FF2B5EF4-FFF2-40B4-BE49-F238E27FC236}">
                  <a16:creationId xmlns:a16="http://schemas.microsoft.com/office/drawing/2014/main" id="{1B4A2150-8FB8-8E85-7775-5C7F668158E8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1071360"/>
              <a:ext cx="9142920" cy="3427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23;p36">
              <a:extLst>
                <a:ext uri="{FF2B5EF4-FFF2-40B4-BE49-F238E27FC236}">
                  <a16:creationId xmlns:a16="http://schemas.microsoft.com/office/drawing/2014/main" id="{9725287C-C764-E62A-4835-3D0E7A12AA7C}"/>
                </a:ext>
              </a:extLst>
            </p:cNvPr>
            <p:cNvSpPr/>
            <p:nvPr/>
          </p:nvSpPr>
          <p:spPr>
            <a:xfrm>
              <a:off x="1108080" y="4291200"/>
              <a:ext cx="2469960" cy="398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Tendencia a no tenerlos implementados o a desarrollarlos hasta 2023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3087310-847B-C2A6-23B6-90EA04678EE1}"/>
                </a:ext>
              </a:extLst>
            </p:cNvPr>
            <p:cNvSpPr/>
            <p:nvPr/>
          </p:nvSpPr>
          <p:spPr>
            <a:xfrm>
              <a:off x="6014720" y="171704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8C18178-3A92-5090-71E5-D4579F4DCB45}"/>
                </a:ext>
              </a:extLst>
            </p:cNvPr>
            <p:cNvSpPr/>
            <p:nvPr/>
          </p:nvSpPr>
          <p:spPr>
            <a:xfrm>
              <a:off x="5115560" y="188468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2CFECD0-EC78-C144-867C-167C623067CE}"/>
                </a:ext>
              </a:extLst>
            </p:cNvPr>
            <p:cNvSpPr/>
            <p:nvPr/>
          </p:nvSpPr>
          <p:spPr>
            <a:xfrm>
              <a:off x="6065520" y="248920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3FE47A6-3552-A7E5-2041-89392B58D5FB}"/>
                </a:ext>
              </a:extLst>
            </p:cNvPr>
            <p:cNvSpPr/>
            <p:nvPr/>
          </p:nvSpPr>
          <p:spPr>
            <a:xfrm>
              <a:off x="5344160" y="266700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E575700-39BC-DEEE-3CE7-CEB79F66314C}"/>
                </a:ext>
              </a:extLst>
            </p:cNvPr>
            <p:cNvSpPr/>
            <p:nvPr/>
          </p:nvSpPr>
          <p:spPr>
            <a:xfrm>
              <a:off x="6182360" y="285496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3844625-88BE-9D38-316C-AC3F85E453F5}"/>
                </a:ext>
              </a:extLst>
            </p:cNvPr>
            <p:cNvSpPr/>
            <p:nvPr/>
          </p:nvSpPr>
          <p:spPr>
            <a:xfrm>
              <a:off x="6410960" y="328168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144D1-19E1-B7EA-9FDB-49C1FF23D13A}"/>
                </a:ext>
              </a:extLst>
            </p:cNvPr>
            <p:cNvSpPr/>
            <p:nvPr/>
          </p:nvSpPr>
          <p:spPr>
            <a:xfrm>
              <a:off x="6131560" y="363728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41F0683-5E87-49C9-4258-6A642DB99CB9}"/>
                </a:ext>
              </a:extLst>
            </p:cNvPr>
            <p:cNvSpPr/>
            <p:nvPr/>
          </p:nvSpPr>
          <p:spPr>
            <a:xfrm>
              <a:off x="5085080" y="3459480"/>
              <a:ext cx="147320" cy="11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FE5ECAF-0B3F-9383-7489-53F5187B9B49}"/>
                </a:ext>
              </a:extLst>
            </p:cNvPr>
            <p:cNvSpPr/>
            <p:nvPr/>
          </p:nvSpPr>
          <p:spPr>
            <a:xfrm>
              <a:off x="4241800" y="3799840"/>
              <a:ext cx="12700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9D25C0C-367F-E1D8-77FB-3617A74F7B4E}"/>
                </a:ext>
              </a:extLst>
            </p:cNvPr>
            <p:cNvSpPr/>
            <p:nvPr/>
          </p:nvSpPr>
          <p:spPr>
            <a:xfrm>
              <a:off x="4236720" y="3022600"/>
              <a:ext cx="12700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A3EFA46-3781-0D35-D78B-68899EB4646D}"/>
                </a:ext>
              </a:extLst>
            </p:cNvPr>
            <p:cNvSpPr/>
            <p:nvPr/>
          </p:nvSpPr>
          <p:spPr>
            <a:xfrm>
              <a:off x="4267200" y="2230120"/>
              <a:ext cx="12700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CCD52ED-1E42-9787-B4E1-21B2139C4DD2}"/>
                </a:ext>
              </a:extLst>
            </p:cNvPr>
            <p:cNvSpPr/>
            <p:nvPr/>
          </p:nvSpPr>
          <p:spPr>
            <a:xfrm>
              <a:off x="6181380" y="4365630"/>
              <a:ext cx="989040" cy="15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804150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4FF61A-7A8C-5F8B-52C9-FE7531411B06}"/>
              </a:ext>
            </a:extLst>
          </p:cNvPr>
          <p:cNvGrpSpPr/>
          <p:nvPr/>
        </p:nvGrpSpPr>
        <p:grpSpPr>
          <a:xfrm>
            <a:off x="358140" y="655320"/>
            <a:ext cx="11986260" cy="8069580"/>
            <a:chOff x="358140" y="655320"/>
            <a:chExt cx="7482840" cy="4107447"/>
          </a:xfrm>
        </p:grpSpPr>
        <p:pic>
          <p:nvPicPr>
            <p:cNvPr id="3" name="Imagen 2" descr="000019">
              <a:extLst>
                <a:ext uri="{FF2B5EF4-FFF2-40B4-BE49-F238E27FC236}">
                  <a16:creationId xmlns:a16="http://schemas.microsoft.com/office/drawing/2014/main" id="{1E870470-DA95-92EE-D8BE-6F5F58726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" y="655320"/>
              <a:ext cx="7482840" cy="3741420"/>
            </a:xfrm>
            <a:prstGeom prst="rect">
              <a:avLst/>
            </a:prstGeom>
          </p:spPr>
        </p:pic>
        <p:sp>
          <p:nvSpPr>
            <p:cNvPr id="4" name="Google Shape;341;p39">
              <a:extLst>
                <a:ext uri="{FF2B5EF4-FFF2-40B4-BE49-F238E27FC236}">
                  <a16:creationId xmlns:a16="http://schemas.microsoft.com/office/drawing/2014/main" id="{DB2C0D2D-3064-E89C-E645-2E9FFFBF5390}"/>
                </a:ext>
              </a:extLst>
            </p:cNvPr>
            <p:cNvSpPr/>
            <p:nvPr/>
          </p:nvSpPr>
          <p:spPr>
            <a:xfrm>
              <a:off x="441000" y="4518000"/>
              <a:ext cx="3441600" cy="244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La principal dificultad es la falta de recursos humanos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73A409D-1357-7776-A124-C4B53FC627B7}"/>
                </a:ext>
              </a:extLst>
            </p:cNvPr>
            <p:cNvPicPr/>
            <p:nvPr/>
          </p:nvPicPr>
          <p:blipFill>
            <a:blip r:link="rId3"/>
            <a:stretch>
              <a:fillRect/>
            </a:stretch>
          </p:blipFill>
          <p:spPr>
            <a:xfrm>
              <a:off x="4572000" y="2571750"/>
              <a:ext cx="0" cy="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00BF734C-E3CF-BC7B-4E92-8C2675A4103C}"/>
                </a:ext>
              </a:extLst>
            </p:cNvPr>
            <p:cNvSpPr/>
            <p:nvPr/>
          </p:nvSpPr>
          <p:spPr>
            <a:xfrm>
              <a:off x="5292762" y="4163209"/>
              <a:ext cx="860612" cy="233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F30F26C-8A55-CF32-325E-FBFA6049BEEA}"/>
                </a:ext>
              </a:extLst>
            </p:cNvPr>
            <p:cNvSpPr/>
            <p:nvPr/>
          </p:nvSpPr>
          <p:spPr>
            <a:xfrm>
              <a:off x="3482340" y="133350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8B42E6D-E9C4-5EDD-EC9C-22E11A9D0A00}"/>
                </a:ext>
              </a:extLst>
            </p:cNvPr>
            <p:cNvSpPr/>
            <p:nvPr/>
          </p:nvSpPr>
          <p:spPr>
            <a:xfrm>
              <a:off x="4693920" y="166050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6DE79E3-7586-DABD-A652-3CC5D3A017F3}"/>
                </a:ext>
              </a:extLst>
            </p:cNvPr>
            <p:cNvSpPr/>
            <p:nvPr/>
          </p:nvSpPr>
          <p:spPr>
            <a:xfrm>
              <a:off x="4968240" y="2529180"/>
              <a:ext cx="21336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ABD7CA2-D0B6-704F-5874-D11A3E7E4CB7}"/>
                </a:ext>
              </a:extLst>
            </p:cNvPr>
            <p:cNvSpPr/>
            <p:nvPr/>
          </p:nvSpPr>
          <p:spPr>
            <a:xfrm>
              <a:off x="3733800" y="220914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381C08F-06D2-2262-ADB8-C31B384A8A7D}"/>
                </a:ext>
              </a:extLst>
            </p:cNvPr>
            <p:cNvSpPr/>
            <p:nvPr/>
          </p:nvSpPr>
          <p:spPr>
            <a:xfrm>
              <a:off x="3642360" y="306258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5541DA5-4987-D051-97E3-C7B143C6F646}"/>
                </a:ext>
              </a:extLst>
            </p:cNvPr>
            <p:cNvSpPr/>
            <p:nvPr/>
          </p:nvSpPr>
          <p:spPr>
            <a:xfrm>
              <a:off x="4457700" y="338262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CD15D7-4CA3-108D-0BF9-6812D8911B05}"/>
                </a:ext>
              </a:extLst>
            </p:cNvPr>
            <p:cNvSpPr/>
            <p:nvPr/>
          </p:nvSpPr>
          <p:spPr>
            <a:xfrm>
              <a:off x="2324100" y="353502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D5C0100-2471-FEB9-EE04-2E4216C93BDB}"/>
                </a:ext>
              </a:extLst>
            </p:cNvPr>
            <p:cNvSpPr/>
            <p:nvPr/>
          </p:nvSpPr>
          <p:spPr>
            <a:xfrm>
              <a:off x="1828800" y="367980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20717B0-764B-6157-5651-7F21F71CE984}"/>
                </a:ext>
              </a:extLst>
            </p:cNvPr>
            <p:cNvSpPr/>
            <p:nvPr/>
          </p:nvSpPr>
          <p:spPr>
            <a:xfrm>
              <a:off x="1821180" y="283398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4FD07D8-3D37-DC7A-D129-FD497D68FA43}"/>
                </a:ext>
              </a:extLst>
            </p:cNvPr>
            <p:cNvSpPr/>
            <p:nvPr/>
          </p:nvSpPr>
          <p:spPr>
            <a:xfrm>
              <a:off x="1828800" y="267396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0D3A439-3C38-A77E-908E-DA08B01BD15A}"/>
                </a:ext>
              </a:extLst>
            </p:cNvPr>
            <p:cNvSpPr/>
            <p:nvPr/>
          </p:nvSpPr>
          <p:spPr>
            <a:xfrm>
              <a:off x="1950720" y="196530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8F5BA83-3B1B-B504-4FD0-FF11B966C467}"/>
                </a:ext>
              </a:extLst>
            </p:cNvPr>
            <p:cNvSpPr/>
            <p:nvPr/>
          </p:nvSpPr>
          <p:spPr>
            <a:xfrm>
              <a:off x="2148840" y="181290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9DE6B3-0EAB-5B61-DE53-2D8BF84072E9}"/>
                </a:ext>
              </a:extLst>
            </p:cNvPr>
            <p:cNvSpPr/>
            <p:nvPr/>
          </p:nvSpPr>
          <p:spPr>
            <a:xfrm>
              <a:off x="1611086" y="1497216"/>
              <a:ext cx="109944" cy="102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8335E84-D407-976F-FD73-801BA02A0753}"/>
                </a:ext>
              </a:extLst>
            </p:cNvPr>
            <p:cNvSpPr/>
            <p:nvPr/>
          </p:nvSpPr>
          <p:spPr>
            <a:xfrm>
              <a:off x="1523997" y="2373517"/>
              <a:ext cx="109944" cy="102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5CB3D99-DBCA-65A4-F5FC-5A9E3FFC8AF1}"/>
                </a:ext>
              </a:extLst>
            </p:cNvPr>
            <p:cNvSpPr/>
            <p:nvPr/>
          </p:nvSpPr>
          <p:spPr>
            <a:xfrm>
              <a:off x="1600195" y="3233491"/>
              <a:ext cx="109944" cy="102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45613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6A08AB2-1AD6-BA2C-8439-2DFB88B4256C}"/>
              </a:ext>
            </a:extLst>
          </p:cNvPr>
          <p:cNvGrpSpPr/>
          <p:nvPr/>
        </p:nvGrpSpPr>
        <p:grpSpPr>
          <a:xfrm>
            <a:off x="441000" y="1006560"/>
            <a:ext cx="12867668" cy="7565940"/>
            <a:chOff x="441000" y="1006560"/>
            <a:chExt cx="12867668" cy="756594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82B98D1-92E9-CB97-81CD-4B5F7BA411C7}"/>
                </a:ext>
              </a:extLst>
            </p:cNvPr>
            <p:cNvGrpSpPr/>
            <p:nvPr/>
          </p:nvGrpSpPr>
          <p:grpSpPr>
            <a:xfrm>
              <a:off x="441000" y="1006560"/>
              <a:ext cx="12665400" cy="7565940"/>
              <a:chOff x="441000" y="1006560"/>
              <a:chExt cx="7838280" cy="3866040"/>
            </a:xfrm>
          </p:grpSpPr>
          <p:pic>
            <p:nvPicPr>
              <p:cNvPr id="23" name="Google Shape;340;p39">
                <a:extLst>
                  <a:ext uri="{FF2B5EF4-FFF2-40B4-BE49-F238E27FC236}">
                    <a16:creationId xmlns:a16="http://schemas.microsoft.com/office/drawing/2014/main" id="{4C961512-060B-718C-F38A-5402F3DDF69F}"/>
                  </a:ext>
                </a:extLst>
              </p:cNvPr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546120" y="1006560"/>
                <a:ext cx="7733160" cy="3866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Google Shape;341;p39">
                <a:extLst>
                  <a:ext uri="{FF2B5EF4-FFF2-40B4-BE49-F238E27FC236}">
                    <a16:creationId xmlns:a16="http://schemas.microsoft.com/office/drawing/2014/main" id="{65C6C06B-5487-C84F-1E83-6537B33005C0}"/>
                  </a:ext>
                </a:extLst>
              </p:cNvPr>
              <p:cNvSpPr/>
              <p:nvPr/>
            </p:nvSpPr>
            <p:spPr>
              <a:xfrm>
                <a:off x="441000" y="4518000"/>
                <a:ext cx="3441600" cy="241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 panose="020B0604020202020204"/>
                  <a:buNone/>
                </a:pPr>
                <a:r>
                  <a:rPr lang="es-MX" sz="1000" b="0" i="0" u="none" strike="noStrike" cap="none" dirty="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Prácticamente no se realizan los análisis anualmente</a:t>
                </a:r>
                <a:endParaRPr sz="1000" b="0" i="0" u="none" strike="noStrike" cap="none" dirty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DFF7857-F63C-6131-F690-96B2BD877B75}"/>
                  </a:ext>
                </a:extLst>
              </p:cNvPr>
              <p:cNvSpPr/>
              <p:nvPr/>
            </p:nvSpPr>
            <p:spPr>
              <a:xfrm>
                <a:off x="6181380" y="4563750"/>
                <a:ext cx="989040" cy="157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7683D0C-3F2C-16B0-F9FC-AB163C0F0AC7}"/>
                  </a:ext>
                </a:extLst>
              </p:cNvPr>
              <p:cNvSpPr/>
              <p:nvPr/>
            </p:nvSpPr>
            <p:spPr>
              <a:xfrm>
                <a:off x="3458892" y="1702780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24B46CA-BA87-4568-5382-006C99E012E7}"/>
                  </a:ext>
                </a:extLst>
              </p:cNvPr>
              <p:cNvSpPr/>
              <p:nvPr/>
            </p:nvSpPr>
            <p:spPr>
              <a:xfrm>
                <a:off x="3728527" y="1890352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1D34406-769B-9D96-891A-67E52EE2B588}"/>
                  </a:ext>
                </a:extLst>
              </p:cNvPr>
              <p:cNvSpPr/>
              <p:nvPr/>
            </p:nvSpPr>
            <p:spPr>
              <a:xfrm>
                <a:off x="3060323" y="2347551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C84FDF55-625A-5F2F-B1EB-BAE61832C102}"/>
                  </a:ext>
                </a:extLst>
              </p:cNvPr>
              <p:cNvSpPr/>
              <p:nvPr/>
            </p:nvSpPr>
            <p:spPr>
              <a:xfrm>
                <a:off x="4660522" y="2535123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39C6B132-8D91-FDCC-AB98-6113B2DDEB94}"/>
                  </a:ext>
                </a:extLst>
              </p:cNvPr>
              <p:cNvSpPr/>
              <p:nvPr/>
            </p:nvSpPr>
            <p:spPr>
              <a:xfrm>
                <a:off x="3089634" y="2992323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BE1E4646-E2E0-A6DC-A0D1-34E7F94DCA5B}"/>
                  </a:ext>
                </a:extLst>
              </p:cNvPr>
              <p:cNvSpPr/>
              <p:nvPr/>
            </p:nvSpPr>
            <p:spPr>
              <a:xfrm>
                <a:off x="3165828" y="3631233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2FD1B18E-A03F-79F0-E4F7-C0A306D7A678}"/>
                  </a:ext>
                </a:extLst>
              </p:cNvPr>
              <p:cNvSpPr/>
              <p:nvPr/>
            </p:nvSpPr>
            <p:spPr>
              <a:xfrm>
                <a:off x="5047388" y="3818805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BF32D3DF-41F0-564B-1CB8-7CD748F999F7}"/>
                  </a:ext>
                </a:extLst>
              </p:cNvPr>
              <p:cNvSpPr/>
              <p:nvPr/>
            </p:nvSpPr>
            <p:spPr>
              <a:xfrm>
                <a:off x="5352190" y="3373317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1898C172-820E-D5B6-2220-D1E62DBE0D80}"/>
                  </a:ext>
                </a:extLst>
              </p:cNvPr>
              <p:cNvSpPr/>
              <p:nvPr/>
            </p:nvSpPr>
            <p:spPr>
              <a:xfrm>
                <a:off x="5615963" y="3185745"/>
                <a:ext cx="160020" cy="114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1705374C-0DED-C433-C7A9-E3042C30DAEE}"/>
                  </a:ext>
                </a:extLst>
              </p:cNvPr>
              <p:cNvSpPr/>
              <p:nvPr/>
            </p:nvSpPr>
            <p:spPr>
              <a:xfrm>
                <a:off x="6354503" y="2716833"/>
                <a:ext cx="233866" cy="157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FD69D4DB-BD71-DA7D-5331-4B0159B4C5BF}"/>
                  </a:ext>
                </a:extLst>
              </p:cNvPr>
              <p:cNvSpPr/>
              <p:nvPr/>
            </p:nvSpPr>
            <p:spPr>
              <a:xfrm>
                <a:off x="5862135" y="3994662"/>
                <a:ext cx="233866" cy="157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F374DDB6-C1D3-C815-20A5-1D6FE1324B70}"/>
                </a:ext>
              </a:extLst>
            </p:cNvPr>
            <p:cNvSpPr/>
            <p:nvPr/>
          </p:nvSpPr>
          <p:spPr>
            <a:xfrm>
              <a:off x="11791188" y="5143500"/>
              <a:ext cx="1162812" cy="223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600" b="1" dirty="0">
                  <a:solidFill>
                    <a:schemeClr val="tx1"/>
                  </a:solidFill>
                  <a:latin typeface="Arial Nova Cond Light" panose="020F0502020204030204" pitchFamily="34" charset="0"/>
                </a:rPr>
                <a:t>Sí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B666669-81BC-F4F1-4BEA-C1B65EE648BC}"/>
                </a:ext>
              </a:extLst>
            </p:cNvPr>
            <p:cNvSpPr/>
            <p:nvPr/>
          </p:nvSpPr>
          <p:spPr>
            <a:xfrm>
              <a:off x="11791188" y="4762499"/>
              <a:ext cx="1517480" cy="381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600" b="1" dirty="0">
                  <a:solidFill>
                    <a:schemeClr val="tx1"/>
                  </a:solidFill>
                  <a:latin typeface="Arial Nova Cond Light" panose="020F0502020204030204" pitchFamily="34" charset="0"/>
                </a:rPr>
                <a:t>Esporádicamente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C6CB82F-EAE5-1838-9893-E85F6136D66C}"/>
                </a:ext>
              </a:extLst>
            </p:cNvPr>
            <p:cNvSpPr/>
            <p:nvPr/>
          </p:nvSpPr>
          <p:spPr>
            <a:xfrm>
              <a:off x="10820400" y="3009900"/>
              <a:ext cx="1517480" cy="381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(71.3%)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305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Resumen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52500"/>
            <a:ext cx="15430500" cy="8228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 el 77.8% de los casos si cuentan con infraestructura de seguridad.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100% respondió contar con Firewall, 9 de 10 con Antivirus, 8 de 10 con Antispam, 7 de 10 con IDS/IPS y Anti DoS/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DDoS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26.8% no cuenta con seguridad para los 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End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Point.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Tendencia a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tener planes/programas/procesos definidos e implementados o que apenas se están desarrollando o lo serán durante el 2023.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La principal dificultad para implementarlos es la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falta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de recursos humanos.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Prácticamente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se realizan pruebas anuales de ningún tipo.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Casi la mitad ha sufrido incidentes en los últimos 12 meses.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principal incidente sufrido ha sido el Phishing (62.9%), seguido de Ataques de Malware (40%) y DoS/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DDoS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(37.1%).</a:t>
            </a:r>
          </a:p>
        </p:txBody>
      </p:sp>
    </p:spTree>
    <p:extLst>
      <p:ext uri="{BB962C8B-B14F-4D97-AF65-F5344CB8AC3E}">
        <p14:creationId xmlns:p14="http://schemas.microsoft.com/office/powerpoint/2010/main" val="247428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3525500" cy="1261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SOBRE LA CAPACITACIÓN Y LA CONCIENTIZACIÓN</a:t>
            </a:r>
          </a:p>
        </p:txBody>
      </p:sp>
    </p:spTree>
    <p:extLst>
      <p:ext uri="{BB962C8B-B14F-4D97-AF65-F5344CB8AC3E}">
        <p14:creationId xmlns:p14="http://schemas.microsoft.com/office/powerpoint/2010/main" val="60072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570AEB5-D6F3-FA85-A53A-84173C4DB839}"/>
              </a:ext>
            </a:extLst>
          </p:cNvPr>
          <p:cNvGrpSpPr/>
          <p:nvPr/>
        </p:nvGrpSpPr>
        <p:grpSpPr>
          <a:xfrm>
            <a:off x="1181160" y="1193760"/>
            <a:ext cx="11544240" cy="7226340"/>
            <a:chOff x="1181160" y="1193760"/>
            <a:chExt cx="6995880" cy="3412260"/>
          </a:xfrm>
        </p:grpSpPr>
        <p:pic>
          <p:nvPicPr>
            <p:cNvPr id="3" name="Google Shape;379;p45" descr="prueba_pres_html_files/figure-pptx/unnamed-chunk-32-1.png">
              <a:extLst>
                <a:ext uri="{FF2B5EF4-FFF2-40B4-BE49-F238E27FC236}">
                  <a16:creationId xmlns:a16="http://schemas.microsoft.com/office/drawing/2014/main" id="{C2E77347-11DB-CA54-0874-F8074C8488B0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80;p45">
              <a:extLst>
                <a:ext uri="{FF2B5EF4-FFF2-40B4-BE49-F238E27FC236}">
                  <a16:creationId xmlns:a16="http://schemas.microsoft.com/office/drawing/2014/main" id="{1B90B8D0-32C0-5A5B-2F74-7C93E24A1B8B}"/>
                </a:ext>
              </a:extLst>
            </p:cNvPr>
            <p:cNvSpPr/>
            <p:nvPr/>
          </p:nvSpPr>
          <p:spPr>
            <a:xfrm>
              <a:off x="6511320" y="3126600"/>
              <a:ext cx="166572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48.5% respondieron “Si”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E384C04-03EF-321A-CCFC-A3C3FCBB0A7F}"/>
                </a:ext>
              </a:extLst>
            </p:cNvPr>
            <p:cNvSpPr/>
            <p:nvPr/>
          </p:nvSpPr>
          <p:spPr>
            <a:xfrm>
              <a:off x="6941820" y="4441830"/>
              <a:ext cx="1080540" cy="16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178D1B8-2263-FEEB-E0D3-3B7A686B2292}"/>
                </a:ext>
              </a:extLst>
            </p:cNvPr>
            <p:cNvSpPr/>
            <p:nvPr/>
          </p:nvSpPr>
          <p:spPr>
            <a:xfrm>
              <a:off x="6413100" y="1930317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7661208-CDC1-F662-8B0E-6CD90F8B06E1}"/>
                </a:ext>
              </a:extLst>
            </p:cNvPr>
            <p:cNvSpPr/>
            <p:nvPr/>
          </p:nvSpPr>
          <p:spPr>
            <a:xfrm>
              <a:off x="3382696" y="2904407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1DC917F-7246-84BF-A5D0-D814E8A61CD9}"/>
                </a:ext>
              </a:extLst>
            </p:cNvPr>
            <p:cNvSpPr/>
            <p:nvPr/>
          </p:nvSpPr>
          <p:spPr>
            <a:xfrm>
              <a:off x="3130648" y="3402632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CCB9A37-0132-F44C-75E1-7D55161164E2}"/>
                </a:ext>
              </a:extLst>
            </p:cNvPr>
            <p:cNvSpPr/>
            <p:nvPr/>
          </p:nvSpPr>
          <p:spPr>
            <a:xfrm>
              <a:off x="5756602" y="2423753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D7A1358-1D79-37A2-0F4F-447EE35AEF8F}"/>
                </a:ext>
              </a:extLst>
            </p:cNvPr>
            <p:cNvSpPr/>
            <p:nvPr/>
          </p:nvSpPr>
          <p:spPr>
            <a:xfrm>
              <a:off x="2878016" y="3874477"/>
              <a:ext cx="101978" cy="158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270648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E3125FD-D653-B969-B94D-16F71092DCFE}"/>
              </a:ext>
            </a:extLst>
          </p:cNvPr>
          <p:cNvGrpSpPr/>
          <p:nvPr/>
        </p:nvGrpSpPr>
        <p:grpSpPr>
          <a:xfrm>
            <a:off x="298693" y="640064"/>
            <a:ext cx="12121907" cy="7170436"/>
            <a:chOff x="298693" y="640064"/>
            <a:chExt cx="8112707" cy="4136400"/>
          </a:xfrm>
        </p:grpSpPr>
        <p:pic>
          <p:nvPicPr>
            <p:cNvPr id="3" name="Google Shape;386;p46">
              <a:extLst>
                <a:ext uri="{FF2B5EF4-FFF2-40B4-BE49-F238E27FC236}">
                  <a16:creationId xmlns:a16="http://schemas.microsoft.com/office/drawing/2014/main" id="{D8D8CCE5-E2C5-43F5-8E12-DA913719FB30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98693" y="640064"/>
              <a:ext cx="7748027" cy="413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85;p46">
              <a:extLst>
                <a:ext uri="{FF2B5EF4-FFF2-40B4-BE49-F238E27FC236}">
                  <a16:creationId xmlns:a16="http://schemas.microsoft.com/office/drawing/2014/main" id="{9FCB75EF-719C-83E8-EFA7-E8EA57EC1C55}"/>
                </a:ext>
              </a:extLst>
            </p:cNvPr>
            <p:cNvSpPr/>
            <p:nvPr/>
          </p:nvSpPr>
          <p:spPr>
            <a:xfrm>
              <a:off x="6511320" y="3126600"/>
              <a:ext cx="1900080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16.7% afirmaron tener alguna certificación; en su mayoría ISO-27001 LI y CEH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2954731-24B9-EAEB-EE05-8C1C15A00A86}"/>
                </a:ext>
              </a:extLst>
            </p:cNvPr>
            <p:cNvSpPr/>
            <p:nvPr/>
          </p:nvSpPr>
          <p:spPr>
            <a:xfrm>
              <a:off x="6515100" y="4586610"/>
              <a:ext cx="1080540" cy="16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C72DF0-C3D2-7339-EBD5-2EE25BA22BC5}"/>
                </a:ext>
              </a:extLst>
            </p:cNvPr>
            <p:cNvSpPr/>
            <p:nvPr/>
          </p:nvSpPr>
          <p:spPr>
            <a:xfrm>
              <a:off x="6852727" y="1116638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59524C6-4634-85F0-C28E-BD5900E54F66}"/>
                </a:ext>
              </a:extLst>
            </p:cNvPr>
            <p:cNvSpPr/>
            <p:nvPr/>
          </p:nvSpPr>
          <p:spPr>
            <a:xfrm>
              <a:off x="6864444" y="1474194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4E5BBFE-F733-11E1-180E-606C2809CC79}"/>
                </a:ext>
              </a:extLst>
            </p:cNvPr>
            <p:cNvSpPr/>
            <p:nvPr/>
          </p:nvSpPr>
          <p:spPr>
            <a:xfrm>
              <a:off x="4349839" y="178486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B1E1484-0E31-D451-647D-332CAB4AE715}"/>
                </a:ext>
              </a:extLst>
            </p:cNvPr>
            <p:cNvSpPr/>
            <p:nvPr/>
          </p:nvSpPr>
          <p:spPr>
            <a:xfrm>
              <a:off x="4343975" y="2136552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B8FF597-21E0-7121-A88D-9892EED49F90}"/>
                </a:ext>
              </a:extLst>
            </p:cNvPr>
            <p:cNvSpPr/>
            <p:nvPr/>
          </p:nvSpPr>
          <p:spPr>
            <a:xfrm>
              <a:off x="3347508" y="2470659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4EFD535-C04B-68C0-F732-992678E02B9D}"/>
                </a:ext>
              </a:extLst>
            </p:cNvPr>
            <p:cNvSpPr/>
            <p:nvPr/>
          </p:nvSpPr>
          <p:spPr>
            <a:xfrm>
              <a:off x="3347504" y="2793049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7F029F3-9D59-DD92-9A7D-401390B8DA4B}"/>
                </a:ext>
              </a:extLst>
            </p:cNvPr>
            <p:cNvSpPr/>
            <p:nvPr/>
          </p:nvSpPr>
          <p:spPr>
            <a:xfrm>
              <a:off x="3324997" y="312660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4085746-F66D-F0A7-5828-E3E809579F84}"/>
                </a:ext>
              </a:extLst>
            </p:cNvPr>
            <p:cNvSpPr/>
            <p:nvPr/>
          </p:nvSpPr>
          <p:spPr>
            <a:xfrm>
              <a:off x="2831682" y="3455415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CAAD28D-2C01-CD50-132C-4C6022D61A38}"/>
                </a:ext>
              </a:extLst>
            </p:cNvPr>
            <p:cNvSpPr/>
            <p:nvPr/>
          </p:nvSpPr>
          <p:spPr>
            <a:xfrm>
              <a:off x="2843394" y="3801253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EFE5B21-C52F-08C4-355A-8B0101568BA1}"/>
                </a:ext>
              </a:extLst>
            </p:cNvPr>
            <p:cNvSpPr/>
            <p:nvPr/>
          </p:nvSpPr>
          <p:spPr>
            <a:xfrm>
              <a:off x="2837528" y="4123637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95935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BFE0FA56-B941-AB0F-5D89-E437F66DFE08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434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1200725"/>
            <a:ext cx="14363700" cy="496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s-ES" sz="4400" dirty="0">
                <a:solidFill>
                  <a:srgbClr val="002B86"/>
                </a:solidFill>
                <a:latin typeface="Lexend Tera Bold"/>
              </a:rPr>
              <a:t>DIAGNÓSTICO Y ESTADO DE LA CIBERSEGURIDAD EN INSTITUCIONES DE EDUCACIÓN SUPERIOR DE BRASIL, COLOMBIA, COSTA RICA, CHILE, ECUADOR, GUATEMALA Y MÉXICO</a:t>
            </a:r>
          </a:p>
          <a:p>
            <a:pPr algn="ctr">
              <a:lnSpc>
                <a:spcPts val="4889"/>
              </a:lnSpc>
            </a:pPr>
            <a:r>
              <a:rPr lang="es-ES" sz="3200" dirty="0">
                <a:solidFill>
                  <a:srgbClr val="002B86"/>
                </a:solidFill>
                <a:latin typeface="Lexend Tera Bold"/>
              </a:rPr>
              <a:t>MIEMBROS DE CEDIA, CONARE, CUDI, RAGIE, RAU, RENATA, REUNA Y RNP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603E6205-5C9F-CD7E-89FA-080F5B6BD176}"/>
              </a:ext>
            </a:extLst>
          </p:cNvPr>
          <p:cNvGrpSpPr/>
          <p:nvPr/>
        </p:nvGrpSpPr>
        <p:grpSpPr>
          <a:xfrm>
            <a:off x="457200" y="1244520"/>
            <a:ext cx="12192000" cy="7099380"/>
            <a:chOff x="457200" y="1244520"/>
            <a:chExt cx="8228160" cy="3292920"/>
          </a:xfrm>
        </p:grpSpPr>
        <p:pic>
          <p:nvPicPr>
            <p:cNvPr id="23" name="Google Shape;398;p48" descr="prueba_pres_html_files/figure-pptx/unnamed-chunk-35-1.png">
              <a:extLst>
                <a:ext uri="{FF2B5EF4-FFF2-40B4-BE49-F238E27FC236}">
                  <a16:creationId xmlns:a16="http://schemas.microsoft.com/office/drawing/2014/main" id="{007F39C8-99C5-9E38-EA32-2E5A55571B0F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57200" y="1244520"/>
              <a:ext cx="8228160" cy="3287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399;p48">
              <a:extLst>
                <a:ext uri="{FF2B5EF4-FFF2-40B4-BE49-F238E27FC236}">
                  <a16:creationId xmlns:a16="http://schemas.microsoft.com/office/drawing/2014/main" id="{0F7AE197-A8EA-3E37-877B-91CC88A295D0}"/>
                </a:ext>
              </a:extLst>
            </p:cNvPr>
            <p:cNvSpPr/>
            <p:nvPr/>
          </p:nvSpPr>
          <p:spPr>
            <a:xfrm>
              <a:off x="6378120" y="1635120"/>
              <a:ext cx="1900080" cy="698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Bajo número de habilidades técnicas realmente existentes; en su mayoría están parcialmente implementadas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5FA8F366-CB30-9879-D72F-0B51CAC9FD62}"/>
                </a:ext>
              </a:extLst>
            </p:cNvPr>
            <p:cNvSpPr/>
            <p:nvPr/>
          </p:nvSpPr>
          <p:spPr>
            <a:xfrm>
              <a:off x="6332220" y="4373250"/>
              <a:ext cx="1080540" cy="16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0600302-E9B3-BE26-C600-A0B00E4F8BC0}"/>
                </a:ext>
              </a:extLst>
            </p:cNvPr>
            <p:cNvSpPr/>
            <p:nvPr/>
          </p:nvSpPr>
          <p:spPr>
            <a:xfrm>
              <a:off x="2884247" y="3979107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E2B5D12C-2EAD-3774-5F0D-ABB27DFB0DAE}"/>
                </a:ext>
              </a:extLst>
            </p:cNvPr>
            <p:cNvSpPr/>
            <p:nvPr/>
          </p:nvSpPr>
          <p:spPr>
            <a:xfrm>
              <a:off x="2503249" y="3555229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3FE65EF4-614D-9406-6912-5AE073683E0B}"/>
                </a:ext>
              </a:extLst>
            </p:cNvPr>
            <p:cNvSpPr/>
            <p:nvPr/>
          </p:nvSpPr>
          <p:spPr>
            <a:xfrm>
              <a:off x="3503383" y="3355193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4B1B2B-BE46-E6D4-7825-8D3B390FCA9C}"/>
                </a:ext>
              </a:extLst>
            </p:cNvPr>
            <p:cNvSpPr/>
            <p:nvPr/>
          </p:nvSpPr>
          <p:spPr>
            <a:xfrm>
              <a:off x="3808187" y="3074191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EBB5056-604A-1557-9683-A64621AD0A20}"/>
                </a:ext>
              </a:extLst>
            </p:cNvPr>
            <p:cNvSpPr/>
            <p:nvPr/>
          </p:nvSpPr>
          <p:spPr>
            <a:xfrm>
              <a:off x="3974876" y="273129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C65FFB98-F6A2-2AA9-BD27-727256186BEA}"/>
                </a:ext>
              </a:extLst>
            </p:cNvPr>
            <p:cNvSpPr/>
            <p:nvPr/>
          </p:nvSpPr>
          <p:spPr>
            <a:xfrm>
              <a:off x="3503383" y="2102628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66B8F1A1-8E19-CFC3-1CE5-9A5910204B18}"/>
                </a:ext>
              </a:extLst>
            </p:cNvPr>
            <p:cNvSpPr/>
            <p:nvPr/>
          </p:nvSpPr>
          <p:spPr>
            <a:xfrm>
              <a:off x="3189055" y="2450295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B281B6B7-DFD0-80A3-560B-2DA23E65CF2F}"/>
                </a:ext>
              </a:extLst>
            </p:cNvPr>
            <p:cNvSpPr/>
            <p:nvPr/>
          </p:nvSpPr>
          <p:spPr>
            <a:xfrm>
              <a:off x="2574687" y="2583643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3C24618-DDB5-BDB5-A6FD-183CD26FA4D2}"/>
                </a:ext>
              </a:extLst>
            </p:cNvPr>
            <p:cNvSpPr/>
            <p:nvPr/>
          </p:nvSpPr>
          <p:spPr>
            <a:xfrm>
              <a:off x="2422276" y="2936081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F919214-DC83-4EF8-DD63-661B58DAA207}"/>
                </a:ext>
              </a:extLst>
            </p:cNvPr>
            <p:cNvSpPr/>
            <p:nvPr/>
          </p:nvSpPr>
          <p:spPr>
            <a:xfrm>
              <a:off x="2417505" y="3212315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71B360F4-7782-D4CB-AC88-29C619E9BD05}"/>
                </a:ext>
              </a:extLst>
            </p:cNvPr>
            <p:cNvSpPr/>
            <p:nvPr/>
          </p:nvSpPr>
          <p:spPr>
            <a:xfrm>
              <a:off x="2398449" y="2302665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D75D3A06-4FB1-1D7D-02DC-B155B29C591C}"/>
                </a:ext>
              </a:extLst>
            </p:cNvPr>
            <p:cNvSpPr/>
            <p:nvPr/>
          </p:nvSpPr>
          <p:spPr>
            <a:xfrm>
              <a:off x="2422257" y="1678766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CE68C10C-C211-C4F4-C812-6F6BC8964A1E}"/>
                </a:ext>
              </a:extLst>
            </p:cNvPr>
            <p:cNvSpPr/>
            <p:nvPr/>
          </p:nvSpPr>
          <p:spPr>
            <a:xfrm>
              <a:off x="3512878" y="182164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44429DCF-DDDF-46D1-1A68-27F36C593FA2}"/>
                </a:ext>
              </a:extLst>
            </p:cNvPr>
            <p:cNvSpPr/>
            <p:nvPr/>
          </p:nvSpPr>
          <p:spPr>
            <a:xfrm>
              <a:off x="2708010" y="1954988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285E1AAB-38F0-36E9-F57C-9AABB2B158ED}"/>
                </a:ext>
              </a:extLst>
            </p:cNvPr>
            <p:cNvSpPr/>
            <p:nvPr/>
          </p:nvSpPr>
          <p:spPr>
            <a:xfrm>
              <a:off x="4524375" y="3702844"/>
              <a:ext cx="20103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4D8E7F4-BA4D-A3BE-AA50-CB2B2D857112}"/>
                </a:ext>
              </a:extLst>
            </p:cNvPr>
            <p:cNvSpPr/>
            <p:nvPr/>
          </p:nvSpPr>
          <p:spPr>
            <a:xfrm>
              <a:off x="2222233" y="3845718"/>
              <a:ext cx="116156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081702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DA73A3F-884D-EC08-2E51-42A391953D35}"/>
              </a:ext>
            </a:extLst>
          </p:cNvPr>
          <p:cNvGrpSpPr/>
          <p:nvPr/>
        </p:nvGrpSpPr>
        <p:grpSpPr>
          <a:xfrm>
            <a:off x="1181160" y="1193760"/>
            <a:ext cx="13068240" cy="6921540"/>
            <a:chOff x="1181160" y="1193760"/>
            <a:chExt cx="7791480" cy="3397020"/>
          </a:xfrm>
        </p:grpSpPr>
        <p:pic>
          <p:nvPicPr>
            <p:cNvPr id="3" name="Google Shape;404;p49" descr="prueba_pres_html_files/figure-pptx/unnamed-chunk-54-1.png">
              <a:extLst>
                <a:ext uri="{FF2B5EF4-FFF2-40B4-BE49-F238E27FC236}">
                  <a16:creationId xmlns:a16="http://schemas.microsoft.com/office/drawing/2014/main" id="{34942C9C-95C1-A45C-612D-3798E61F1FA3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05;p49">
              <a:extLst>
                <a:ext uri="{FF2B5EF4-FFF2-40B4-BE49-F238E27FC236}">
                  <a16:creationId xmlns:a16="http://schemas.microsoft.com/office/drawing/2014/main" id="{DC69472E-77B2-BB45-21D2-DAF0E577B074}"/>
                </a:ext>
              </a:extLst>
            </p:cNvPr>
            <p:cNvSpPr/>
            <p:nvPr/>
          </p:nvSpPr>
          <p:spPr>
            <a:xfrm>
              <a:off x="6950880" y="1711440"/>
              <a:ext cx="202176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Ausencia y desconocimiento sobre los programas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CA5B9D1-2B22-5FDD-5A39-7BFDD563EC3B}"/>
                </a:ext>
              </a:extLst>
            </p:cNvPr>
            <p:cNvSpPr/>
            <p:nvPr/>
          </p:nvSpPr>
          <p:spPr>
            <a:xfrm>
              <a:off x="6332220" y="4426590"/>
              <a:ext cx="1080540" cy="16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AB6E571-9E7B-41CF-D89A-9F6BBB73F507}"/>
                </a:ext>
              </a:extLst>
            </p:cNvPr>
            <p:cNvSpPr/>
            <p:nvPr/>
          </p:nvSpPr>
          <p:spPr>
            <a:xfrm>
              <a:off x="5968700" y="1598410"/>
              <a:ext cx="202080" cy="104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F5C24CA-8986-EE33-7310-C984F5650AC6}"/>
                </a:ext>
              </a:extLst>
            </p:cNvPr>
            <p:cNvSpPr/>
            <p:nvPr/>
          </p:nvSpPr>
          <p:spPr>
            <a:xfrm>
              <a:off x="3968600" y="173049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875C193-E7E3-4F80-E2A7-6936F251354B}"/>
                </a:ext>
              </a:extLst>
            </p:cNvPr>
            <p:cNvSpPr/>
            <p:nvPr/>
          </p:nvSpPr>
          <p:spPr>
            <a:xfrm>
              <a:off x="4710280" y="186765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A0000DE-6B03-2A74-65F1-E48066DACD35}"/>
                </a:ext>
              </a:extLst>
            </p:cNvPr>
            <p:cNvSpPr/>
            <p:nvPr/>
          </p:nvSpPr>
          <p:spPr>
            <a:xfrm>
              <a:off x="3953360" y="216737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ACB02A5-A931-D840-9DE8-94D276E53E74}"/>
                </a:ext>
              </a:extLst>
            </p:cNvPr>
            <p:cNvSpPr/>
            <p:nvPr/>
          </p:nvSpPr>
          <p:spPr>
            <a:xfrm>
              <a:off x="4806800" y="230453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7A0EA32-E3E5-3E62-AFFF-BC503052C693}"/>
                </a:ext>
              </a:extLst>
            </p:cNvPr>
            <p:cNvSpPr/>
            <p:nvPr/>
          </p:nvSpPr>
          <p:spPr>
            <a:xfrm>
              <a:off x="3958440" y="260933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C8599A4-A01A-1884-B5D8-00E854F1735E}"/>
                </a:ext>
              </a:extLst>
            </p:cNvPr>
            <p:cNvSpPr/>
            <p:nvPr/>
          </p:nvSpPr>
          <p:spPr>
            <a:xfrm>
              <a:off x="4674720" y="274141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9B63A15-63B9-605E-821B-3DF6FC750C72}"/>
                </a:ext>
              </a:extLst>
            </p:cNvPr>
            <p:cNvSpPr/>
            <p:nvPr/>
          </p:nvSpPr>
          <p:spPr>
            <a:xfrm>
              <a:off x="4242920" y="304621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18CA6BD-C418-2EA4-A859-9B8790E1ED98}"/>
                </a:ext>
              </a:extLst>
            </p:cNvPr>
            <p:cNvSpPr/>
            <p:nvPr/>
          </p:nvSpPr>
          <p:spPr>
            <a:xfrm>
              <a:off x="4512160" y="318337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F90E48A-A1DB-3058-7DAE-9D3D273024E8}"/>
                </a:ext>
              </a:extLst>
            </p:cNvPr>
            <p:cNvSpPr/>
            <p:nvPr/>
          </p:nvSpPr>
          <p:spPr>
            <a:xfrm>
              <a:off x="3907640" y="348817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DF852E6-83B6-CAA2-11ED-94AE1CE146A5}"/>
                </a:ext>
              </a:extLst>
            </p:cNvPr>
            <p:cNvSpPr/>
            <p:nvPr/>
          </p:nvSpPr>
          <p:spPr>
            <a:xfrm>
              <a:off x="4674720" y="362533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18DF2B7-74F4-1C61-598F-FDA4A0CA6E9F}"/>
                </a:ext>
              </a:extLst>
            </p:cNvPr>
            <p:cNvSpPr/>
            <p:nvPr/>
          </p:nvSpPr>
          <p:spPr>
            <a:xfrm>
              <a:off x="4730600" y="4052050"/>
              <a:ext cx="16002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D62DA7A-DB1A-FB64-D475-563E0F7025DD}"/>
                </a:ext>
              </a:extLst>
            </p:cNvPr>
            <p:cNvSpPr/>
            <p:nvPr/>
          </p:nvSpPr>
          <p:spPr>
            <a:xfrm>
              <a:off x="3855720" y="3925050"/>
              <a:ext cx="10526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DED5799-C768-4943-B870-F2D22B938BC1}"/>
                </a:ext>
              </a:extLst>
            </p:cNvPr>
            <p:cNvSpPr/>
            <p:nvPr/>
          </p:nvSpPr>
          <p:spPr>
            <a:xfrm>
              <a:off x="6066640" y="3808210"/>
              <a:ext cx="20208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DB46ECFC-FE0D-D36F-D673-711F91BDC5AF}"/>
                </a:ext>
              </a:extLst>
            </p:cNvPr>
            <p:cNvSpPr/>
            <p:nvPr/>
          </p:nvSpPr>
          <p:spPr>
            <a:xfrm>
              <a:off x="6071720" y="3366250"/>
              <a:ext cx="20208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1C88814-7FC3-C184-1919-5D460CA5783D}"/>
                </a:ext>
              </a:extLst>
            </p:cNvPr>
            <p:cNvSpPr/>
            <p:nvPr/>
          </p:nvSpPr>
          <p:spPr>
            <a:xfrm>
              <a:off x="5904080" y="2919210"/>
              <a:ext cx="20208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723F027-1907-AF15-055B-CB0C490720C6}"/>
                </a:ext>
              </a:extLst>
            </p:cNvPr>
            <p:cNvSpPr/>
            <p:nvPr/>
          </p:nvSpPr>
          <p:spPr>
            <a:xfrm>
              <a:off x="6041240" y="2482330"/>
              <a:ext cx="20208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E43F553-9515-9A01-E970-C826DCE11DFF}"/>
                </a:ext>
              </a:extLst>
            </p:cNvPr>
            <p:cNvSpPr/>
            <p:nvPr/>
          </p:nvSpPr>
          <p:spPr>
            <a:xfrm>
              <a:off x="5899000" y="2035290"/>
              <a:ext cx="20208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610274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60E381-BEBE-DAD9-7C2F-65CA03FE8BE1}"/>
              </a:ext>
            </a:extLst>
          </p:cNvPr>
          <p:cNvGrpSpPr/>
          <p:nvPr/>
        </p:nvGrpSpPr>
        <p:grpSpPr>
          <a:xfrm>
            <a:off x="651600" y="720000"/>
            <a:ext cx="13597800" cy="7700100"/>
            <a:chOff x="651600" y="720000"/>
            <a:chExt cx="7840080" cy="3898440"/>
          </a:xfrm>
        </p:grpSpPr>
        <p:pic>
          <p:nvPicPr>
            <p:cNvPr id="3" name="Google Shape;411;p50">
              <a:extLst>
                <a:ext uri="{FF2B5EF4-FFF2-40B4-BE49-F238E27FC236}">
                  <a16:creationId xmlns:a16="http://schemas.microsoft.com/office/drawing/2014/main" id="{5B9CE6C4-D11F-5517-34A1-212C565E8EC3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651600" y="720000"/>
              <a:ext cx="6727680" cy="3898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12;p50">
              <a:extLst>
                <a:ext uri="{FF2B5EF4-FFF2-40B4-BE49-F238E27FC236}">
                  <a16:creationId xmlns:a16="http://schemas.microsoft.com/office/drawing/2014/main" id="{014351A4-D5E3-5E17-5F32-11C5E49D885F}"/>
                </a:ext>
              </a:extLst>
            </p:cNvPr>
            <p:cNvSpPr/>
            <p:nvPr/>
          </p:nvSpPr>
          <p:spPr>
            <a:xfrm>
              <a:off x="6690600" y="3084120"/>
              <a:ext cx="180108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Prácticamente ningún tema es objeto de investigación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6B41EA1-CE92-EA1A-E068-BEA608B5478F}"/>
                </a:ext>
              </a:extLst>
            </p:cNvPr>
            <p:cNvSpPr/>
            <p:nvPr/>
          </p:nvSpPr>
          <p:spPr>
            <a:xfrm>
              <a:off x="5052060" y="4370430"/>
              <a:ext cx="1577340" cy="248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9AEA19E-FA0C-5DFB-4BF9-FFC2565BD808}"/>
                </a:ext>
              </a:extLst>
            </p:cNvPr>
            <p:cNvSpPr/>
            <p:nvPr/>
          </p:nvSpPr>
          <p:spPr>
            <a:xfrm>
              <a:off x="5760884" y="1466790"/>
              <a:ext cx="224282" cy="17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D510FFD-1DAD-EBE4-658C-AFEFE019856B}"/>
                </a:ext>
              </a:extLst>
            </p:cNvPr>
            <p:cNvSpPr/>
            <p:nvPr/>
          </p:nvSpPr>
          <p:spPr>
            <a:xfrm>
              <a:off x="5587701" y="1903207"/>
              <a:ext cx="224282" cy="17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ECB8660-E797-003F-47A2-5A937F7D8090}"/>
                </a:ext>
              </a:extLst>
            </p:cNvPr>
            <p:cNvSpPr/>
            <p:nvPr/>
          </p:nvSpPr>
          <p:spPr>
            <a:xfrm>
              <a:off x="5414518" y="2353477"/>
              <a:ext cx="224282" cy="17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DE8718C-6B79-BB16-4B15-BEEE31A43711}"/>
                </a:ext>
              </a:extLst>
            </p:cNvPr>
            <p:cNvSpPr/>
            <p:nvPr/>
          </p:nvSpPr>
          <p:spPr>
            <a:xfrm>
              <a:off x="4728717" y="2782968"/>
              <a:ext cx="224282" cy="17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C1154BE-4E8A-3C45-2F92-9DE93EB5D7EE}"/>
                </a:ext>
              </a:extLst>
            </p:cNvPr>
            <p:cNvSpPr/>
            <p:nvPr/>
          </p:nvSpPr>
          <p:spPr>
            <a:xfrm>
              <a:off x="4728717" y="3219386"/>
              <a:ext cx="224282" cy="17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47D275C-C6A7-B4AB-5064-CAEC3E2B16EE}"/>
                </a:ext>
              </a:extLst>
            </p:cNvPr>
            <p:cNvSpPr/>
            <p:nvPr/>
          </p:nvSpPr>
          <p:spPr>
            <a:xfrm>
              <a:off x="3523371" y="3655804"/>
              <a:ext cx="134229" cy="174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77305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Resumen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17509"/>
            <a:ext cx="15430500" cy="4445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Sólo el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46.4%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afirman contar con un plan de capacitación para el personal de áreas técnicas y/o relacionadas con ciberseguridad.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Las únicas certificaciones que sobresalen son ISO – 27001 LI y CEH.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número de habilidades técnicas es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muy bajo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y en su mayoría solo están parcialmente implementadas.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Hay desconocimiento/ausencia de programas de formación en ciberseguridad.   </a:t>
            </a:r>
          </a:p>
        </p:txBody>
      </p:sp>
    </p:spTree>
    <p:extLst>
      <p:ext uri="{BB962C8B-B14F-4D97-AF65-F5344CB8AC3E}">
        <p14:creationId xmlns:p14="http://schemas.microsoft.com/office/powerpoint/2010/main" val="3027681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4211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SOBRE EL CSIRT DE LA NREN</a:t>
            </a:r>
          </a:p>
        </p:txBody>
      </p:sp>
    </p:spTree>
    <p:extLst>
      <p:ext uri="{BB962C8B-B14F-4D97-AF65-F5344CB8AC3E}">
        <p14:creationId xmlns:p14="http://schemas.microsoft.com/office/powerpoint/2010/main" val="3522155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88DEBF2-CA38-8AC1-BAF6-5DD5BD6771F3}"/>
              </a:ext>
            </a:extLst>
          </p:cNvPr>
          <p:cNvGrpSpPr/>
          <p:nvPr/>
        </p:nvGrpSpPr>
        <p:grpSpPr>
          <a:xfrm>
            <a:off x="1181160" y="1193760"/>
            <a:ext cx="12077640" cy="6921540"/>
            <a:chOff x="1181160" y="1193760"/>
            <a:chExt cx="6961680" cy="3389400"/>
          </a:xfrm>
        </p:grpSpPr>
        <p:pic>
          <p:nvPicPr>
            <p:cNvPr id="3" name="Google Shape;264;p27" descr="prueba_pres_html_files/figure-pptx/unnamed-chunk-17-1.png">
              <a:extLst>
                <a:ext uri="{FF2B5EF4-FFF2-40B4-BE49-F238E27FC236}">
                  <a16:creationId xmlns:a16="http://schemas.microsoft.com/office/drawing/2014/main" id="{83820754-594B-6CDC-27C9-67AEA300ABE6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265;p27">
              <a:extLst>
                <a:ext uri="{FF2B5EF4-FFF2-40B4-BE49-F238E27FC236}">
                  <a16:creationId xmlns:a16="http://schemas.microsoft.com/office/drawing/2014/main" id="{32824A83-4A8B-4B10-090E-57F68B89DC03}"/>
                </a:ext>
              </a:extLst>
            </p:cNvPr>
            <p:cNvSpPr/>
            <p:nvPr/>
          </p:nvSpPr>
          <p:spPr>
            <a:xfrm>
              <a:off x="6362640" y="2724120"/>
              <a:ext cx="141840" cy="865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6;p27">
              <a:extLst>
                <a:ext uri="{FF2B5EF4-FFF2-40B4-BE49-F238E27FC236}">
                  <a16:creationId xmlns:a16="http://schemas.microsoft.com/office/drawing/2014/main" id="{89997D71-E814-C223-DCA4-6B28F779D2F9}"/>
                </a:ext>
              </a:extLst>
            </p:cNvPr>
            <p:cNvSpPr/>
            <p:nvPr/>
          </p:nvSpPr>
          <p:spPr>
            <a:xfrm>
              <a:off x="6477120" y="2977200"/>
              <a:ext cx="166572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40.6% aún no lo conocen o no se han acercado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CE6739-2D54-54B9-D1A1-5D1E6EC3ECD7}"/>
                </a:ext>
              </a:extLst>
            </p:cNvPr>
            <p:cNvSpPr/>
            <p:nvPr/>
          </p:nvSpPr>
          <p:spPr>
            <a:xfrm>
              <a:off x="6959600" y="1867202"/>
              <a:ext cx="15644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B6F3758-2706-0B1B-AF0B-3946345C39EC}"/>
                </a:ext>
              </a:extLst>
            </p:cNvPr>
            <p:cNvSpPr/>
            <p:nvPr/>
          </p:nvSpPr>
          <p:spPr>
            <a:xfrm>
              <a:off x="5679440" y="2319322"/>
              <a:ext cx="15644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3A8D648-4A68-1994-D74F-2B70EE182573}"/>
                </a:ext>
              </a:extLst>
            </p:cNvPr>
            <p:cNvSpPr/>
            <p:nvPr/>
          </p:nvSpPr>
          <p:spPr>
            <a:xfrm>
              <a:off x="5511800" y="2796842"/>
              <a:ext cx="15644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AB35DEF-F83C-1770-6130-3BD4A1520BA1}"/>
                </a:ext>
              </a:extLst>
            </p:cNvPr>
            <p:cNvSpPr/>
            <p:nvPr/>
          </p:nvSpPr>
          <p:spPr>
            <a:xfrm>
              <a:off x="5400040" y="3269282"/>
              <a:ext cx="15644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B0E283C-D865-E049-5DFF-113603F69626}"/>
                </a:ext>
              </a:extLst>
            </p:cNvPr>
            <p:cNvSpPr/>
            <p:nvPr/>
          </p:nvSpPr>
          <p:spPr>
            <a:xfrm>
              <a:off x="3545840" y="3726482"/>
              <a:ext cx="10056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D32A8A1-591A-550D-8256-A000B3C28120}"/>
                </a:ext>
              </a:extLst>
            </p:cNvPr>
            <p:cNvSpPr/>
            <p:nvPr/>
          </p:nvSpPr>
          <p:spPr>
            <a:xfrm>
              <a:off x="7185660" y="4442460"/>
              <a:ext cx="775740" cy="14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75580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E7DE229-6082-AD00-2C52-5A09C7D7559E}"/>
              </a:ext>
            </a:extLst>
          </p:cNvPr>
          <p:cNvGrpSpPr/>
          <p:nvPr/>
        </p:nvGrpSpPr>
        <p:grpSpPr>
          <a:xfrm>
            <a:off x="1181160" y="1193760"/>
            <a:ext cx="12306240" cy="7150140"/>
            <a:chOff x="1181160" y="1193760"/>
            <a:chExt cx="7523640" cy="3389400"/>
          </a:xfrm>
        </p:grpSpPr>
        <p:pic>
          <p:nvPicPr>
            <p:cNvPr id="3" name="Google Shape;271;p28" descr="prueba_pres_html_files/figure-pptx/unnamed-chunk-18-1.png">
              <a:extLst>
                <a:ext uri="{FF2B5EF4-FFF2-40B4-BE49-F238E27FC236}">
                  <a16:creationId xmlns:a16="http://schemas.microsoft.com/office/drawing/2014/main" id="{B4B07144-3937-CFC4-E9DA-5901879A2879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272;p28">
              <a:extLst>
                <a:ext uri="{FF2B5EF4-FFF2-40B4-BE49-F238E27FC236}">
                  <a16:creationId xmlns:a16="http://schemas.microsoft.com/office/drawing/2014/main" id="{19D35EB1-1EDC-143D-158B-5CF1F256EE44}"/>
                </a:ext>
              </a:extLst>
            </p:cNvPr>
            <p:cNvSpPr/>
            <p:nvPr/>
          </p:nvSpPr>
          <p:spPr>
            <a:xfrm>
              <a:off x="7677000" y="1704960"/>
              <a:ext cx="132120" cy="137052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73;p28">
              <a:extLst>
                <a:ext uri="{FF2B5EF4-FFF2-40B4-BE49-F238E27FC236}">
                  <a16:creationId xmlns:a16="http://schemas.microsoft.com/office/drawing/2014/main" id="{ACC7822F-E5F3-241D-0F3D-DF7E92A87B3B}"/>
                </a:ext>
              </a:extLst>
            </p:cNvPr>
            <p:cNvSpPr/>
            <p:nvPr/>
          </p:nvSpPr>
          <p:spPr>
            <a:xfrm>
              <a:off x="7810560" y="2185920"/>
              <a:ext cx="89424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88.3% aún no los usan 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91E2FDD-E168-C0B0-47BE-81C2AD7849FA}"/>
                </a:ext>
              </a:extLst>
            </p:cNvPr>
            <p:cNvSpPr/>
            <p:nvPr/>
          </p:nvSpPr>
          <p:spPr>
            <a:xfrm>
              <a:off x="7075360" y="1862122"/>
              <a:ext cx="13212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423559E-7863-8BF1-676E-479DCD48F96C}"/>
                </a:ext>
              </a:extLst>
            </p:cNvPr>
            <p:cNvSpPr/>
            <p:nvPr/>
          </p:nvSpPr>
          <p:spPr>
            <a:xfrm>
              <a:off x="4997640" y="2324402"/>
              <a:ext cx="13212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FA8858E-5FD1-F93E-1CDE-F8C475EEB8E1}"/>
                </a:ext>
              </a:extLst>
            </p:cNvPr>
            <p:cNvSpPr/>
            <p:nvPr/>
          </p:nvSpPr>
          <p:spPr>
            <a:xfrm>
              <a:off x="4423600" y="2791762"/>
              <a:ext cx="13212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B62EC6C-D648-FA9C-F9F3-2782092905C5}"/>
                </a:ext>
              </a:extLst>
            </p:cNvPr>
            <p:cNvSpPr/>
            <p:nvPr/>
          </p:nvSpPr>
          <p:spPr>
            <a:xfrm>
              <a:off x="3991800" y="3264202"/>
              <a:ext cx="13212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7DDAAB6-7B1F-105C-95F7-E28124FA82FD}"/>
                </a:ext>
              </a:extLst>
            </p:cNvPr>
            <p:cNvSpPr/>
            <p:nvPr/>
          </p:nvSpPr>
          <p:spPr>
            <a:xfrm>
              <a:off x="3620960" y="3736642"/>
              <a:ext cx="132120" cy="210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v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F6FD61A-943F-7128-8E40-1771603A5384}"/>
                </a:ext>
              </a:extLst>
            </p:cNvPr>
            <p:cNvSpPr/>
            <p:nvPr/>
          </p:nvSpPr>
          <p:spPr>
            <a:xfrm>
              <a:off x="7185660" y="4442460"/>
              <a:ext cx="775740" cy="14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226913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Resumen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17509"/>
            <a:ext cx="12611100" cy="2175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40.6% aún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conocen o no se han acercado al CSIRT de la Red Nacional de Investigación y Educación; 9 de 10 aún </a:t>
            </a:r>
            <a:r>
              <a:rPr lang="es-ES" sz="2800" b="1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usan sus servicios de consultoría en seguridad de la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77941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4211300" cy="1261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PRINCIPALES PROBLEMAS QUE ENFENTAN</a:t>
            </a:r>
          </a:p>
        </p:txBody>
      </p:sp>
    </p:spTree>
    <p:extLst>
      <p:ext uri="{BB962C8B-B14F-4D97-AF65-F5344CB8AC3E}">
        <p14:creationId xmlns:p14="http://schemas.microsoft.com/office/powerpoint/2010/main" val="1425949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045552-0CD8-DA9D-5728-D413B339EDDD}"/>
              </a:ext>
            </a:extLst>
          </p:cNvPr>
          <p:cNvGrpSpPr/>
          <p:nvPr/>
        </p:nvGrpSpPr>
        <p:grpSpPr>
          <a:xfrm>
            <a:off x="117566" y="900000"/>
            <a:ext cx="13065033" cy="7520100"/>
            <a:chOff x="117567" y="900000"/>
            <a:chExt cx="7946280" cy="3972600"/>
          </a:xfrm>
        </p:grpSpPr>
        <p:pic>
          <p:nvPicPr>
            <p:cNvPr id="3" name="Google Shape;429;p53">
              <a:extLst>
                <a:ext uri="{FF2B5EF4-FFF2-40B4-BE49-F238E27FC236}">
                  <a16:creationId xmlns:a16="http://schemas.microsoft.com/office/drawing/2014/main" id="{1FD93D67-732A-FF36-855E-FAC34A529EE6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7567" y="900000"/>
              <a:ext cx="7946280" cy="397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30;p53">
              <a:extLst>
                <a:ext uri="{FF2B5EF4-FFF2-40B4-BE49-F238E27FC236}">
                  <a16:creationId xmlns:a16="http://schemas.microsoft.com/office/drawing/2014/main" id="{83BE9266-CB12-E246-007B-655D3C262D38}"/>
                </a:ext>
              </a:extLst>
            </p:cNvPr>
            <p:cNvSpPr/>
            <p:nvPr/>
          </p:nvSpPr>
          <p:spPr>
            <a:xfrm>
              <a:off x="5555367" y="1516680"/>
              <a:ext cx="769320" cy="2934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31;p53">
              <a:extLst>
                <a:ext uri="{FF2B5EF4-FFF2-40B4-BE49-F238E27FC236}">
                  <a16:creationId xmlns:a16="http://schemas.microsoft.com/office/drawing/2014/main" id="{5C15560F-4EC3-E05C-405E-C838ED57E5AE}"/>
                </a:ext>
              </a:extLst>
            </p:cNvPr>
            <p:cNvSpPr/>
            <p:nvPr/>
          </p:nvSpPr>
          <p:spPr>
            <a:xfrm>
              <a:off x="5940567" y="2582640"/>
              <a:ext cx="769320" cy="29340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32;p53">
              <a:extLst>
                <a:ext uri="{FF2B5EF4-FFF2-40B4-BE49-F238E27FC236}">
                  <a16:creationId xmlns:a16="http://schemas.microsoft.com/office/drawing/2014/main" id="{C021B55E-3ACD-906B-28E5-13CB9114D56E}"/>
                </a:ext>
              </a:extLst>
            </p:cNvPr>
            <p:cNvSpPr/>
            <p:nvPr/>
          </p:nvSpPr>
          <p:spPr>
            <a:xfrm>
              <a:off x="246426" y="4222080"/>
              <a:ext cx="3044880" cy="546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El principal problema es la falta de concientización de los usuarios finales, seguido de aspectos relacionados con los recursos humanos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CE65F128-4010-D6F8-FFE8-9A8A6D3C5ABE}"/>
                </a:ext>
              </a:extLst>
            </p:cNvPr>
            <p:cNvCxnSpPr>
              <a:cxnSpLocks/>
            </p:cNvCxnSpPr>
            <p:nvPr/>
          </p:nvCxnSpPr>
          <p:spPr>
            <a:xfrm>
              <a:off x="5712308" y="3291840"/>
              <a:ext cx="7100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3B027BF-427A-566A-2EF5-055958A64147}"/>
                </a:ext>
              </a:extLst>
            </p:cNvPr>
            <p:cNvSpPr/>
            <p:nvPr/>
          </p:nvSpPr>
          <p:spPr>
            <a:xfrm>
              <a:off x="4572000" y="4614075"/>
              <a:ext cx="2575560" cy="228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22E3FAA-88DF-1C27-A974-FB1509AFD9FF}"/>
                </a:ext>
              </a:extLst>
            </p:cNvPr>
            <p:cNvSpPr/>
            <p:nvPr/>
          </p:nvSpPr>
          <p:spPr>
            <a:xfrm>
              <a:off x="5364480" y="178722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EBE7F79-C78B-2892-3AC3-DAC5298E9869}"/>
                </a:ext>
              </a:extLst>
            </p:cNvPr>
            <p:cNvSpPr/>
            <p:nvPr/>
          </p:nvSpPr>
          <p:spPr>
            <a:xfrm>
              <a:off x="4610100" y="198534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A0FCD29-57CA-D654-8F07-EB63C6ECAD49}"/>
                </a:ext>
              </a:extLst>
            </p:cNvPr>
            <p:cNvSpPr/>
            <p:nvPr/>
          </p:nvSpPr>
          <p:spPr>
            <a:xfrm>
              <a:off x="5105400" y="224442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3B58BB3-E22C-9075-D22E-3CD6800CD716}"/>
                </a:ext>
              </a:extLst>
            </p:cNvPr>
            <p:cNvSpPr/>
            <p:nvPr/>
          </p:nvSpPr>
          <p:spPr>
            <a:xfrm>
              <a:off x="4488180" y="244254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B74EF39-E871-32CA-E8A2-8551D9C4D66A}"/>
                </a:ext>
              </a:extLst>
            </p:cNvPr>
            <p:cNvSpPr/>
            <p:nvPr/>
          </p:nvSpPr>
          <p:spPr>
            <a:xfrm>
              <a:off x="4853940" y="289974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92BDE80-03F4-F393-98C8-51116270F0B0}"/>
                </a:ext>
              </a:extLst>
            </p:cNvPr>
            <p:cNvSpPr/>
            <p:nvPr/>
          </p:nvSpPr>
          <p:spPr>
            <a:xfrm>
              <a:off x="5684520" y="310548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4936697-D338-29B7-525D-739FD38FC764}"/>
                </a:ext>
              </a:extLst>
            </p:cNvPr>
            <p:cNvSpPr/>
            <p:nvPr/>
          </p:nvSpPr>
          <p:spPr>
            <a:xfrm>
              <a:off x="4994716" y="3303600"/>
              <a:ext cx="190887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60DF8207-941E-4257-811E-5D09EB43CF36}"/>
                </a:ext>
              </a:extLst>
            </p:cNvPr>
            <p:cNvSpPr/>
            <p:nvPr/>
          </p:nvSpPr>
          <p:spPr>
            <a:xfrm>
              <a:off x="4122421" y="3570300"/>
              <a:ext cx="137160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ED8C368-ED06-3B3A-6859-4A5012454A6D}"/>
                </a:ext>
              </a:extLst>
            </p:cNvPr>
            <p:cNvSpPr/>
            <p:nvPr/>
          </p:nvSpPr>
          <p:spPr>
            <a:xfrm>
              <a:off x="4130041" y="3783660"/>
              <a:ext cx="137160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AE95D72-2D5B-9E9D-F7AA-5D1241D3F901}"/>
                </a:ext>
              </a:extLst>
            </p:cNvPr>
            <p:cNvSpPr/>
            <p:nvPr/>
          </p:nvSpPr>
          <p:spPr>
            <a:xfrm>
              <a:off x="4137661" y="3966540"/>
              <a:ext cx="137160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F7D9523-3792-E0A6-30A7-40AD914C332A}"/>
                </a:ext>
              </a:extLst>
            </p:cNvPr>
            <p:cNvSpPr/>
            <p:nvPr/>
          </p:nvSpPr>
          <p:spPr>
            <a:xfrm>
              <a:off x="5981701" y="2655900"/>
              <a:ext cx="137160" cy="1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4BD88D8-593A-7669-E3A5-4635B79B54C7}"/>
                </a:ext>
              </a:extLst>
            </p:cNvPr>
            <p:cNvSpPr/>
            <p:nvPr/>
          </p:nvSpPr>
          <p:spPr>
            <a:xfrm>
              <a:off x="5593080" y="1581479"/>
              <a:ext cx="175259" cy="178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674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4;p1">
            <a:extLst>
              <a:ext uri="{FF2B5EF4-FFF2-40B4-BE49-F238E27FC236}">
                <a16:creationId xmlns:a16="http://schemas.microsoft.com/office/drawing/2014/main" id="{95570786-A315-3AB3-40D3-15015BCE8E3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1028700" y="3412505"/>
            <a:ext cx="11620500" cy="1970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5"/>
              </a:lnSpc>
              <a:spcBef>
                <a:spcPct val="0"/>
              </a:spcBef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Obtener información que permita hacer un primer diagnóstico de la situación de ciberseguridad en instituciones de educación superior de Brasil, Colombia, Costa Rica, Chile, Ecuador, Guatemala y México, miembros de CEDIA, CONARE, CUDI, RAGIE, RAU, RENATA, REUNA y RNP .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200725"/>
            <a:ext cx="11153520" cy="63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473126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68A5619-8D52-FE8A-4F06-05B69D4E04BF}"/>
              </a:ext>
            </a:extLst>
          </p:cNvPr>
          <p:cNvGrpSpPr/>
          <p:nvPr/>
        </p:nvGrpSpPr>
        <p:grpSpPr>
          <a:xfrm>
            <a:off x="457200" y="1179953"/>
            <a:ext cx="12420600" cy="7468747"/>
            <a:chOff x="457200" y="1179953"/>
            <a:chExt cx="8228160" cy="3472687"/>
          </a:xfrm>
        </p:grpSpPr>
        <p:pic>
          <p:nvPicPr>
            <p:cNvPr id="3" name="Google Shape;437;p54" descr="prueba_pres_html_files/figure-pptx/unnamed-chunk-36-1.png">
              <a:extLst>
                <a:ext uri="{FF2B5EF4-FFF2-40B4-BE49-F238E27FC236}">
                  <a16:creationId xmlns:a16="http://schemas.microsoft.com/office/drawing/2014/main" id="{A8E4D8A8-A5EE-3165-AACE-C68C8F91276F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457200" y="1244520"/>
              <a:ext cx="8228160" cy="3287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38;p54">
              <a:extLst>
                <a:ext uri="{FF2B5EF4-FFF2-40B4-BE49-F238E27FC236}">
                  <a16:creationId xmlns:a16="http://schemas.microsoft.com/office/drawing/2014/main" id="{4CB1345A-5118-DA8A-CD2E-27F999F63C31}"/>
                </a:ext>
              </a:extLst>
            </p:cNvPr>
            <p:cNvSpPr/>
            <p:nvPr/>
          </p:nvSpPr>
          <p:spPr>
            <a:xfrm>
              <a:off x="5033880" y="2660400"/>
              <a:ext cx="694080" cy="22752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39;p54">
              <a:extLst>
                <a:ext uri="{FF2B5EF4-FFF2-40B4-BE49-F238E27FC236}">
                  <a16:creationId xmlns:a16="http://schemas.microsoft.com/office/drawing/2014/main" id="{220BA485-B987-5FE3-70AB-00EDF106A1D6}"/>
                </a:ext>
              </a:extLst>
            </p:cNvPr>
            <p:cNvSpPr/>
            <p:nvPr/>
          </p:nvSpPr>
          <p:spPr>
            <a:xfrm>
              <a:off x="6450840" y="1819440"/>
              <a:ext cx="53856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58.3%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440;p54">
              <a:extLst>
                <a:ext uri="{FF2B5EF4-FFF2-40B4-BE49-F238E27FC236}">
                  <a16:creationId xmlns:a16="http://schemas.microsoft.com/office/drawing/2014/main" id="{341A3156-56F5-DB29-ED17-0D7794DAB687}"/>
                </a:ext>
              </a:extLst>
            </p:cNvPr>
            <p:cNvSpPr/>
            <p:nvPr/>
          </p:nvSpPr>
          <p:spPr>
            <a:xfrm>
              <a:off x="6450840" y="2537280"/>
              <a:ext cx="53856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79.1%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441;p54">
              <a:extLst>
                <a:ext uri="{FF2B5EF4-FFF2-40B4-BE49-F238E27FC236}">
                  <a16:creationId xmlns:a16="http://schemas.microsoft.com/office/drawing/2014/main" id="{043E998C-0EBE-219A-5C59-AD06212541C2}"/>
                </a:ext>
              </a:extLst>
            </p:cNvPr>
            <p:cNvSpPr/>
            <p:nvPr/>
          </p:nvSpPr>
          <p:spPr>
            <a:xfrm>
              <a:off x="6450840" y="3132360"/>
              <a:ext cx="53856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65.3%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42;p54">
              <a:extLst>
                <a:ext uri="{FF2B5EF4-FFF2-40B4-BE49-F238E27FC236}">
                  <a16:creationId xmlns:a16="http://schemas.microsoft.com/office/drawing/2014/main" id="{EE4A8FF0-7FD3-E994-9C0B-4F6B4949BF17}"/>
                </a:ext>
              </a:extLst>
            </p:cNvPr>
            <p:cNvSpPr/>
            <p:nvPr/>
          </p:nvSpPr>
          <p:spPr>
            <a:xfrm>
              <a:off x="6450840" y="3753360"/>
              <a:ext cx="53856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65.3%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443;p54">
              <a:extLst>
                <a:ext uri="{FF2B5EF4-FFF2-40B4-BE49-F238E27FC236}">
                  <a16:creationId xmlns:a16="http://schemas.microsoft.com/office/drawing/2014/main" id="{DC565BF0-4873-730A-CC38-29FA54802E09}"/>
                </a:ext>
              </a:extLst>
            </p:cNvPr>
            <p:cNvSpPr/>
            <p:nvPr/>
          </p:nvSpPr>
          <p:spPr>
            <a:xfrm>
              <a:off x="6373080" y="2546280"/>
              <a:ext cx="694080" cy="227520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4;p54">
              <a:extLst>
                <a:ext uri="{FF2B5EF4-FFF2-40B4-BE49-F238E27FC236}">
                  <a16:creationId xmlns:a16="http://schemas.microsoft.com/office/drawing/2014/main" id="{2B962074-958F-343F-C4A0-B1AD53A18E1A}"/>
                </a:ext>
              </a:extLst>
            </p:cNvPr>
            <p:cNvSpPr/>
            <p:nvPr/>
          </p:nvSpPr>
          <p:spPr>
            <a:xfrm>
              <a:off x="730440" y="4410720"/>
              <a:ext cx="3044880" cy="2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Se confirma el problema de recursos humanos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412;p50">
              <a:extLst>
                <a:ext uri="{FF2B5EF4-FFF2-40B4-BE49-F238E27FC236}">
                  <a16:creationId xmlns:a16="http://schemas.microsoft.com/office/drawing/2014/main" id="{FC82A550-0428-B3A5-186C-D24A2DB55073}"/>
                </a:ext>
              </a:extLst>
            </p:cNvPr>
            <p:cNvSpPr/>
            <p:nvPr/>
          </p:nvSpPr>
          <p:spPr>
            <a:xfrm>
              <a:off x="6088860" y="1179953"/>
              <a:ext cx="1215582" cy="398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Muy problemática + Problemática</a:t>
              </a:r>
              <a:endParaRPr sz="1000" b="0" i="0" u="none" strike="noStrike" cap="none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62F68F0-F18B-547A-E2C3-C99538387FFD}"/>
                </a:ext>
              </a:extLst>
            </p:cNvPr>
            <p:cNvSpPr/>
            <p:nvPr/>
          </p:nvSpPr>
          <p:spPr>
            <a:xfrm>
              <a:off x="6667500" y="4354995"/>
              <a:ext cx="1158240" cy="177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B475FE8-7CDD-F8B5-A8F0-473299609E43}"/>
                </a:ext>
              </a:extLst>
            </p:cNvPr>
            <p:cNvSpPr/>
            <p:nvPr/>
          </p:nvSpPr>
          <p:spPr>
            <a:xfrm>
              <a:off x="3215640" y="1645920"/>
              <a:ext cx="96520" cy="1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874FE04-1547-55F2-F0FB-ED323F6971D6}"/>
                </a:ext>
              </a:extLst>
            </p:cNvPr>
            <p:cNvSpPr/>
            <p:nvPr/>
          </p:nvSpPr>
          <p:spPr>
            <a:xfrm>
              <a:off x="3215640" y="2265680"/>
              <a:ext cx="96520" cy="1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1B97BF60-62C5-E018-1549-4DA35D8D969A}"/>
                </a:ext>
              </a:extLst>
            </p:cNvPr>
            <p:cNvSpPr/>
            <p:nvPr/>
          </p:nvSpPr>
          <p:spPr>
            <a:xfrm>
              <a:off x="3312160" y="2504440"/>
              <a:ext cx="96520" cy="1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2B9D28E-8212-5DCA-01D8-F587C9B5EDF8}"/>
                </a:ext>
              </a:extLst>
            </p:cNvPr>
            <p:cNvSpPr/>
            <p:nvPr/>
          </p:nvSpPr>
          <p:spPr>
            <a:xfrm>
              <a:off x="2819400" y="2606040"/>
              <a:ext cx="96520" cy="1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D140A98-47EB-AA81-CE8F-898D34A3233A}"/>
                </a:ext>
              </a:extLst>
            </p:cNvPr>
            <p:cNvSpPr/>
            <p:nvPr/>
          </p:nvSpPr>
          <p:spPr>
            <a:xfrm>
              <a:off x="3220720" y="2870200"/>
              <a:ext cx="96520" cy="1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E2A8E89-DD1C-63AC-AF0F-C751C48A889B}"/>
                </a:ext>
              </a:extLst>
            </p:cNvPr>
            <p:cNvSpPr/>
            <p:nvPr/>
          </p:nvSpPr>
          <p:spPr>
            <a:xfrm>
              <a:off x="3215640" y="3489960"/>
              <a:ext cx="96520" cy="1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6695D00-509C-36A3-C856-6B5799936846}"/>
                </a:ext>
              </a:extLst>
            </p:cNvPr>
            <p:cNvSpPr/>
            <p:nvPr/>
          </p:nvSpPr>
          <p:spPr>
            <a:xfrm>
              <a:off x="4302760" y="393192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E855A6B-2E69-F1E0-8DE9-4A2F87D09DF2}"/>
                </a:ext>
              </a:extLst>
            </p:cNvPr>
            <p:cNvSpPr/>
            <p:nvPr/>
          </p:nvSpPr>
          <p:spPr>
            <a:xfrm>
              <a:off x="4221480" y="372872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254EFBD-2583-969F-9B2B-CF759E9158B1}"/>
                </a:ext>
              </a:extLst>
            </p:cNvPr>
            <p:cNvSpPr/>
            <p:nvPr/>
          </p:nvSpPr>
          <p:spPr>
            <a:xfrm>
              <a:off x="5582920" y="360172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26A57A5-F092-FD8D-8CDF-4FCA2FF55DC6}"/>
                </a:ext>
              </a:extLst>
            </p:cNvPr>
            <p:cNvSpPr/>
            <p:nvPr/>
          </p:nvSpPr>
          <p:spPr>
            <a:xfrm>
              <a:off x="4495800" y="331724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87B3E09-745B-7DD8-4129-41E919969ED3}"/>
                </a:ext>
              </a:extLst>
            </p:cNvPr>
            <p:cNvSpPr/>
            <p:nvPr/>
          </p:nvSpPr>
          <p:spPr>
            <a:xfrm>
              <a:off x="4109720" y="311912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A1859B7-6261-D97D-DE91-5D4F1F72CABA}"/>
                </a:ext>
              </a:extLst>
            </p:cNvPr>
            <p:cNvSpPr/>
            <p:nvPr/>
          </p:nvSpPr>
          <p:spPr>
            <a:xfrm>
              <a:off x="5379720" y="298704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1596EA8E-2BB0-0F92-9B57-9A4E836AEE28}"/>
                </a:ext>
              </a:extLst>
            </p:cNvPr>
            <p:cNvSpPr/>
            <p:nvPr/>
          </p:nvSpPr>
          <p:spPr>
            <a:xfrm>
              <a:off x="5775960" y="237236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EDACD9B-0210-1AD2-0363-E4A0DDB9833F}"/>
                </a:ext>
              </a:extLst>
            </p:cNvPr>
            <p:cNvSpPr/>
            <p:nvPr/>
          </p:nvSpPr>
          <p:spPr>
            <a:xfrm>
              <a:off x="4216400" y="189484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D326E0E-83EC-9D70-6D90-DCAFAE61B137}"/>
                </a:ext>
              </a:extLst>
            </p:cNvPr>
            <p:cNvSpPr/>
            <p:nvPr/>
          </p:nvSpPr>
          <p:spPr>
            <a:xfrm>
              <a:off x="4114800" y="208788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8B63F25-DCB5-9E93-7F13-3ABA7600BD63}"/>
                </a:ext>
              </a:extLst>
            </p:cNvPr>
            <p:cNvSpPr/>
            <p:nvPr/>
          </p:nvSpPr>
          <p:spPr>
            <a:xfrm>
              <a:off x="5293360" y="1767840"/>
              <a:ext cx="13716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0767E78A-839D-F4FC-F166-7D1662DA1450}"/>
                </a:ext>
              </a:extLst>
            </p:cNvPr>
            <p:cNvSpPr/>
            <p:nvPr/>
          </p:nvSpPr>
          <p:spPr>
            <a:xfrm>
              <a:off x="3015360" y="3232040"/>
              <a:ext cx="93600" cy="8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9CB83B8-85E6-9D48-BEBC-83305D17A627}"/>
                </a:ext>
              </a:extLst>
            </p:cNvPr>
            <p:cNvSpPr/>
            <p:nvPr/>
          </p:nvSpPr>
          <p:spPr>
            <a:xfrm>
              <a:off x="2913760" y="3841640"/>
              <a:ext cx="93600" cy="8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BCE51B88-8010-085E-FFB0-1A20510E69E0}"/>
                </a:ext>
              </a:extLst>
            </p:cNvPr>
            <p:cNvSpPr/>
            <p:nvPr/>
          </p:nvSpPr>
          <p:spPr>
            <a:xfrm>
              <a:off x="3421760" y="2002680"/>
              <a:ext cx="93600" cy="8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256726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C19CF3D-79E0-54C4-DBE2-13DBF6BEE70B}"/>
              </a:ext>
            </a:extLst>
          </p:cNvPr>
          <p:cNvGrpSpPr/>
          <p:nvPr/>
        </p:nvGrpSpPr>
        <p:grpSpPr>
          <a:xfrm>
            <a:off x="1181160" y="1193760"/>
            <a:ext cx="11849040" cy="7073940"/>
            <a:chOff x="1181160" y="1193760"/>
            <a:chExt cx="7066440" cy="3389400"/>
          </a:xfrm>
        </p:grpSpPr>
        <p:pic>
          <p:nvPicPr>
            <p:cNvPr id="3" name="Google Shape;464;p56" descr="prueba_pres_html_files/figure-pptx/unnamed-chunk-38-1.png">
              <a:extLst>
                <a:ext uri="{FF2B5EF4-FFF2-40B4-BE49-F238E27FC236}">
                  <a16:creationId xmlns:a16="http://schemas.microsoft.com/office/drawing/2014/main" id="{7EB5870B-84A9-6BD3-1B14-CFDC4BE04B40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181160" y="1193760"/>
              <a:ext cx="6780240" cy="338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65;p56">
              <a:extLst>
                <a:ext uri="{FF2B5EF4-FFF2-40B4-BE49-F238E27FC236}">
                  <a16:creationId xmlns:a16="http://schemas.microsoft.com/office/drawing/2014/main" id="{803B5D79-1F8C-53E9-1AA8-82D9962D4818}"/>
                </a:ext>
              </a:extLst>
            </p:cNvPr>
            <p:cNvSpPr/>
            <p:nvPr/>
          </p:nvSpPr>
          <p:spPr>
            <a:xfrm>
              <a:off x="6406560" y="3044880"/>
              <a:ext cx="1841040" cy="39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/>
                <a:buNone/>
              </a:pPr>
              <a:r>
                <a:rPr lang="es-MX" sz="10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En el 48.6% de los casos han funcionado regular o mal </a:t>
              </a:r>
              <a:endParaRPr sz="10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E437D19-338F-4F0A-C100-D3954C254DA9}"/>
                </a:ext>
              </a:extLst>
            </p:cNvPr>
            <p:cNvSpPr/>
            <p:nvPr/>
          </p:nvSpPr>
          <p:spPr>
            <a:xfrm>
              <a:off x="6797040" y="4385475"/>
              <a:ext cx="1158240" cy="177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A5674D0-2D4A-BD3E-CC2D-9FBB05579391}"/>
                </a:ext>
              </a:extLst>
            </p:cNvPr>
            <p:cNvSpPr/>
            <p:nvPr/>
          </p:nvSpPr>
          <p:spPr>
            <a:xfrm>
              <a:off x="5979160" y="1844042"/>
              <a:ext cx="175456" cy="14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692145E-15A1-C1CA-322F-C0AF8BC8A43B}"/>
                </a:ext>
              </a:extLst>
            </p:cNvPr>
            <p:cNvSpPr/>
            <p:nvPr/>
          </p:nvSpPr>
          <p:spPr>
            <a:xfrm>
              <a:off x="5703665" y="2471225"/>
              <a:ext cx="175456" cy="14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7572CD6-8AC5-9702-5B0A-95EA8C924123}"/>
                </a:ext>
              </a:extLst>
            </p:cNvPr>
            <p:cNvSpPr/>
            <p:nvPr/>
          </p:nvSpPr>
          <p:spPr>
            <a:xfrm>
              <a:off x="3593511" y="3116000"/>
              <a:ext cx="175456" cy="143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1D3537E9-894E-8BE5-FD60-93CBCA9ABC5F}"/>
                </a:ext>
              </a:extLst>
            </p:cNvPr>
            <p:cNvSpPr/>
            <p:nvPr/>
          </p:nvSpPr>
          <p:spPr>
            <a:xfrm>
              <a:off x="3024940" y="3749050"/>
              <a:ext cx="110983" cy="13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99801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Resumen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917509"/>
            <a:ext cx="15430500" cy="293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mayor problema que enfrentan es que </a:t>
            </a:r>
            <a:r>
              <a:rPr lang="es-ES" sz="2800" b="1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hay suficiente personal en el área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La falta de concientización sobre ciberseguridad entre los usuarios finales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cambio de prioridades al cambiar las autoridades.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 el 48.6% de los casos los programas de concientización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NO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han funcionado.</a:t>
            </a:r>
          </a:p>
        </p:txBody>
      </p:sp>
    </p:spTree>
    <p:extLst>
      <p:ext uri="{BB962C8B-B14F-4D97-AF65-F5344CB8AC3E}">
        <p14:creationId xmlns:p14="http://schemas.microsoft.com/office/powerpoint/2010/main" val="1096652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4211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Fase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Cualitativa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283592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Problemas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-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Recursos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Humanos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17509"/>
            <a:ext cx="15430500" cy="5958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problema de recursos humanos se centra en la falta de personal, su rotación y/o su falta de capacitación (del personal nuevo o actualización del ya existente).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personal necesita estar más preparado, pero no solo a nivel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teórico/ títulos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, sino con más experiencia a nivel de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trabajo de campo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Se tienen que atender muchas personas y eventos y eso satura el trabajo y con ello la rapidez y calidad de las respuestas.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El mercado 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paga mejores sueldos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que las instituciones académicas y eso provoca que haya alta rotación.</a:t>
            </a:r>
          </a:p>
        </p:txBody>
      </p:sp>
    </p:spTree>
    <p:extLst>
      <p:ext uri="{BB962C8B-B14F-4D97-AF65-F5344CB8AC3E}">
        <p14:creationId xmlns:p14="http://schemas.microsoft.com/office/powerpoint/2010/main" val="3431837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Problemas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-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Concientización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de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los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usuarios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finales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600" y="1562100"/>
            <a:ext cx="17373600" cy="7471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Uso de lenguaje demasiado técnico y aburrido.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Tendencia a poner barreras y controles para castigar conductas erróneas en lugar de entrenar para que los usuarios hagan bien las cosas.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Excesivo uso de correos que hace que se vuelva ineficiente:</a:t>
            </a:r>
          </a:p>
          <a:p>
            <a:pPr marL="1028700" lvl="1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Los jóvenes usan principalmente las redes sociales.</a:t>
            </a:r>
          </a:p>
          <a:p>
            <a:pPr marL="1028700" lvl="1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Usan más sus mails personales y no el institucional; además no los sincronizan.</a:t>
            </a:r>
          </a:p>
          <a:p>
            <a:pPr marL="1028700" lvl="1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La saturación de mails institucionales sobre eventos, actividades, cursos… confunde a los usuarios y los lleva a abrir mails que aparentan ser institucionales y son realmente malwares.   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No se tienen suficientes capacitaciones; y los instructores no siempre están entrenados para dar capacitaciones.</a:t>
            </a:r>
          </a:p>
        </p:txBody>
      </p:sp>
    </p:spTree>
    <p:extLst>
      <p:ext uri="{BB962C8B-B14F-4D97-AF65-F5344CB8AC3E}">
        <p14:creationId xmlns:p14="http://schemas.microsoft.com/office/powerpoint/2010/main" val="351876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54305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Propuestas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para la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concientización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485900"/>
            <a:ext cx="15430500" cy="7471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Utilizar lenguaje menos técnico y aburrido.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Tono y manera ágil, ameno y divertido: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Ejemplos de casos reales del día a día.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Videos con animaciones; por ejemplo, con un personaje divertido como 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spokesperson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Menos teoría y más casos prácticos de la vida real. 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Tomar en cuenta que muchos usuarios están acostumbrados a recibir la información en fragmentos breves e impactantes debido a su experiencia con redes sociales (Instagram, 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Tik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Tok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).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Considerar que los usuarios tienen poco tiempo y muchas tareas.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Capacitaciones de bienvenida a estudiantes y académicos de nuevo ingreso.</a:t>
            </a:r>
          </a:p>
        </p:txBody>
      </p:sp>
    </p:spTree>
    <p:extLst>
      <p:ext uri="{BB962C8B-B14F-4D97-AF65-F5344CB8AC3E}">
        <p14:creationId xmlns:p14="http://schemas.microsoft.com/office/powerpoint/2010/main" val="37230350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750326"/>
            <a:ext cx="15430500" cy="368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Diversificar los canales de comunicación de acuerdo a los diferentes usuarios:</a:t>
            </a:r>
          </a:p>
          <a:p>
            <a:pPr marL="1028700" lvl="1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Redes sociales para los estudiantes;</a:t>
            </a:r>
          </a:p>
          <a:p>
            <a:pPr marL="1028700" lvl="1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Correos para personal administrativo de mayor edad y antigüedad en la institución.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Mas eventos interactivos.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Evitar el uso de mails masivos que no se leen.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F567BE21-9070-9DE6-4D7F-BF75C0157D72}"/>
              </a:ext>
            </a:extLst>
          </p:cNvPr>
          <p:cNvSpPr txBox="1"/>
          <p:nvPr/>
        </p:nvSpPr>
        <p:spPr>
          <a:xfrm>
            <a:off x="1028700" y="342900"/>
            <a:ext cx="158115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Propuestas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para la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concientización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3849275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4211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Protección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de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Datos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3807525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Protección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de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Datos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877622"/>
            <a:ext cx="17907000" cy="8228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Poco más de la mitad han iniciado con el proceso de adecuación a las leyes de protección de datos; un 23.6% dice que iniciarán en 2023.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Solo una cuarta parte cuenta con un Comité Multidisciplinario de Protección de Datos; sus integrantes son principalmente de las áreas de TI, seguidas de Administración, Legal y Alta Dirección.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Únicamente 20.9% ha contratado/piensan contratar una empresa consultora para apoyar el cumplimiento de la ley.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Se maneja datos personales sensibles; pero el número de casos en que se gestiona el consentimiento de los usuarios es muy bajo (</a:t>
            </a:r>
            <a:r>
              <a:rPr lang="es-ES" sz="2800" dirty="0">
                <a:solidFill>
                  <a:srgbClr val="FF0000"/>
                </a:solidFill>
                <a:latin typeface="Manrope 2"/>
              </a:rPr>
              <a:t>21.9%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). 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 una escala de 1 a 10, la cultura de protección de datos es en promedio 5.9 y el conjunto de controles de seguridad 5.9: ligeramente arriba de reprobatorio.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Solo una tercera parte ya tiene una política/aviso de privacidad.</a:t>
            </a:r>
          </a:p>
        </p:txBody>
      </p:sp>
    </p:spTree>
    <p:extLst>
      <p:ext uri="{BB962C8B-B14F-4D97-AF65-F5344CB8AC3E}">
        <p14:creationId xmlns:p14="http://schemas.microsoft.com/office/powerpoint/2010/main" val="191952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33731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METODOLOGÍA Y MUESTRA</a:t>
            </a:r>
          </a:p>
        </p:txBody>
      </p:sp>
    </p:spTree>
    <p:extLst>
      <p:ext uri="{BB962C8B-B14F-4D97-AF65-F5344CB8AC3E}">
        <p14:creationId xmlns:p14="http://schemas.microsoft.com/office/powerpoint/2010/main" val="2352940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4211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Retos</a:t>
            </a:r>
            <a:r>
              <a:rPr lang="en-US" sz="5257" dirty="0">
                <a:solidFill>
                  <a:srgbClr val="002B86"/>
                </a:solidFill>
                <a:latin typeface="Lexend Tera Bold"/>
              </a:rPr>
              <a:t> y </a:t>
            </a:r>
            <a:r>
              <a:rPr lang="en-US" sz="5257" dirty="0" err="1">
                <a:solidFill>
                  <a:srgbClr val="002B86"/>
                </a:solidFill>
                <a:latin typeface="Lexend Tera Bold"/>
              </a:rPr>
              <a:t>oportunidades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</p:spTree>
    <p:extLst>
      <p:ext uri="{BB962C8B-B14F-4D97-AF65-F5344CB8AC3E}">
        <p14:creationId xmlns:p14="http://schemas.microsoft.com/office/powerpoint/2010/main" val="3036172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Retos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y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oportunidades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2298509"/>
            <a:ext cx="17907000" cy="5201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Desarrollar y que se implemente una cultura de ciberseguridad en las instituciones.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Encontrar la forma de involucrar a las autoridades de las instituciones para que esto suceda.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Apoyar a las instituciones para que estas tengan y desarrollen áreas de ciberseguridad.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Impulsar la capacitación del personal de las áreas de ciberseguridad y TI.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Generar una cultura para realizar, cuando menos de manera anual, pruebas de diferentes tipos (Desarrollo seguro, penetración, vulnerabilidades, etc.)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Crear y mejorar los programas de concientización hacia los usuarios finales.</a:t>
            </a:r>
          </a:p>
        </p:txBody>
      </p:sp>
    </p:spTree>
    <p:extLst>
      <p:ext uri="{BB962C8B-B14F-4D97-AF65-F5344CB8AC3E}">
        <p14:creationId xmlns:p14="http://schemas.microsoft.com/office/powerpoint/2010/main" val="674589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42900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Retos</a:t>
            </a:r>
            <a:r>
              <a:rPr lang="en-US" sz="4400" dirty="0">
                <a:solidFill>
                  <a:srgbClr val="002B86"/>
                </a:solidFill>
                <a:latin typeface="Lexend Tera Bold"/>
              </a:rPr>
              <a:t> y </a:t>
            </a:r>
            <a:r>
              <a:rPr lang="en-US" sz="4400" dirty="0" err="1">
                <a:solidFill>
                  <a:srgbClr val="002B86"/>
                </a:solidFill>
                <a:latin typeface="Lexend Tera Bold"/>
              </a:rPr>
              <a:t>oportunidades</a:t>
            </a:r>
            <a:endParaRPr lang="en-US" sz="4400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2298509"/>
            <a:ext cx="17907000" cy="4445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Existe una oportunidad para que  las Redes Nacional de Investigación y Educación se acerque a las instituciones y den a conocer sus servicios.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La cultura de protección de datos es aún débil, por lo cual hay una gran oportunidad para desarrollar los procesos, así como para asesorarlos en la forma de implementación.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Es necesario formalizar los recursos y acciones para que se implementen correctamente y tengan impacto.</a:t>
            </a:r>
          </a:p>
        </p:txBody>
      </p:sp>
    </p:spTree>
    <p:extLst>
      <p:ext uri="{BB962C8B-B14F-4D97-AF65-F5344CB8AC3E}">
        <p14:creationId xmlns:p14="http://schemas.microsoft.com/office/powerpoint/2010/main" val="94964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197397"/>
            <a:ext cx="6810406" cy="83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7"/>
              </a:lnSpc>
            </a:pPr>
            <a:r>
              <a:rPr lang="en-US" sz="6664">
                <a:solidFill>
                  <a:srgbClr val="002B86"/>
                </a:solidFill>
                <a:latin typeface="Lexend Tera Ultra-Bold"/>
              </a:rPr>
              <a:t>¡GRACIAS!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893" y="5363738"/>
            <a:ext cx="6100307" cy="13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>
                <a:solidFill>
                  <a:srgbClr val="000000"/>
                </a:solidFill>
                <a:latin typeface="Manrope 1"/>
              </a:rPr>
              <a:t>Fernando Aranda</a:t>
            </a:r>
            <a:br>
              <a:rPr lang="en-US" sz="3996" dirty="0">
                <a:solidFill>
                  <a:srgbClr val="000000"/>
                </a:solidFill>
                <a:latin typeface="Manrope 1"/>
              </a:rPr>
            </a:br>
            <a:r>
              <a:rPr lang="en-US" sz="3996" dirty="0">
                <a:solidFill>
                  <a:srgbClr val="000000"/>
                </a:solidFill>
                <a:latin typeface="Manrope 1"/>
              </a:rPr>
              <a:t>faranda@cudi.edu.mx</a:t>
            </a:r>
          </a:p>
        </p:txBody>
      </p:sp>
      <p:pic>
        <p:nvPicPr>
          <p:cNvPr id="2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6087AEB0-5DE8-648B-5DD7-0BD4D9F2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9" y="266700"/>
            <a:ext cx="16611600" cy="830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1153520" cy="63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FASE CUALITATIVA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12458700" cy="710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ES" sz="4223" dirty="0">
                <a:solidFill>
                  <a:srgbClr val="000000"/>
                </a:solidFill>
                <a:latin typeface="Manrope 2"/>
              </a:rPr>
              <a:t>Se realizaron 5 sesiones de grupo (Focus </a:t>
            </a:r>
            <a:r>
              <a:rPr lang="es-ES" sz="4223" dirty="0" err="1">
                <a:solidFill>
                  <a:srgbClr val="000000"/>
                </a:solidFill>
                <a:latin typeface="Manrope 2"/>
              </a:rPr>
              <a:t>Group</a:t>
            </a:r>
            <a:r>
              <a:rPr lang="es-ES" sz="4223" dirty="0">
                <a:solidFill>
                  <a:srgbClr val="000000"/>
                </a:solidFill>
                <a:latin typeface="Manrope 2"/>
              </a:rPr>
              <a:t>)</a:t>
            </a:r>
            <a:endParaRPr lang="en-US" sz="4223" dirty="0">
              <a:solidFill>
                <a:srgbClr val="000000"/>
              </a:solidFill>
              <a:latin typeface="Manrope 2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9DD677-34CF-6769-5C61-6B3F9DBB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35118"/>
            <a:ext cx="7467600" cy="53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28700"/>
            <a:ext cx="11153520" cy="63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FASE CUANTITATIVA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618675"/>
            <a:ext cx="16268700" cy="2175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12"/>
              </a:lnSpc>
              <a:spcBef>
                <a:spcPct val="0"/>
              </a:spcBef>
            </a:pPr>
            <a:r>
              <a:rPr lang="es-ES" sz="2800" dirty="0">
                <a:solidFill>
                  <a:srgbClr val="000000"/>
                </a:solidFill>
                <a:latin typeface="Manrope 2"/>
              </a:rPr>
              <a:t>Encuesta </a:t>
            </a:r>
            <a:r>
              <a:rPr lang="es-ES" sz="2800" dirty="0" err="1">
                <a:solidFill>
                  <a:srgbClr val="000000"/>
                </a:solidFill>
                <a:latin typeface="Manrope 2"/>
              </a:rPr>
              <a:t>on</a:t>
            </a:r>
            <a:r>
              <a:rPr lang="es-ES" sz="2800" dirty="0">
                <a:solidFill>
                  <a:srgbClr val="000000"/>
                </a:solidFill>
                <a:latin typeface="Manrope 2"/>
              </a:rPr>
              <a:t> line entre 192 integrantes de las áreas de ciberseguridad y TI de instituciones de educación superior de Brasil, Colombia, Costa Rica, Chile, Ecuador, Guatemala, Uruguay y México, miembros de CEDIA, CUDI, RAGIE, RAU, RENATA, REUNA Y RNP.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4E998A-6054-D50F-8BF7-44FBEB5E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55914"/>
            <a:ext cx="3276600" cy="5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4F757A75-112D-685D-98FF-CA179DDB0BA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19200" y="495300"/>
            <a:ext cx="6248400" cy="81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028700" y="4205578"/>
            <a:ext cx="133731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PRINCIPALES HALLAZGOS</a:t>
            </a:r>
          </a:p>
        </p:txBody>
      </p:sp>
    </p:spTree>
    <p:extLst>
      <p:ext uri="{BB962C8B-B14F-4D97-AF65-F5344CB8AC3E}">
        <p14:creationId xmlns:p14="http://schemas.microsoft.com/office/powerpoint/2010/main" val="320851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36779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TEMAS QUE SE ABORDARON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15430500" cy="599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Manrope 2"/>
              </a:rPr>
              <a:t>Seguridad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de la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información</a:t>
            </a:r>
            <a:endParaRPr lang="en-US" sz="4000" dirty="0">
              <a:solidFill>
                <a:srgbClr val="000000"/>
              </a:solidFill>
              <a:latin typeface="Manrope 2"/>
            </a:endParaRP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Manrope 2"/>
              </a:rPr>
              <a:t>Áreas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Ciberseguridad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de las IES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Manrope 2"/>
              </a:rPr>
              <a:t>Sistema de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Gestión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Seguridad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de la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Información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(SGSI)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Manrope 2"/>
              </a:rPr>
              <a:t>Infraestructura de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Seguridad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Institucional</a:t>
            </a:r>
            <a:endParaRPr lang="en-US" sz="4000" dirty="0">
              <a:solidFill>
                <a:srgbClr val="000000"/>
              </a:solidFill>
              <a:latin typeface="Manrope 2"/>
            </a:endParaRP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000000"/>
                </a:solidFill>
                <a:latin typeface="Manrope 2"/>
              </a:rPr>
              <a:t>CSIRT de las NREN´s</a:t>
            </a: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Manrope 2"/>
              </a:rPr>
              <a:t>Protección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Datos</a:t>
            </a:r>
            <a:endParaRPr lang="en-US" sz="4000" dirty="0">
              <a:solidFill>
                <a:srgbClr val="000000"/>
              </a:solidFill>
              <a:latin typeface="Manrope 2"/>
            </a:endParaRP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Manrope 2"/>
              </a:rPr>
              <a:t>Capacitación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y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Concientización</a:t>
            </a:r>
            <a:endParaRPr lang="en-US" sz="4000" dirty="0">
              <a:solidFill>
                <a:srgbClr val="000000"/>
              </a:solidFill>
              <a:latin typeface="Manrope 2"/>
            </a:endParaRPr>
          </a:p>
          <a:p>
            <a:pPr marL="571500" indent="-571500">
              <a:lnSpc>
                <a:spcPts val="5912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4000" dirty="0" err="1">
                <a:solidFill>
                  <a:srgbClr val="000000"/>
                </a:solidFill>
                <a:latin typeface="Manrope 2"/>
              </a:rPr>
              <a:t>Principales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Problemas</a:t>
            </a:r>
            <a:r>
              <a:rPr lang="en-US" sz="4000" dirty="0">
                <a:solidFill>
                  <a:srgbClr val="000000"/>
                </a:solidFill>
                <a:latin typeface="Manrope 2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Manrope 2"/>
              </a:rPr>
              <a:t>Enfrentan</a:t>
            </a:r>
            <a:endParaRPr lang="en-US" sz="4000" dirty="0">
              <a:solidFill>
                <a:srgbClr val="000000"/>
              </a:solidFill>
              <a:latin typeface="Manrope 2"/>
            </a:endParaRPr>
          </a:p>
        </p:txBody>
      </p:sp>
    </p:spTree>
    <p:extLst>
      <p:ext uri="{BB962C8B-B14F-4D97-AF65-F5344CB8AC3E}">
        <p14:creationId xmlns:p14="http://schemas.microsoft.com/office/powerpoint/2010/main" val="191010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1659</Words>
  <Application>Microsoft Office PowerPoint</Application>
  <PresentationFormat>Personalizado</PresentationFormat>
  <Paragraphs>197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Manrope 1</vt:lpstr>
      <vt:lpstr>Lexend Tera Heavy</vt:lpstr>
      <vt:lpstr>Lexend Tera Ultra-Bold</vt:lpstr>
      <vt:lpstr>Courier New</vt:lpstr>
      <vt:lpstr>Arial Nova Cond Light</vt:lpstr>
      <vt:lpstr>Calibri</vt:lpstr>
      <vt:lpstr>Arial</vt:lpstr>
      <vt:lpstr>Manrope 2</vt:lpstr>
      <vt:lpstr>Lexend Tera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PPT-EventoEULAC-TICAL</dc:title>
  <cp:lastModifiedBy>Fernando Aranda Escobar - CUDI</cp:lastModifiedBy>
  <cp:revision>25</cp:revision>
  <dcterms:created xsi:type="dcterms:W3CDTF">2006-08-16T00:00:00Z</dcterms:created>
  <dcterms:modified xsi:type="dcterms:W3CDTF">2023-11-14T05:15:41Z</dcterms:modified>
  <dc:identifier>DAFwfVJ1cL8</dc:identifier>
</cp:coreProperties>
</file>