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3" r:id="rId5"/>
  </p:sldMasterIdLst>
  <p:notesMasterIdLst>
    <p:notesMasterId r:id="rId19"/>
  </p:notesMasterIdLst>
  <p:handoutMasterIdLst>
    <p:handoutMasterId r:id="rId20"/>
  </p:handoutMasterIdLst>
  <p:sldIdLst>
    <p:sldId id="256" r:id="rId6"/>
    <p:sldId id="4114" r:id="rId7"/>
    <p:sldId id="4125" r:id="rId8"/>
    <p:sldId id="772" r:id="rId9"/>
    <p:sldId id="756" r:id="rId10"/>
    <p:sldId id="777" r:id="rId11"/>
    <p:sldId id="776" r:id="rId12"/>
    <p:sldId id="4100" r:id="rId13"/>
    <p:sldId id="4124" r:id="rId14"/>
    <p:sldId id="4127" r:id="rId15"/>
    <p:sldId id="4128" r:id="rId16"/>
    <p:sldId id="305" r:id="rId17"/>
    <p:sldId id="258" r:id="rId1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8"/>
    <a:srgbClr val="A740BF"/>
    <a:srgbClr val="58BF40"/>
    <a:srgbClr val="4097BF"/>
    <a:srgbClr val="BF6840"/>
    <a:srgbClr val="4840BF"/>
    <a:srgbClr val="BC52BC"/>
    <a:srgbClr val="663DB8"/>
    <a:srgbClr val="6F87D8"/>
    <a:srgbClr val="57C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5" autoAdjust="0"/>
    <p:restoredTop sz="84188" autoAdjust="0"/>
  </p:normalViewPr>
  <p:slideViewPr>
    <p:cSldViewPr>
      <p:cViewPr varScale="1">
        <p:scale>
          <a:sx n="50" d="100"/>
          <a:sy n="50" d="100"/>
        </p:scale>
        <p:origin x="1052" y="32"/>
      </p:cViewPr>
      <p:guideLst/>
    </p:cSldViewPr>
  </p:slideViewPr>
  <p:notesTextViewPr>
    <p:cViewPr>
      <p:scale>
        <a:sx n="1" d="1"/>
        <a:sy n="1" d="1"/>
      </p:scale>
      <p:origin x="0" y="0"/>
    </p:cViewPr>
  </p:notesTextViewPr>
  <p:notesViewPr>
    <p:cSldViewPr>
      <p:cViewPr varScale="1">
        <p:scale>
          <a:sx n="89" d="100"/>
          <a:sy n="89" d="100"/>
        </p:scale>
        <p:origin x="2754" y="96"/>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586186-4E79-4ACE-9213-6471257EF6E4}" type="datetime1">
              <a:rPr lang="es-ES" smtClean="0"/>
              <a:t>10/11/2023</a:t>
            </a:fld>
            <a:endParaRPr lang="es-ES"/>
          </a:p>
        </p:txBody>
      </p:sp>
      <p:sp>
        <p:nvSpPr>
          <p:cNvPr id="4" name="Marcador de pie de página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es-ES" smtClean="0"/>
              <a:t>‹Nº›</a:t>
            </a:fld>
            <a:endParaRPr lang="es-ES"/>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349E8E-0F3C-4B4D-9DF6-8EAD12519BCF}" type="datetime1">
              <a:rPr lang="es-ES" noProof="0" smtClean="0"/>
              <a:t>10/11/2023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DE8F2A-B3D4-43F2-B39B-CD77F64A1950}" type="slidenum">
              <a:rPr lang="es-ES" noProof="0" smtClean="0"/>
              <a:t>‹Nº›</a:t>
            </a:fld>
            <a:endParaRPr lang="es-ES"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1</a:t>
            </a:fld>
            <a:endParaRPr lang="es-ES" noProof="0"/>
          </a:p>
        </p:txBody>
      </p:sp>
    </p:spTree>
    <p:extLst>
      <p:ext uri="{BB962C8B-B14F-4D97-AF65-F5344CB8AC3E}">
        <p14:creationId xmlns:p14="http://schemas.microsoft.com/office/powerpoint/2010/main" val="191353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solidFill>
                  <a:schemeClr val="tx1">
                    <a:lumMod val="75000"/>
                    <a:lumOff val="25000"/>
                  </a:schemeClr>
                </a:solidFill>
              </a:rPr>
              <a:t>Dado el creciente interés de terceros países en cooperar con la UE en CTI y en la movilidad de los investigadores, la Comisión cree que es importante desarrollar soluciones comunes para desafíos comunes relacionados con las desigualdades de género en CTI.</a:t>
            </a:r>
          </a:p>
          <a:p>
            <a:r>
              <a:rPr lang="es-ES" sz="1200" dirty="0">
                <a:solidFill>
                  <a:schemeClr val="tx1">
                    <a:lumMod val="75000"/>
                    <a:lumOff val="25000"/>
                  </a:schemeClr>
                </a:solidFill>
              </a:rPr>
              <a:t>Hoy somos parte del Observatorio de Género en STI y firmamos el </a:t>
            </a:r>
            <a:r>
              <a:rPr lang="es-ES" sz="1200" dirty="0" err="1">
                <a:solidFill>
                  <a:schemeClr val="tx1">
                    <a:lumMod val="75000"/>
                    <a:lumOff val="25000"/>
                  </a:schemeClr>
                </a:solidFill>
              </a:rPr>
              <a:t>MoU</a:t>
            </a:r>
            <a:r>
              <a:rPr lang="es-ES" sz="1200" dirty="0">
                <a:solidFill>
                  <a:schemeClr val="tx1">
                    <a:lumMod val="75000"/>
                    <a:lumOff val="25000"/>
                  </a:schemeClr>
                </a:solidFill>
              </a:rPr>
              <a:t> para comprometernos a garantizar su sostenibilidad a largo plazo</a:t>
            </a:r>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10</a:t>
            </a:fld>
            <a:endParaRPr lang="es-ES" noProof="0"/>
          </a:p>
        </p:txBody>
      </p:sp>
    </p:spTree>
    <p:extLst>
      <p:ext uri="{BB962C8B-B14F-4D97-AF65-F5344CB8AC3E}">
        <p14:creationId xmlns:p14="http://schemas.microsoft.com/office/powerpoint/2010/main" val="335562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solidFill>
                  <a:schemeClr val="tx1">
                    <a:lumMod val="75000"/>
                    <a:lumOff val="25000"/>
                  </a:schemeClr>
                </a:solidFill>
              </a:rPr>
              <a:t>Tenemos harto que hacer a nivel de igualdad de género</a:t>
            </a:r>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11</a:t>
            </a:fld>
            <a:endParaRPr lang="es-ES" noProof="0"/>
          </a:p>
        </p:txBody>
      </p:sp>
    </p:spTree>
    <p:extLst>
      <p:ext uri="{BB962C8B-B14F-4D97-AF65-F5344CB8AC3E}">
        <p14:creationId xmlns:p14="http://schemas.microsoft.com/office/powerpoint/2010/main" val="335424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12</a:t>
            </a:fld>
            <a:endParaRPr lang="es-ES"/>
          </a:p>
        </p:txBody>
      </p:sp>
    </p:spTree>
    <p:extLst>
      <p:ext uri="{BB962C8B-B14F-4D97-AF65-F5344CB8AC3E}">
        <p14:creationId xmlns:p14="http://schemas.microsoft.com/office/powerpoint/2010/main" val="121307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Por qué quisimos plantear este tema, porque estamos convencidos de que podemos hacer algo</a:t>
            </a:r>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2</a:t>
            </a:fld>
            <a:endParaRPr lang="es-ES" noProof="0"/>
          </a:p>
        </p:txBody>
      </p:sp>
    </p:spTree>
    <p:extLst>
      <p:ext uri="{BB962C8B-B14F-4D97-AF65-F5344CB8AC3E}">
        <p14:creationId xmlns:p14="http://schemas.microsoft.com/office/powerpoint/2010/main" val="307628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Cuando uno mira estos números, no puede dejar de impactarse</a:t>
            </a:r>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3</a:t>
            </a:fld>
            <a:endParaRPr lang="es-ES" noProof="0"/>
          </a:p>
        </p:txBody>
      </p:sp>
    </p:spTree>
    <p:extLst>
      <p:ext uri="{BB962C8B-B14F-4D97-AF65-F5344CB8AC3E}">
        <p14:creationId xmlns:p14="http://schemas.microsoft.com/office/powerpoint/2010/main" val="37404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Si tienen la oportunidad de visitar el sitio web del MINCIENCIA, se van a encontrar con la tercera radiografía de género</a:t>
            </a:r>
          </a:p>
        </p:txBody>
      </p:sp>
      <p:sp>
        <p:nvSpPr>
          <p:cNvPr id="4" name="Marcador de número de diapositiva 3"/>
          <p:cNvSpPr>
            <a:spLocks noGrp="1"/>
          </p:cNvSpPr>
          <p:nvPr>
            <p:ph type="sldNum" sz="quarter" idx="5"/>
          </p:nvPr>
        </p:nvSpPr>
        <p:spPr/>
        <p:txBody>
          <a:bodyPr rtlCol="0"/>
          <a:lstStyle/>
          <a:p>
            <a:pPr rtl="0"/>
            <a:fld id="{F6DE8F2A-B3D4-43F2-B39B-CD77F64A1950}" type="slidenum">
              <a:rPr lang="es-ES" smtClean="0"/>
              <a:t>4</a:t>
            </a:fld>
            <a:endParaRPr lang="es-ES"/>
          </a:p>
        </p:txBody>
      </p:sp>
    </p:spTree>
    <p:extLst>
      <p:ext uri="{BB962C8B-B14F-4D97-AF65-F5344CB8AC3E}">
        <p14:creationId xmlns:p14="http://schemas.microsoft.com/office/powerpoint/2010/main" val="18364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En Chile tenemos inventoras, pero apenas un 24% de mujeres inventoras ha solicitado patente para algún tipo de invención en nuestro país</a:t>
            </a:r>
          </a:p>
          <a:p>
            <a:pPr rtl="0"/>
            <a:endParaRPr lang="es-ES" dirty="0"/>
          </a:p>
        </p:txBody>
      </p:sp>
      <p:sp>
        <p:nvSpPr>
          <p:cNvPr id="4" name="Marcador de número de diapositiva 3"/>
          <p:cNvSpPr>
            <a:spLocks noGrp="1"/>
          </p:cNvSpPr>
          <p:nvPr>
            <p:ph type="sldNum" sz="quarter" idx="5"/>
          </p:nvPr>
        </p:nvSpPr>
        <p:spPr/>
        <p:txBody>
          <a:bodyPr rtlCol="0"/>
          <a:lstStyle/>
          <a:p>
            <a:pPr rtl="0"/>
            <a:fld id="{F6DE8F2A-B3D4-43F2-B39B-CD77F64A1950}" type="slidenum">
              <a:rPr lang="es-ES" smtClean="0"/>
              <a:t>5</a:t>
            </a:fld>
            <a:endParaRPr lang="es-ES"/>
          </a:p>
        </p:txBody>
      </p:sp>
    </p:spTree>
    <p:extLst>
      <p:ext uri="{BB962C8B-B14F-4D97-AF65-F5344CB8AC3E}">
        <p14:creationId xmlns:p14="http://schemas.microsoft.com/office/powerpoint/2010/main" val="32915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Durante la última década, Chile ha presentado una mejora sostenida del IDG, pasando de 0,33 en el 2011 a 0,19 en el 2021. Incluso durante la época más álgida de la pandemia del COVID-19 (2020), el indicador logró mantenerse estable en 0,21. La mejora en 2021, podría ser parte de la apertura del país y del eventual retorno a las actividades habituales</a:t>
            </a:r>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6</a:t>
            </a:fld>
            <a:endParaRPr lang="es-ES"/>
          </a:p>
        </p:txBody>
      </p:sp>
    </p:spTree>
    <p:extLst>
      <p:ext uri="{BB962C8B-B14F-4D97-AF65-F5344CB8AC3E}">
        <p14:creationId xmlns:p14="http://schemas.microsoft.com/office/powerpoint/2010/main" val="403554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Respecto al porcentaje de mujeres en la academia, al analizar la participación de mujeres en cargos  de máxima autoridad, se observa un porcentaje notoriamente bajo, no obstante, este porcentaje ha ido aumentando en el tiempo en nuestro país</a:t>
            </a:r>
          </a:p>
        </p:txBody>
      </p:sp>
      <p:sp>
        <p:nvSpPr>
          <p:cNvPr id="4" name="Marcador de número de diapositiva 3"/>
          <p:cNvSpPr>
            <a:spLocks noGrp="1"/>
          </p:cNvSpPr>
          <p:nvPr>
            <p:ph type="sldNum" sz="quarter" idx="5"/>
          </p:nvPr>
        </p:nvSpPr>
        <p:spPr/>
        <p:txBody>
          <a:bodyPr rtlCol="0"/>
          <a:lstStyle/>
          <a:p>
            <a:pPr rtl="0"/>
            <a:fld id="{F6DE8F2A-B3D4-43F2-B39B-CD77F64A1950}" type="slidenum">
              <a:rPr lang="es-ES" smtClean="0"/>
              <a:t>7</a:t>
            </a:fld>
            <a:endParaRPr lang="es-ES"/>
          </a:p>
        </p:txBody>
      </p:sp>
    </p:spTree>
    <p:extLst>
      <p:ext uri="{BB962C8B-B14F-4D97-AF65-F5344CB8AC3E}">
        <p14:creationId xmlns:p14="http://schemas.microsoft.com/office/powerpoint/2010/main" val="427769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CL" dirty="0"/>
              <a:t>Tenemos una red por la que pasa más del 80% de la investigación que se hace en Chile. Somos parte de una gran comunidad, no sólo local, sino global</a:t>
            </a:r>
          </a:p>
          <a:p>
            <a:pPr marL="0" indent="0">
              <a:buFontTx/>
              <a:buNone/>
            </a:pPr>
            <a:r>
              <a:rPr lang="es-CL" dirty="0"/>
              <a:t>Y nuestras 49 organizaciones están desarrollando una labor increíble, y desde REUNA queremos que nuestro aporte hacia esta comunidad vaya más allá de proporcionar una red de avanzada, queremos que nuestros esfuerzos sirvan para propiciar un espacio de equidad, que se enriquezca con el aporte de todas y todos</a:t>
            </a:r>
          </a:p>
        </p:txBody>
      </p:sp>
      <p:sp>
        <p:nvSpPr>
          <p:cNvPr id="4" name="Marcador de número de diapositiva 3"/>
          <p:cNvSpPr>
            <a:spLocks noGrp="1"/>
          </p:cNvSpPr>
          <p:nvPr>
            <p:ph type="sldNum" sz="quarter" idx="10"/>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390700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Gender</a:t>
            </a:r>
            <a:r>
              <a:rPr lang="es-ES" dirty="0"/>
              <a:t> STI es un proyecto de investigación internacional que tiene como objetivo analizar la participación de las mujeres en los diálogos sobre ciencia, tecnología e innovación (CTI) entre Europa y terceros países. Cofinanciado por el programa Horizonte 2020 de la Comisión Europea.</a:t>
            </a:r>
            <a:endParaRPr lang="es-CL" dirty="0"/>
          </a:p>
        </p:txBody>
      </p:sp>
      <p:sp>
        <p:nvSpPr>
          <p:cNvPr id="4" name="Marcador de número de diapositiva 3"/>
          <p:cNvSpPr>
            <a:spLocks noGrp="1"/>
          </p:cNvSpPr>
          <p:nvPr>
            <p:ph type="sldNum" sz="quarter" idx="5"/>
          </p:nvPr>
        </p:nvSpPr>
        <p:spPr/>
        <p:txBody>
          <a:bodyPr/>
          <a:lstStyle/>
          <a:p>
            <a:pPr rtl="0"/>
            <a:fld id="{F6DE8F2A-B3D4-43F2-B39B-CD77F64A1950}" type="slidenum">
              <a:rPr lang="es-ES" noProof="0" smtClean="0"/>
              <a:t>9</a:t>
            </a:fld>
            <a:endParaRPr lang="es-ES" noProof="0"/>
          </a:p>
        </p:txBody>
      </p:sp>
    </p:spTree>
    <p:extLst>
      <p:ext uri="{BB962C8B-B14F-4D97-AF65-F5344CB8AC3E}">
        <p14:creationId xmlns:p14="http://schemas.microsoft.com/office/powerpoint/2010/main" val="2409112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36" name="Marcador de posición de imagen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8" name="Forma libre: Forma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pic>
        <p:nvPicPr>
          <p:cNvPr id="7" name="Imagen 6">
            <a:extLst>
              <a:ext uri="{FF2B5EF4-FFF2-40B4-BE49-F238E27FC236}">
                <a16:creationId xmlns:a16="http://schemas.microsoft.com/office/drawing/2014/main" id="{67B95C59-75C4-4D2B-A4DD-A7395BB020D7}"/>
              </a:ext>
            </a:extLst>
          </p:cNvPr>
          <p:cNvPicPr>
            <a:picLocks noChangeAspect="1"/>
          </p:cNvPicPr>
          <p:nvPr userDrawn="1"/>
        </p:nvPicPr>
        <p:blipFill>
          <a:blip r:embed="rId2"/>
          <a:stretch>
            <a:fillRect/>
          </a:stretch>
        </p:blipFill>
        <p:spPr>
          <a:xfrm>
            <a:off x="9706210" y="4176279"/>
            <a:ext cx="2233352" cy="2233352"/>
          </a:xfrm>
          <a:prstGeom prst="rect">
            <a:avLst/>
          </a:prstGeom>
        </p:spPr>
      </p:pic>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4" y="250916"/>
            <a:ext cx="11174186"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5" name="Rectángulo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pic>
        <p:nvPicPr>
          <p:cNvPr id="7" name="Imagen 6">
            <a:extLst>
              <a:ext uri="{FF2B5EF4-FFF2-40B4-BE49-F238E27FC236}">
                <a16:creationId xmlns:a16="http://schemas.microsoft.com/office/drawing/2014/main" id="{E9E544CE-D167-42D5-8FD2-2FA3978BF8E4}"/>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res seccione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5" name="Marcador de posición de imagen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rtlCol="0">
            <a:noAutofit/>
          </a:bodyPr>
          <a:lstStyle>
            <a:lvl1pPr marL="0" indent="0" algn="ctr">
              <a:buNone/>
              <a:defRPr sz="1600" b="1">
                <a:solidFill>
                  <a:schemeClr val="accent6"/>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rtlCol="0">
            <a:noAutofit/>
          </a:bodyPr>
          <a:lstStyle>
            <a:lvl1pPr marL="0" indent="0" algn="ctr">
              <a:buNone/>
              <a:defRPr sz="1600" b="1">
                <a:solidFill>
                  <a:schemeClr val="accent3"/>
                </a:solidFill>
                <a:latin typeface="+mn-lt"/>
              </a:defRPr>
            </a:lvl1pPr>
          </a:lstStyle>
          <a:p>
            <a:pPr lvl="0" rtl="0"/>
            <a:r>
              <a:rPr lang="es-ES" noProof="0"/>
              <a:t>Editar estilos de texto del patrón</a:t>
            </a:r>
          </a:p>
        </p:txBody>
      </p:sp>
      <p:sp>
        <p:nvSpPr>
          <p:cNvPr id="11" name="Marcador de texto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4" name="Marcador de texto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p>
            <a:pPr rtl="0"/>
            <a:r>
              <a:rPr lang="es-ES" noProof="0"/>
              <a:t>Haga clic para modificar el estilo de título del patrón</a:t>
            </a:r>
          </a:p>
        </p:txBody>
      </p:sp>
      <p:pic>
        <p:nvPicPr>
          <p:cNvPr id="15" name="Imagen 14">
            <a:extLst>
              <a:ext uri="{FF2B5EF4-FFF2-40B4-BE49-F238E27FC236}">
                <a16:creationId xmlns:a16="http://schemas.microsoft.com/office/drawing/2014/main" id="{A97F2D16-A113-4162-B918-E978D636AEFE}"/>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de media página + texto">
    <p:spTree>
      <p:nvGrpSpPr>
        <p:cNvPr id="1" name=""/>
        <p:cNvGrpSpPr/>
        <p:nvPr/>
      </p:nvGrpSpPr>
      <p:grpSpPr>
        <a:xfrm>
          <a:off x="0" y="0"/>
          <a:ext cx="0" cy="0"/>
          <a:chOff x="0" y="0"/>
          <a:chExt cx="0" cy="0"/>
        </a:xfrm>
      </p:grpSpPr>
      <p:sp>
        <p:nvSpPr>
          <p:cNvPr id="11" name="Marcador de posición de imagen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EDEB162-E699-464C-B2EE-136D517A9B8B}"/>
              </a:ext>
            </a:extLst>
          </p:cNvPr>
          <p:cNvSpPr>
            <a:spLocks noGrp="1"/>
          </p:cNvSpPr>
          <p:nvPr>
            <p:ph type="title" hasCustomPrompt="1"/>
          </p:nvPr>
        </p:nvSpPr>
        <p:spPr>
          <a:xfrm>
            <a:off x="446314" y="244477"/>
            <a:ext cx="5170715" cy="1588127"/>
          </a:xfrm>
        </p:spPr>
        <p:txBody>
          <a:bodyPr vert="horz" wrap="square" lIns="91440" tIns="45720" rIns="91440" bIns="45720" rtlCol="0" anchor="ctr">
            <a:spAutoFit/>
          </a:bodyPr>
          <a:lstStyle>
            <a:lvl1pPr>
              <a:defRPr lang="en-GB" sz="3600" spc="-60" dirty="0"/>
            </a:lvl1pPr>
          </a:lstStyle>
          <a:p>
            <a:pPr lvl="0" rtl="0"/>
            <a:r>
              <a:rPr lang="es-ES" noProof="0"/>
              <a:t>Haga clic para editar el estilo de título del patrón</a:t>
            </a: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8" name="Rectángulo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0" name="Marcador de posición de número de diapositiva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pic>
        <p:nvPicPr>
          <p:cNvPr id="13" name="Imagen 12">
            <a:extLst>
              <a:ext uri="{FF2B5EF4-FFF2-40B4-BE49-F238E27FC236}">
                <a16:creationId xmlns:a16="http://schemas.microsoft.com/office/drawing/2014/main" id="{F9064B59-7693-4F76-B100-EFFEA860C3E2}"/>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iagrama de flujo: Documento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solidFill>
            </a:endParaRP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Diagrama de flujo: Documento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solidFill>
            </a:endParaRP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tx1"/>
                </a:solidFill>
              </a:rPr>
              <a:pPr rtl="0"/>
              <a:t>‹Nº›</a:t>
            </a:fld>
            <a:endParaRPr lang="es-ES"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1" name="Marcador de posición de contenido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5"/>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contenido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a:xfrm>
            <a:off x="839788" y="235445"/>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E8CD558-605D-460D-BBC6-AE5D70E81928}"/>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55AECE1-2B83-4C95-8DEE-86F078C06761}"/>
              </a:ext>
            </a:extLst>
          </p:cNvPr>
          <p:cNvSpPr/>
          <p:nvPr userDrawn="1"/>
        </p:nvSpPr>
        <p:spPr>
          <a:xfrm>
            <a:off x="10662000" y="5508000"/>
            <a:ext cx="1530000" cy="1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4" name="Marcador de posición de imagen 20">
            <a:extLst>
              <a:ext uri="{FF2B5EF4-FFF2-40B4-BE49-F238E27FC236}">
                <a16:creationId xmlns:a16="http://schemas.microsoft.com/office/drawing/2014/main" id="{1B0D2A71-7620-4B48-B8FA-66A6BAACF42E}"/>
              </a:ext>
            </a:extLst>
          </p:cNvPr>
          <p:cNvPicPr>
            <a:picLocks noChangeAspect="1"/>
          </p:cNvPicPr>
          <p:nvPr userDrawn="1"/>
        </p:nvPicPr>
        <p:blipFill>
          <a:blip r:embed="rId2"/>
          <a:srcRect/>
          <a:stretch>
            <a:fillRect/>
          </a:stretch>
        </p:blipFill>
        <p:spPr>
          <a:xfrm>
            <a:off x="0" y="0"/>
            <a:ext cx="12191999" cy="6858000"/>
          </a:xfrm>
          <a:prstGeom prst="rect">
            <a:avLst/>
          </a:prstGeom>
        </p:spPr>
      </p:pic>
    </p:spTree>
    <p:extLst>
      <p:ext uri="{BB962C8B-B14F-4D97-AF65-F5344CB8AC3E}">
        <p14:creationId xmlns:p14="http://schemas.microsoft.com/office/powerpoint/2010/main" val="366594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2 con imagen">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3" name="Subtítulo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es-ES" noProof="0"/>
              <a:t>Subtítulo</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Rectángulo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citas">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7" name="Marcador de texto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es-ES" noProof="0"/>
              <a:t>Editar estilos de texto del patrón</a:t>
            </a:r>
          </a:p>
          <a:p>
            <a:pPr lvl="0" rtl="0"/>
            <a:endParaRPr lang="es-ES" noProof="0"/>
          </a:p>
        </p:txBody>
      </p:sp>
      <p:sp>
        <p:nvSpPr>
          <p:cNvPr id="8" name="Marcador de texto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es-ES" noProof="0"/>
              <a:t>“</a:t>
            </a:r>
          </a:p>
        </p:txBody>
      </p:sp>
      <p:sp>
        <p:nvSpPr>
          <p:cNvPr id="9" name="Marco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0" name="Rectángulo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1" name="Marcador de posición de número de diapositiva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2" name="Título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0701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de agradecimiento">
    <p:spTree>
      <p:nvGrpSpPr>
        <p:cNvPr id="1" name=""/>
        <p:cNvGrpSpPr/>
        <p:nvPr/>
      </p:nvGrpSpPr>
      <p:grpSpPr>
        <a:xfrm>
          <a:off x="0" y="0"/>
          <a:ext cx="0" cy="0"/>
          <a:chOff x="0" y="0"/>
          <a:chExt cx="0" cy="0"/>
        </a:xfrm>
      </p:grpSpPr>
      <p:sp>
        <p:nvSpPr>
          <p:cNvPr id="9" name="Marcador de posición de imagen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es-ES" noProof="0"/>
              <a:t>Gracias</a:t>
            </a:r>
          </a:p>
        </p:txBody>
      </p:sp>
    </p:spTree>
    <p:extLst>
      <p:ext uri="{BB962C8B-B14F-4D97-AF65-F5344CB8AC3E}">
        <p14:creationId xmlns:p14="http://schemas.microsoft.com/office/powerpoint/2010/main" val="734192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apositiva de agradecimiento">
    <p:spTree>
      <p:nvGrpSpPr>
        <p:cNvPr id="1" name=""/>
        <p:cNvGrpSpPr/>
        <p:nvPr/>
      </p:nvGrpSpPr>
      <p:grpSpPr>
        <a:xfrm>
          <a:off x="0" y="0"/>
          <a:ext cx="0" cy="0"/>
          <a:chOff x="0" y="0"/>
          <a:chExt cx="0" cy="0"/>
        </a:xfrm>
      </p:grpSpPr>
      <p:sp>
        <p:nvSpPr>
          <p:cNvPr id="9" name="Marcador de posición de imagen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dirty="0"/>
              <a:t>Insertar imagen</a:t>
            </a:r>
          </a:p>
        </p:txBody>
      </p:sp>
      <p:sp>
        <p:nvSpPr>
          <p:cNvPr id="2" name="Título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es-ES" noProof="0"/>
              <a:t>Gracias</a:t>
            </a:r>
          </a:p>
        </p:txBody>
      </p:sp>
      <p:pic>
        <p:nvPicPr>
          <p:cNvPr id="4" name="Marcador de posición de imagen 20">
            <a:extLst>
              <a:ext uri="{FF2B5EF4-FFF2-40B4-BE49-F238E27FC236}">
                <a16:creationId xmlns:a16="http://schemas.microsoft.com/office/drawing/2014/main" id="{25CE0EF2-2D0C-4942-AD31-697639F25AEF}"/>
              </a:ext>
            </a:extLst>
          </p:cNvPr>
          <p:cNvPicPr>
            <a:picLocks noChangeAspect="1"/>
          </p:cNvPicPr>
          <p:nvPr userDrawn="1"/>
        </p:nvPicPr>
        <p:blipFill>
          <a:blip r:embed="rId2"/>
          <a:srcRect/>
          <a:stretch>
            <a:fillRect/>
          </a:stretch>
        </p:blipFill>
        <p:spPr>
          <a:xfrm>
            <a:off x="0" y="0"/>
            <a:ext cx="12191999" cy="6858000"/>
          </a:xfrm>
          <a:prstGeom prst="rect">
            <a:avLst/>
          </a:prstGeom>
        </p:spPr>
      </p:pic>
      <p:pic>
        <p:nvPicPr>
          <p:cNvPr id="6" name="Imagen 5">
            <a:extLst>
              <a:ext uri="{FF2B5EF4-FFF2-40B4-BE49-F238E27FC236}">
                <a16:creationId xmlns:a16="http://schemas.microsoft.com/office/drawing/2014/main" id="{E461ED3C-168C-4EFD-A9DA-A44C8ABEA921}"/>
              </a:ext>
            </a:extLst>
          </p:cNvPr>
          <p:cNvPicPr>
            <a:picLocks noChangeAspect="1"/>
          </p:cNvPicPr>
          <p:nvPr userDrawn="1"/>
        </p:nvPicPr>
        <p:blipFill>
          <a:blip r:embed="rId3"/>
          <a:stretch>
            <a:fillRect/>
          </a:stretch>
        </p:blipFill>
        <p:spPr>
          <a:xfrm>
            <a:off x="10641000" y="99000"/>
            <a:ext cx="1271434" cy="1271434"/>
          </a:xfrm>
          <a:prstGeom prst="rect">
            <a:avLst/>
          </a:prstGeom>
        </p:spPr>
      </p:pic>
    </p:spTree>
    <p:extLst>
      <p:ext uri="{BB962C8B-B14F-4D97-AF65-F5344CB8AC3E}">
        <p14:creationId xmlns:p14="http://schemas.microsoft.com/office/powerpoint/2010/main" val="1289209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3392" y="260648"/>
            <a:ext cx="10945216" cy="1080120"/>
          </a:xfrm>
          <a:prstGeom prst="rect">
            <a:avLst/>
          </a:prstGeom>
        </p:spPr>
        <p:txBody>
          <a:bodyPr/>
          <a:lstStyle>
            <a:lvl1pPr algn="l">
              <a:defRPr sz="4000" b="0">
                <a:latin typeface="Century Gothic" panose="020B0502020202020204" pitchFamily="34" charset="0"/>
              </a:defRPr>
            </a:lvl1pPr>
          </a:lstStyle>
          <a:p>
            <a:r>
              <a:rPr lang="es-ES" dirty="0"/>
              <a:t>Haga clic para modificar el estilo de título del patrón</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buClr>
                <a:schemeClr val="accent6"/>
              </a:buClr>
              <a:defRPr sz="2800">
                <a:solidFill>
                  <a:schemeClr val="tx1">
                    <a:lumMod val="65000"/>
                    <a:lumOff val="35000"/>
                  </a:schemeClr>
                </a:solidFill>
                <a:latin typeface="Century Gothic" panose="020B0502020202020204" pitchFamily="34" charset="0"/>
              </a:defRPr>
            </a:lvl1pPr>
            <a:lvl2pPr>
              <a:buClr>
                <a:schemeClr val="accent6"/>
              </a:buClr>
              <a:defRPr sz="2400">
                <a:solidFill>
                  <a:schemeClr val="tx1">
                    <a:lumMod val="65000"/>
                    <a:lumOff val="35000"/>
                  </a:schemeClr>
                </a:solidFill>
                <a:latin typeface="Century Gothic" panose="020B0502020202020204" pitchFamily="34" charset="0"/>
              </a:defRPr>
            </a:lvl2pPr>
            <a:lvl3pPr>
              <a:buClr>
                <a:schemeClr val="accent6"/>
              </a:buClr>
              <a:defRPr sz="2000">
                <a:solidFill>
                  <a:schemeClr val="tx1">
                    <a:lumMod val="65000"/>
                    <a:lumOff val="35000"/>
                  </a:schemeClr>
                </a:solidFill>
                <a:latin typeface="Century Gothic" panose="020B0502020202020204" pitchFamily="34" charset="0"/>
              </a:defRPr>
            </a:lvl3pPr>
            <a:lvl4pPr>
              <a:buClr>
                <a:schemeClr val="accent6"/>
              </a:buClr>
              <a:defRPr sz="1800">
                <a:solidFill>
                  <a:schemeClr val="tx1">
                    <a:lumMod val="65000"/>
                    <a:lumOff val="35000"/>
                  </a:schemeClr>
                </a:solidFill>
                <a:latin typeface="Century Gothic" panose="020B0502020202020204" pitchFamily="34" charset="0"/>
              </a:defRPr>
            </a:lvl4pPr>
            <a:lvl5pPr>
              <a:buClr>
                <a:schemeClr val="accent6"/>
              </a:buClr>
              <a:defRPr sz="1800">
                <a:solidFill>
                  <a:schemeClr val="tx1">
                    <a:lumMod val="65000"/>
                    <a:lumOff val="35000"/>
                  </a:schemeClr>
                </a:solidFill>
                <a:latin typeface="Century Gothic" panose="020B0502020202020204" pitchFamily="34" charset="0"/>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6" name="5 Conector recto"/>
          <p:cNvCxnSpPr/>
          <p:nvPr userDrawn="1"/>
        </p:nvCxnSpPr>
        <p:spPr>
          <a:xfrm>
            <a:off x="239350" y="6525344"/>
            <a:ext cx="1027314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22 Imagen" descr="REUNA web.jpg"/>
          <p:cNvPicPr>
            <a:picLocks noChangeAspect="1"/>
          </p:cNvPicPr>
          <p:nvPr userDrawn="1"/>
        </p:nvPicPr>
        <p:blipFill>
          <a:blip r:embed="rId2" cstate="print"/>
          <a:stretch>
            <a:fillRect/>
          </a:stretch>
        </p:blipFill>
        <p:spPr>
          <a:xfrm>
            <a:off x="10512491" y="6275044"/>
            <a:ext cx="1428080" cy="500599"/>
          </a:xfrm>
          <a:prstGeom prst="rect">
            <a:avLst/>
          </a:prstGeom>
        </p:spPr>
      </p:pic>
      <p:sp>
        <p:nvSpPr>
          <p:cNvPr id="9" name="Rectangle 10"/>
          <p:cNvSpPr/>
          <p:nvPr userDrawn="1"/>
        </p:nvSpPr>
        <p:spPr>
          <a:xfrm>
            <a:off x="3070" y="8999"/>
            <a:ext cx="6096000" cy="6858001"/>
          </a:xfrm>
          <a:prstGeom prst="rect">
            <a:avLst/>
          </a:prstGeom>
          <a:solidFill>
            <a:schemeClr val="tx2">
              <a:lumMod val="50000"/>
              <a:alpha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uk-UA">
              <a:solidFill>
                <a:schemeClr val="bg1"/>
              </a:solidFill>
            </a:endParaRPr>
          </a:p>
        </p:txBody>
      </p:sp>
    </p:spTree>
    <p:extLst>
      <p:ext uri="{BB962C8B-B14F-4D97-AF65-F5344CB8AC3E}">
        <p14:creationId xmlns:p14="http://schemas.microsoft.com/office/powerpoint/2010/main" val="390810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G-SLIDE OPT-2">
    <p:spTree>
      <p:nvGrpSpPr>
        <p:cNvPr id="1" name=""/>
        <p:cNvGrpSpPr/>
        <p:nvPr/>
      </p:nvGrpSpPr>
      <p:grpSpPr>
        <a:xfrm>
          <a:off x="0" y="0"/>
          <a:ext cx="0" cy="0"/>
          <a:chOff x="0" y="0"/>
          <a:chExt cx="0" cy="0"/>
        </a:xfrm>
      </p:grpSpPr>
      <p:sp>
        <p:nvSpPr>
          <p:cNvPr id="4" name="Rectangle 10"/>
          <p:cNvSpPr/>
          <p:nvPr userDrawn="1"/>
        </p:nvSpPr>
        <p:spPr>
          <a:xfrm>
            <a:off x="3070" y="8999"/>
            <a:ext cx="6096000" cy="4644137"/>
          </a:xfrm>
          <a:prstGeom prst="rect">
            <a:avLst/>
          </a:prstGeom>
          <a:solidFill>
            <a:schemeClr val="tx2">
              <a:lumMod val="50000"/>
              <a:alpha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uk-UA">
              <a:solidFill>
                <a:schemeClr val="bg1"/>
              </a:solidFill>
            </a:endParaRPr>
          </a:p>
        </p:txBody>
      </p:sp>
      <p:cxnSp>
        <p:nvCxnSpPr>
          <p:cNvPr id="5" name="5 Conector recto"/>
          <p:cNvCxnSpPr/>
          <p:nvPr userDrawn="1"/>
        </p:nvCxnSpPr>
        <p:spPr>
          <a:xfrm>
            <a:off x="239350" y="6525344"/>
            <a:ext cx="1027314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22 Imagen" descr="REUNA web.jpg"/>
          <p:cNvPicPr>
            <a:picLocks noChangeAspect="1"/>
          </p:cNvPicPr>
          <p:nvPr userDrawn="1"/>
        </p:nvPicPr>
        <p:blipFill>
          <a:blip r:embed="rId2" cstate="print"/>
          <a:stretch>
            <a:fillRect/>
          </a:stretch>
        </p:blipFill>
        <p:spPr>
          <a:xfrm>
            <a:off x="10512491" y="6275044"/>
            <a:ext cx="1428080" cy="500599"/>
          </a:xfrm>
          <a:prstGeom prst="rect">
            <a:avLst/>
          </a:prstGeom>
        </p:spPr>
      </p:pic>
    </p:spTree>
    <p:extLst>
      <p:ext uri="{BB962C8B-B14F-4D97-AF65-F5344CB8AC3E}">
        <p14:creationId xmlns:p14="http://schemas.microsoft.com/office/powerpoint/2010/main" val="401016392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65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1185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1371600" y="24003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93552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37825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6301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1">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Marcador de posición de imagen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Marcador de posición de número de diapositiva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pic>
        <p:nvPicPr>
          <p:cNvPr id="10" name="Imagen 9">
            <a:extLst>
              <a:ext uri="{FF2B5EF4-FFF2-40B4-BE49-F238E27FC236}">
                <a16:creationId xmlns:a16="http://schemas.microsoft.com/office/drawing/2014/main" id="{322AA6C9-21BF-43DA-A937-15360FE6BE68}"/>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383913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9365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15091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83262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67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81721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63980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12475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5073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2">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es-ES" noProof="0"/>
              <a:t>Insertar imagen</a:t>
            </a:r>
          </a:p>
        </p:txBody>
      </p:sp>
      <p:sp>
        <p:nvSpPr>
          <p:cNvPr id="2" name="Título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rtlCol="0" anchor="b">
            <a:noAutofit/>
          </a:bodyPr>
          <a:lstStyle>
            <a:lvl1pPr>
              <a:defRPr sz="4800" spc="-150">
                <a:solidFill>
                  <a:schemeClr val="bg1"/>
                </a:solidFill>
              </a:defRPr>
            </a:lvl1pPr>
          </a:lstStyle>
          <a:p>
            <a:pPr rtl="0"/>
            <a:r>
              <a:rPr lang="es-ES" noProof="0"/>
              <a:t>Encabezado de sección 2</a:t>
            </a:r>
          </a:p>
        </p:txBody>
      </p:sp>
      <p:sp>
        <p:nvSpPr>
          <p:cNvPr id="3" name="Marcador de texto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8" name="Rectángulo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Marcador de posición de número de diapositiva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0" name="Marcador de posición de contenido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EB162-E699-464C-B2EE-136D517A9B8B}"/>
              </a:ext>
            </a:extLst>
          </p:cNvPr>
          <p:cNvSpPr>
            <a:spLocks noGrp="1"/>
          </p:cNvSpPr>
          <p:nvPr>
            <p:ph type="title"/>
          </p:nvPr>
        </p:nvSpPr>
        <p:spPr>
          <a:xfrm>
            <a:off x="446314" y="250916"/>
            <a:ext cx="11174186"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pic>
        <p:nvPicPr>
          <p:cNvPr id="5" name="Imagen 4">
            <a:extLst>
              <a:ext uri="{FF2B5EF4-FFF2-40B4-BE49-F238E27FC236}">
                <a16:creationId xmlns:a16="http://schemas.microsoft.com/office/drawing/2014/main" id="{3B0675FE-339E-4205-8C05-B2D119B662B0}"/>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3" name="Título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es-ES" noProof="0"/>
              <a:t>Haga clic para modificar el estilo de título del patrón</a:t>
            </a:r>
          </a:p>
        </p:txBody>
      </p:sp>
      <p:pic>
        <p:nvPicPr>
          <p:cNvPr id="4" name="Imagen 3">
            <a:extLst>
              <a:ext uri="{FF2B5EF4-FFF2-40B4-BE49-F238E27FC236}">
                <a16:creationId xmlns:a16="http://schemas.microsoft.com/office/drawing/2014/main" id="{84C50EB2-8DD0-416A-8584-30A33D2E859B}"/>
              </a:ext>
            </a:extLst>
          </p:cNvPr>
          <p:cNvPicPr>
            <a:picLocks noChangeAspect="1"/>
          </p:cNvPicPr>
          <p:nvPr userDrawn="1"/>
        </p:nvPicPr>
        <p:blipFill>
          <a:blip r:embed="rId2"/>
          <a:stretch>
            <a:fillRect/>
          </a:stretch>
        </p:blipFill>
        <p:spPr>
          <a:xfrm>
            <a:off x="10646247" y="85812"/>
            <a:ext cx="1271433" cy="1271433"/>
          </a:xfrm>
          <a:prstGeom prst="rect">
            <a:avLst/>
          </a:prstGeom>
        </p:spPr>
      </p:pic>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Rectángulo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12" name="Marcador de número de diapositiva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
        <p:nvSpPr>
          <p:cNvPr id="4" name="Título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6" name="Marcador de posición de texto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8" name="Marcador de posición de contenido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o de comparación blan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9" name="Marcador de texto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0" name="Marcador de texto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rtlCol="0">
            <a:noAutofit/>
          </a:bodyPr>
          <a:lstStyle>
            <a:lvl1pPr marL="0" indent="0" algn="l">
              <a:buNone/>
              <a:defRPr sz="1600" b="1">
                <a:solidFill>
                  <a:schemeClr val="accent6"/>
                </a:solidFill>
                <a:latin typeface="+mn-lt"/>
              </a:defRPr>
            </a:lvl1pPr>
          </a:lstStyle>
          <a:p>
            <a:pPr lvl="0" rtl="0"/>
            <a:r>
              <a:rPr lang="es-ES" noProof="0"/>
              <a:t>Editar estilos de texto del patrón</a:t>
            </a:r>
          </a:p>
        </p:txBody>
      </p:sp>
      <p:sp>
        <p:nvSpPr>
          <p:cNvPr id="12" name="Marcador de texto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a16="http://schemas.microsoft.com/office/drawing/2014/main" id="{E0FB9F81-CC7F-5244-95A6-279BE4B51AB1}"/>
              </a:ext>
            </a:extLst>
          </p:cNvPr>
          <p:cNvSpPr>
            <a:spLocks noGrp="1"/>
          </p:cNvSpPr>
          <p:nvPr>
            <p:ph type="title"/>
          </p:nvPr>
        </p:nvSpPr>
        <p:spPr>
          <a:xfrm>
            <a:off x="446314" y="250916"/>
            <a:ext cx="11174186" cy="10895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1B3994-EC85-4CEE-B849-7AE33810F50A}"/>
              </a:ext>
            </a:extLst>
          </p:cNvPr>
          <p:cNvSpPr>
            <a:spLocks noGrp="1"/>
          </p:cNvSpPr>
          <p:nvPr>
            <p:ph type="title"/>
          </p:nvPr>
        </p:nvSpPr>
        <p:spPr>
          <a:xfrm>
            <a:off x="446314" y="250916"/>
            <a:ext cx="11174186" cy="1089529"/>
          </a:xfrm>
          <a:prstGeom prst="rect">
            <a:avLst/>
          </a:prstGeom>
        </p:spPr>
        <p:txBody>
          <a:bodyPr vert="horz" wrap="square" lIns="91440" tIns="45720" rIns="91440" bIns="45720" rtlCol="0" anchor="ctr">
            <a:sp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es-ES" noProof="0"/>
          </a:p>
        </p:txBody>
      </p:sp>
      <p:sp>
        <p:nvSpPr>
          <p:cNvPr id="7" name="Rectángulo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solidFill>
                <a:schemeClr val="tx1"/>
              </a:solidFill>
            </a:endParaRPr>
          </a:p>
        </p:txBody>
      </p:sp>
      <p:sp>
        <p:nvSpPr>
          <p:cNvPr id="8" name="Marcador de número de diapositiva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noProof="0" smtClean="0">
                <a:solidFill>
                  <a:schemeClr val="bg1"/>
                </a:solidFill>
              </a:rPr>
              <a:pPr rtl="0"/>
              <a:t>‹Nº›</a:t>
            </a:fld>
            <a:endParaRPr lang="es-ES" b="1" noProof="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79" r:id="rId19"/>
    <p:sldLayoutId id="2147483669" r:id="rId20"/>
    <p:sldLayoutId id="2147483670" r:id="rId21"/>
    <p:sldLayoutId id="2147483680" r:id="rId22"/>
    <p:sldLayoutId id="2147483677" r:id="rId23"/>
    <p:sldLayoutId id="2147483678" r:id="rId24"/>
    <p:sldLayoutId id="2147483681" r:id="rId25"/>
    <p:sldLayoutId id="2147483695" r:id="rId26"/>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pic>
        <p:nvPicPr>
          <p:cNvPr id="7" name="Imagem 11" descr="Padrão do plano de fundo&#10;&#10;Descrição gerada automaticamente">
            <a:extLst>
              <a:ext uri="{FF2B5EF4-FFF2-40B4-BE49-F238E27FC236}">
                <a16:creationId xmlns:a16="http://schemas.microsoft.com/office/drawing/2014/main" id="{42368E2D-4233-2366-F930-87DD959B0C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65" y="0"/>
            <a:ext cx="12191999" cy="6858000"/>
          </a:xfrm>
          <a:prstGeom prst="rect">
            <a:avLst/>
          </a:prstGeom>
        </p:spPr>
      </p:pic>
    </p:spTree>
    <p:extLst>
      <p:ext uri="{BB962C8B-B14F-4D97-AF65-F5344CB8AC3E}">
        <p14:creationId xmlns:p14="http://schemas.microsoft.com/office/powerpoint/2010/main" val="7388036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7946513" y="3212906"/>
            <a:ext cx="2057400" cy="31750"/>
            <a:chOff x="0" y="0"/>
            <a:chExt cx="812800" cy="12543"/>
          </a:xfrm>
        </p:grpSpPr>
        <p:sp>
          <p:nvSpPr>
            <p:cNvPr id="4" name="Freeform 4"/>
            <p:cNvSpPr/>
            <p:nvPr/>
          </p:nvSpPr>
          <p:spPr>
            <a:xfrm>
              <a:off x="71619" y="748"/>
              <a:ext cx="669562" cy="11795"/>
            </a:xfrm>
            <a:custGeom>
              <a:avLst/>
              <a:gdLst/>
              <a:ahLst/>
              <a:cxnLst/>
              <a:rect l="l" t="t" r="r" b="b"/>
              <a:pathLst>
                <a:path w="669562" h="11795">
                  <a:moveTo>
                    <a:pt x="407497" y="1496"/>
                  </a:moveTo>
                  <a:lnTo>
                    <a:pt x="668465" y="9551"/>
                  </a:lnTo>
                  <a:cubicBezTo>
                    <a:pt x="669078" y="9570"/>
                    <a:pt x="669562" y="10077"/>
                    <a:pt x="669553" y="10690"/>
                  </a:cubicBezTo>
                  <a:cubicBezTo>
                    <a:pt x="669543" y="11303"/>
                    <a:pt x="669044" y="11795"/>
                    <a:pt x="668430" y="11795"/>
                  </a:cubicBezTo>
                  <a:lnTo>
                    <a:pt x="1132" y="11795"/>
                  </a:lnTo>
                  <a:cubicBezTo>
                    <a:pt x="518" y="11795"/>
                    <a:pt x="19" y="11303"/>
                    <a:pt x="9" y="10690"/>
                  </a:cubicBezTo>
                  <a:cubicBezTo>
                    <a:pt x="0" y="10077"/>
                    <a:pt x="484" y="9570"/>
                    <a:pt x="1097" y="9551"/>
                  </a:cubicBezTo>
                  <a:lnTo>
                    <a:pt x="262065" y="1496"/>
                  </a:lnTo>
                  <a:cubicBezTo>
                    <a:pt x="310531" y="0"/>
                    <a:pt x="359031" y="0"/>
                    <a:pt x="407497" y="1496"/>
                  </a:cubicBezTo>
                  <a:close/>
                </a:path>
              </a:pathLst>
            </a:custGeom>
            <a:solidFill>
              <a:srgbClr val="002B86">
                <a:alpha val="19608"/>
              </a:srgbClr>
            </a:solidFill>
          </p:spPr>
          <p:txBody>
            <a:bodyPr/>
            <a:lstStyle/>
            <a:p>
              <a:endParaRPr lang="pt-BR" sz="1200"/>
            </a:p>
          </p:txBody>
        </p:sp>
        <p:sp>
          <p:nvSpPr>
            <p:cNvPr id="5" name="TextBox 5"/>
            <p:cNvSpPr txBox="1"/>
            <p:nvPr/>
          </p:nvSpPr>
          <p:spPr>
            <a:xfrm>
              <a:off x="127000" y="263525"/>
              <a:ext cx="558800" cy="396875"/>
            </a:xfrm>
            <a:prstGeom prst="rect">
              <a:avLst/>
            </a:prstGeom>
          </p:spPr>
          <p:txBody>
            <a:bodyPr lIns="33867" tIns="33867" rIns="33867" bIns="33867" rtlCol="0" anchor="ctr"/>
            <a:lstStyle/>
            <a:p>
              <a:pPr algn="ctr">
                <a:lnSpc>
                  <a:spcPts val="1889"/>
                </a:lnSpc>
              </a:pPr>
              <a:endParaRPr sz="1200"/>
            </a:p>
          </p:txBody>
        </p:sp>
      </p:grpSp>
      <p:sp>
        <p:nvSpPr>
          <p:cNvPr id="6" name="TextBox 6"/>
          <p:cNvSpPr txBox="1"/>
          <p:nvPr/>
        </p:nvSpPr>
        <p:spPr>
          <a:xfrm>
            <a:off x="685800" y="2916039"/>
            <a:ext cx="9865200" cy="1025922"/>
          </a:xfrm>
          <a:prstGeom prst="rect">
            <a:avLst/>
          </a:prstGeom>
        </p:spPr>
        <p:txBody>
          <a:bodyPr wrap="square" lIns="0" tIns="0" rIns="0" bIns="0" rtlCol="0" anchor="t">
            <a:spAutoFit/>
          </a:bodyPr>
          <a:lstStyle/>
          <a:p>
            <a:pPr>
              <a:lnSpc>
                <a:spcPts val="4000"/>
              </a:lnSpc>
            </a:pPr>
            <a:r>
              <a:rPr lang="es-CL" sz="3600" dirty="0">
                <a:solidFill>
                  <a:srgbClr val="002B86"/>
                </a:solidFill>
                <a:latin typeface="Lexend Tera Heavy"/>
              </a:rPr>
              <a:t>Qué estamos haciendo para contribuir a la igualdad de género en STI</a:t>
            </a:r>
          </a:p>
        </p:txBody>
      </p:sp>
      <p:sp>
        <p:nvSpPr>
          <p:cNvPr id="7" name="TextBox 7"/>
          <p:cNvSpPr txBox="1"/>
          <p:nvPr/>
        </p:nvSpPr>
        <p:spPr>
          <a:xfrm>
            <a:off x="763398" y="4403530"/>
            <a:ext cx="6043733" cy="433645"/>
          </a:xfrm>
          <a:prstGeom prst="rect">
            <a:avLst/>
          </a:prstGeom>
        </p:spPr>
        <p:txBody>
          <a:bodyPr lIns="0" tIns="0" rIns="0" bIns="0" rtlCol="0" anchor="t">
            <a:spAutoFit/>
          </a:bodyPr>
          <a:lstStyle/>
          <a:p>
            <a:pPr>
              <a:lnSpc>
                <a:spcPts val="3730"/>
              </a:lnSpc>
              <a:spcBef>
                <a:spcPct val="0"/>
              </a:spcBef>
            </a:pPr>
            <a:r>
              <a:rPr lang="en-US" sz="2664" dirty="0">
                <a:solidFill>
                  <a:srgbClr val="000000"/>
                </a:solidFill>
                <a:latin typeface="Manrope 1"/>
              </a:rPr>
              <a:t>REUNA / María Irene Delgado</a:t>
            </a:r>
          </a:p>
        </p:txBody>
      </p:sp>
      <p:sp>
        <p:nvSpPr>
          <p:cNvPr id="8" name="TextBox 8"/>
          <p:cNvSpPr txBox="1"/>
          <p:nvPr/>
        </p:nvSpPr>
        <p:spPr>
          <a:xfrm>
            <a:off x="685800" y="2161981"/>
            <a:ext cx="3201589" cy="351635"/>
          </a:xfrm>
          <a:prstGeom prst="rect">
            <a:avLst/>
          </a:prstGeom>
        </p:spPr>
        <p:txBody>
          <a:bodyPr lIns="0" tIns="0" rIns="0" bIns="0" rtlCol="0" anchor="t">
            <a:spAutoFit/>
          </a:bodyPr>
          <a:lstStyle/>
          <a:p>
            <a:pPr>
              <a:lnSpc>
                <a:spcPts val="3027"/>
              </a:lnSpc>
            </a:pPr>
            <a:r>
              <a:rPr lang="en-US" sz="2161" dirty="0">
                <a:solidFill>
                  <a:srgbClr val="09223A"/>
                </a:solidFill>
                <a:latin typeface="Lexend Tera Bold"/>
              </a:rPr>
              <a:t>TICAL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9">
            <a:extLst>
              <a:ext uri="{FF2B5EF4-FFF2-40B4-BE49-F238E27FC236}">
                <a16:creationId xmlns:a16="http://schemas.microsoft.com/office/drawing/2014/main" id="{1E0A8B26-BBEE-5821-E171-688AD89D0965}"/>
              </a:ext>
            </a:extLst>
          </p:cNvPr>
          <p:cNvSpPr txBox="1">
            <a:spLocks/>
          </p:cNvSpPr>
          <p:nvPr/>
        </p:nvSpPr>
        <p:spPr>
          <a:xfrm>
            <a:off x="446314" y="527915"/>
            <a:ext cx="9744686"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Proyecto Gender STI</a:t>
            </a:r>
          </a:p>
        </p:txBody>
      </p:sp>
      <p:sp>
        <p:nvSpPr>
          <p:cNvPr id="6" name="Marcador de texto 20">
            <a:extLst>
              <a:ext uri="{FF2B5EF4-FFF2-40B4-BE49-F238E27FC236}">
                <a16:creationId xmlns:a16="http://schemas.microsoft.com/office/drawing/2014/main" id="{C77509D3-9C0C-BE42-6C31-C0ED9EA39690}"/>
              </a:ext>
            </a:extLst>
          </p:cNvPr>
          <p:cNvSpPr txBox="1">
            <a:spLocks/>
          </p:cNvSpPr>
          <p:nvPr/>
        </p:nvSpPr>
        <p:spPr>
          <a:xfrm>
            <a:off x="446314" y="1547395"/>
            <a:ext cx="6930000" cy="39600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chemeClr val="tx1">
                    <a:lumMod val="75000"/>
                    <a:lumOff val="25000"/>
                  </a:schemeClr>
                </a:solidFill>
              </a:rPr>
              <a:t>Mapeo de la dimensión de género en acuerdos bilaterales y multilaterales en CTI.</a:t>
            </a:r>
          </a:p>
          <a:p>
            <a:r>
              <a:rPr lang="es-ES" sz="2000" dirty="0">
                <a:solidFill>
                  <a:schemeClr val="tx1">
                    <a:lumMod val="75000"/>
                    <a:lumOff val="25000"/>
                  </a:schemeClr>
                </a:solidFill>
              </a:rPr>
              <a:t>Se hizo un análisis y evaluación comparativa en acuerdos de CTI.</a:t>
            </a:r>
          </a:p>
          <a:p>
            <a:r>
              <a:rPr lang="es-ES" sz="2000" dirty="0">
                <a:solidFill>
                  <a:schemeClr val="tx1">
                    <a:lumMod val="75000"/>
                    <a:lumOff val="25000"/>
                  </a:schemeClr>
                </a:solidFill>
              </a:rPr>
              <a:t>Se aprovechó el trabajo que venían haciendo otros grupos en torno al tema.</a:t>
            </a:r>
          </a:p>
          <a:p>
            <a:r>
              <a:rPr lang="es-ES" sz="2000" dirty="0">
                <a:solidFill>
                  <a:schemeClr val="tx1">
                    <a:lumMod val="75000"/>
                    <a:lumOff val="25000"/>
                  </a:schemeClr>
                </a:solidFill>
              </a:rPr>
              <a:t>Se desarrollaron laboratorios de </a:t>
            </a:r>
            <a:r>
              <a:rPr lang="es-ES" sz="2000" dirty="0" err="1">
                <a:solidFill>
                  <a:schemeClr val="tx1">
                    <a:lumMod val="75000"/>
                    <a:lumOff val="25000"/>
                  </a:schemeClr>
                </a:solidFill>
              </a:rPr>
              <a:t>co-diseño</a:t>
            </a:r>
            <a:r>
              <a:rPr lang="es-ES" sz="2000" dirty="0">
                <a:solidFill>
                  <a:schemeClr val="tx1">
                    <a:lumMod val="75000"/>
                    <a:lumOff val="25000"/>
                  </a:schemeClr>
                </a:solidFill>
              </a:rPr>
              <a:t>.</a:t>
            </a:r>
          </a:p>
          <a:p>
            <a:r>
              <a:rPr lang="es-ES" sz="2000" dirty="0">
                <a:solidFill>
                  <a:schemeClr val="tx1">
                    <a:lumMod val="75000"/>
                    <a:lumOff val="25000"/>
                  </a:schemeClr>
                </a:solidFill>
              </a:rPr>
              <a:t>Se trabajó en la formulación de recomendaciones para mejorar la integración de los objetivos de igualdad de género en los diálogos de CTI entre Europa y terceros países.</a:t>
            </a:r>
          </a:p>
          <a:p>
            <a:r>
              <a:rPr lang="es-ES" sz="2000" dirty="0">
                <a:solidFill>
                  <a:schemeClr val="tx1">
                    <a:lumMod val="75000"/>
                    <a:lumOff val="25000"/>
                  </a:schemeClr>
                </a:solidFill>
              </a:rPr>
              <a:t>Se creó el Observatorio de Género en STI.</a:t>
            </a:r>
          </a:p>
        </p:txBody>
      </p:sp>
      <p:sp>
        <p:nvSpPr>
          <p:cNvPr id="7" name="Marcador de texto 20">
            <a:extLst>
              <a:ext uri="{FF2B5EF4-FFF2-40B4-BE49-F238E27FC236}">
                <a16:creationId xmlns:a16="http://schemas.microsoft.com/office/drawing/2014/main" id="{88540B58-458C-353D-AC21-10F68549BA80}"/>
              </a:ext>
            </a:extLst>
          </p:cNvPr>
          <p:cNvSpPr txBox="1">
            <a:spLocks/>
          </p:cNvSpPr>
          <p:nvPr/>
        </p:nvSpPr>
        <p:spPr>
          <a:xfrm>
            <a:off x="333400" y="5991344"/>
            <a:ext cx="11158008" cy="53553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Nova Cond Light" panose="020F0502020204030204" pitchFamily="34" charset="0"/>
                <a:cs typeface="Arial" panose="020B0604020202020204" pitchFamily="34" charset="0"/>
              </a:rPr>
              <a:t>Fuente: Sitio web del Proyecto Gender STI (https://www.gender-sti.org/what-is-gender-sti/)</a:t>
            </a:r>
            <a:endParaRPr lang="es-CL" sz="1600" dirty="0">
              <a:latin typeface="Arial Nova Cond Light" panose="020F0502020204030204" pitchFamily="34" charset="0"/>
              <a:cs typeface="Arial" panose="020B0604020202020204" pitchFamily="34" charset="0"/>
            </a:endParaRPr>
          </a:p>
        </p:txBody>
      </p:sp>
      <p:pic>
        <p:nvPicPr>
          <p:cNvPr id="2" name="Imagen 1" descr="Logotipo, nombre de la empresa&#10;&#10;Descripción generada automáticamente">
            <a:extLst>
              <a:ext uri="{FF2B5EF4-FFF2-40B4-BE49-F238E27FC236}">
                <a16:creationId xmlns:a16="http://schemas.microsoft.com/office/drawing/2014/main" id="{5A7DFD81-B112-A6AA-A8C3-FC5503CDB2C3}"/>
              </a:ext>
            </a:extLst>
          </p:cNvPr>
          <p:cNvPicPr>
            <a:picLocks noChangeAspect="1"/>
          </p:cNvPicPr>
          <p:nvPr/>
        </p:nvPicPr>
        <p:blipFill>
          <a:blip r:embed="rId3"/>
          <a:stretch>
            <a:fillRect/>
          </a:stretch>
        </p:blipFill>
        <p:spPr>
          <a:xfrm>
            <a:off x="10184100" y="5003627"/>
            <a:ext cx="1845000" cy="1845000"/>
          </a:xfrm>
          <a:prstGeom prst="rect">
            <a:avLst/>
          </a:prstGeom>
        </p:spPr>
      </p:pic>
      <p:pic>
        <p:nvPicPr>
          <p:cNvPr id="4" name="Imagen 3">
            <a:extLst>
              <a:ext uri="{FF2B5EF4-FFF2-40B4-BE49-F238E27FC236}">
                <a16:creationId xmlns:a16="http://schemas.microsoft.com/office/drawing/2014/main" id="{DC501D8A-DD8B-3278-2AFA-20048DB6A4C2}"/>
              </a:ext>
            </a:extLst>
          </p:cNvPr>
          <p:cNvPicPr>
            <a:picLocks noChangeAspect="1"/>
          </p:cNvPicPr>
          <p:nvPr/>
        </p:nvPicPr>
        <p:blipFill>
          <a:blip r:embed="rId4"/>
          <a:stretch>
            <a:fillRect/>
          </a:stretch>
        </p:blipFill>
        <p:spPr>
          <a:xfrm>
            <a:off x="7581000" y="1217851"/>
            <a:ext cx="4055569" cy="4289544"/>
          </a:xfrm>
          <a:prstGeom prst="rect">
            <a:avLst/>
          </a:prstGeom>
        </p:spPr>
      </p:pic>
    </p:spTree>
    <p:extLst>
      <p:ext uri="{BB962C8B-B14F-4D97-AF65-F5344CB8AC3E}">
        <p14:creationId xmlns:p14="http://schemas.microsoft.com/office/powerpoint/2010/main" val="72217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9">
            <a:extLst>
              <a:ext uri="{FF2B5EF4-FFF2-40B4-BE49-F238E27FC236}">
                <a16:creationId xmlns:a16="http://schemas.microsoft.com/office/drawing/2014/main" id="{1E0A8B26-BBEE-5821-E171-688AD89D0965}"/>
              </a:ext>
            </a:extLst>
          </p:cNvPr>
          <p:cNvSpPr txBox="1">
            <a:spLocks/>
          </p:cNvSpPr>
          <p:nvPr/>
        </p:nvSpPr>
        <p:spPr>
          <a:xfrm>
            <a:off x="446314" y="527915"/>
            <a:ext cx="9744686"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Qué nos queda por delante</a:t>
            </a:r>
          </a:p>
        </p:txBody>
      </p:sp>
      <p:sp>
        <p:nvSpPr>
          <p:cNvPr id="6" name="Marcador de texto 20">
            <a:extLst>
              <a:ext uri="{FF2B5EF4-FFF2-40B4-BE49-F238E27FC236}">
                <a16:creationId xmlns:a16="http://schemas.microsoft.com/office/drawing/2014/main" id="{C77509D3-9C0C-BE42-6C31-C0ED9EA39690}"/>
              </a:ext>
            </a:extLst>
          </p:cNvPr>
          <p:cNvSpPr txBox="1">
            <a:spLocks/>
          </p:cNvSpPr>
          <p:nvPr/>
        </p:nvSpPr>
        <p:spPr>
          <a:xfrm>
            <a:off x="336000" y="4457180"/>
            <a:ext cx="11385000" cy="188160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chemeClr val="tx1">
                    <a:lumMod val="75000"/>
                    <a:lumOff val="25000"/>
                  </a:schemeClr>
                </a:solidFill>
              </a:rPr>
              <a:t>Formalizar las políticas de equidad de género de nuestras redes.</a:t>
            </a:r>
          </a:p>
          <a:p>
            <a:r>
              <a:rPr lang="es-ES" sz="2000" dirty="0">
                <a:solidFill>
                  <a:schemeClr val="tx1">
                    <a:lumMod val="75000"/>
                    <a:lumOff val="25000"/>
                  </a:schemeClr>
                </a:solidFill>
              </a:rPr>
              <a:t>Seguir apoyando la labor que están desarrollando nuestras instituciones asociadas en términos de igualdad de género.</a:t>
            </a:r>
          </a:p>
          <a:p>
            <a:r>
              <a:rPr lang="es-ES" sz="2000" dirty="0">
                <a:solidFill>
                  <a:schemeClr val="tx1">
                    <a:lumMod val="75000"/>
                    <a:lumOff val="25000"/>
                  </a:schemeClr>
                </a:solidFill>
              </a:rPr>
              <a:t>Seguir propiciando el trabajo colaborativo con nuestros </a:t>
            </a:r>
            <a:r>
              <a:rPr lang="es-ES" sz="2000" dirty="0" err="1">
                <a:solidFill>
                  <a:schemeClr val="tx1">
                    <a:lumMod val="75000"/>
                    <a:lumOff val="25000"/>
                  </a:schemeClr>
                </a:solidFill>
              </a:rPr>
              <a:t>stakeholders</a:t>
            </a:r>
            <a:r>
              <a:rPr lang="es-ES" sz="2000" dirty="0">
                <a:solidFill>
                  <a:schemeClr val="tx1">
                    <a:lumMod val="75000"/>
                    <a:lumOff val="25000"/>
                  </a:schemeClr>
                </a:solidFill>
              </a:rPr>
              <a:t>, siempre con la dimensión de género presente.</a:t>
            </a:r>
          </a:p>
          <a:p>
            <a:r>
              <a:rPr lang="es-ES" sz="2000" dirty="0">
                <a:solidFill>
                  <a:schemeClr val="tx1">
                    <a:lumMod val="75000"/>
                    <a:lumOff val="25000"/>
                  </a:schemeClr>
                </a:solidFill>
              </a:rPr>
              <a:t>Hacer pequeños cambios: eventos con expositores y expositoras en equidad.</a:t>
            </a:r>
          </a:p>
        </p:txBody>
      </p:sp>
      <p:pic>
        <p:nvPicPr>
          <p:cNvPr id="11" name="Imagen 10">
            <a:extLst>
              <a:ext uri="{FF2B5EF4-FFF2-40B4-BE49-F238E27FC236}">
                <a16:creationId xmlns:a16="http://schemas.microsoft.com/office/drawing/2014/main" id="{F5BD2DB4-5E50-7F98-9B1F-F3B5A191CB59}"/>
              </a:ext>
            </a:extLst>
          </p:cNvPr>
          <p:cNvPicPr>
            <a:picLocks noChangeAspect="1"/>
          </p:cNvPicPr>
          <p:nvPr/>
        </p:nvPicPr>
        <p:blipFill>
          <a:blip r:embed="rId3"/>
          <a:stretch>
            <a:fillRect/>
          </a:stretch>
        </p:blipFill>
        <p:spPr>
          <a:xfrm>
            <a:off x="24000" y="1101546"/>
            <a:ext cx="12192000" cy="3133658"/>
          </a:xfrm>
          <a:prstGeom prst="rect">
            <a:avLst/>
          </a:prstGeom>
        </p:spPr>
      </p:pic>
    </p:spTree>
    <p:extLst>
      <p:ext uri="{BB962C8B-B14F-4D97-AF65-F5344CB8AC3E}">
        <p14:creationId xmlns:p14="http://schemas.microsoft.com/office/powerpoint/2010/main" val="409112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a:blip r:embed="rId3"/>
          <a:stretch>
            <a:fillRect/>
          </a:stretch>
        </p:blipFill>
        <p:spPr>
          <a:xfrm>
            <a:off x="139276" y="3800648"/>
            <a:ext cx="12052724" cy="2971540"/>
          </a:xfrm>
          <a:blipFill>
            <a:blip r:embed="rId4"/>
            <a:stretch>
              <a:fillRect/>
            </a:stretch>
          </a:blipFill>
        </p:spPr>
      </p:pic>
      <p:sp>
        <p:nvSpPr>
          <p:cNvPr id="16" name="Rectángulo 15" descr="Bloque de fondo de número de diapositiva">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smtClean="0">
                <a:solidFill>
                  <a:schemeClr val="bg1"/>
                </a:solidFill>
              </a:rPr>
              <a:pPr rtl="0"/>
              <a:t>12</a:t>
            </a:fld>
            <a:endParaRPr lang="es-ES" b="1">
              <a:solidFill>
                <a:schemeClr val="bg1"/>
              </a:solidFill>
            </a:endParaRPr>
          </a:p>
        </p:txBody>
      </p:sp>
      <p:pic>
        <p:nvPicPr>
          <p:cNvPr id="10" name="Imagen 9">
            <a:extLst>
              <a:ext uri="{FF2B5EF4-FFF2-40B4-BE49-F238E27FC236}">
                <a16:creationId xmlns:a16="http://schemas.microsoft.com/office/drawing/2014/main" id="{DD9EDB43-0EE2-44EC-99FE-5BDEFA2A8298}"/>
              </a:ext>
            </a:extLst>
          </p:cNvPr>
          <p:cNvPicPr>
            <a:picLocks noChangeAspect="1"/>
          </p:cNvPicPr>
          <p:nvPr/>
        </p:nvPicPr>
        <p:blipFill>
          <a:blip r:embed="rId5"/>
          <a:stretch>
            <a:fillRect/>
          </a:stretch>
        </p:blipFill>
        <p:spPr>
          <a:xfrm>
            <a:off x="10646247" y="85812"/>
            <a:ext cx="1271433" cy="1271433"/>
          </a:xfrm>
          <a:prstGeom prst="rect">
            <a:avLst/>
          </a:prstGeom>
        </p:spPr>
      </p:pic>
      <p:sp>
        <p:nvSpPr>
          <p:cNvPr id="9" name="Marcador de contenido 12">
            <a:extLst>
              <a:ext uri="{FF2B5EF4-FFF2-40B4-BE49-F238E27FC236}">
                <a16:creationId xmlns:a16="http://schemas.microsoft.com/office/drawing/2014/main" id="{D8ED6D2E-01A0-4715-9F0C-2C8900F0EA8F}"/>
              </a:ext>
            </a:extLst>
          </p:cNvPr>
          <p:cNvSpPr txBox="1">
            <a:spLocks/>
          </p:cNvSpPr>
          <p:nvPr/>
        </p:nvSpPr>
        <p:spPr>
          <a:xfrm>
            <a:off x="1825459" y="1228184"/>
            <a:ext cx="8031163" cy="3108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400" i="1" dirty="0">
                <a:solidFill>
                  <a:schemeClr val="tx1">
                    <a:lumMod val="75000"/>
                    <a:lumOff val="25000"/>
                  </a:schemeClr>
                </a:solidFill>
              </a:rPr>
              <a:t>“Las mujeres y las niñas constituyen la mitad de la población mundial y por consiguiente la mitad de su potencial. </a:t>
            </a:r>
            <a:r>
              <a:rPr lang="es-ES" sz="2400" b="1" i="1" dirty="0">
                <a:solidFill>
                  <a:schemeClr val="tx1">
                    <a:lumMod val="75000"/>
                    <a:lumOff val="25000"/>
                  </a:schemeClr>
                </a:solidFill>
              </a:rPr>
              <a:t>La igualdad de género</a:t>
            </a:r>
            <a:r>
              <a:rPr lang="es-ES" sz="2400" i="1" dirty="0">
                <a:solidFill>
                  <a:schemeClr val="tx1">
                    <a:lumMod val="75000"/>
                    <a:lumOff val="25000"/>
                  </a:schemeClr>
                </a:solidFill>
              </a:rPr>
              <a:t>, además de ser un derecho humano fundamental, </a:t>
            </a:r>
            <a:r>
              <a:rPr lang="es-ES" sz="2400" b="1" i="1" dirty="0">
                <a:solidFill>
                  <a:schemeClr val="tx1">
                    <a:lumMod val="75000"/>
                    <a:lumOff val="25000"/>
                  </a:schemeClr>
                </a:solidFill>
              </a:rPr>
              <a:t>es imprescindible para lograr sociedades pacíficas, con pleno potencial humano y desarrollo sostenible</a:t>
            </a:r>
            <a:r>
              <a:rPr lang="es-ES" sz="2400" i="1" dirty="0">
                <a:solidFill>
                  <a:schemeClr val="tx1">
                    <a:lumMod val="75000"/>
                    <a:lumOff val="25000"/>
                  </a:schemeClr>
                </a:solidFill>
              </a:rPr>
              <a:t>.” ONU</a:t>
            </a:r>
          </a:p>
        </p:txBody>
      </p:sp>
    </p:spTree>
    <p:extLst>
      <p:ext uri="{BB962C8B-B14F-4D97-AF65-F5344CB8AC3E}">
        <p14:creationId xmlns:p14="http://schemas.microsoft.com/office/powerpoint/2010/main" val="141983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2798265"/>
            <a:ext cx="4540271" cy="525785"/>
          </a:xfrm>
          <a:prstGeom prst="rect">
            <a:avLst/>
          </a:prstGeom>
        </p:spPr>
        <p:txBody>
          <a:bodyPr lIns="0" tIns="0" rIns="0" bIns="0" rtlCol="0" anchor="t">
            <a:spAutoFit/>
          </a:bodyPr>
          <a:lstStyle/>
          <a:p>
            <a:pPr>
              <a:lnSpc>
                <a:spcPts val="4132"/>
              </a:lnSpc>
            </a:pPr>
            <a:r>
              <a:rPr lang="en-US" sz="4443">
                <a:solidFill>
                  <a:srgbClr val="002B86"/>
                </a:solidFill>
                <a:latin typeface="Lexend Tera Ultra-Bold"/>
              </a:rPr>
              <a:t>¡GRACIAS!</a:t>
            </a:r>
          </a:p>
        </p:txBody>
      </p:sp>
      <p:sp>
        <p:nvSpPr>
          <p:cNvPr id="6" name="TextBox 6"/>
          <p:cNvSpPr txBox="1"/>
          <p:nvPr/>
        </p:nvSpPr>
        <p:spPr>
          <a:xfrm>
            <a:off x="809929" y="3575826"/>
            <a:ext cx="5916071" cy="1869551"/>
          </a:xfrm>
          <a:prstGeom prst="rect">
            <a:avLst/>
          </a:prstGeom>
        </p:spPr>
        <p:txBody>
          <a:bodyPr wrap="square" lIns="0" tIns="0" rIns="0" bIns="0" rtlCol="0" anchor="t">
            <a:spAutoFit/>
          </a:bodyPr>
          <a:lstStyle/>
          <a:p>
            <a:pPr>
              <a:lnSpc>
                <a:spcPts val="3730"/>
              </a:lnSpc>
              <a:spcBef>
                <a:spcPct val="0"/>
              </a:spcBef>
            </a:pPr>
            <a:r>
              <a:rPr lang="es-ES" sz="2664" dirty="0">
                <a:solidFill>
                  <a:srgbClr val="000000"/>
                </a:solidFill>
                <a:latin typeface="Manrope 1"/>
              </a:rPr>
              <a:t>María Irene Delgado A.</a:t>
            </a:r>
          </a:p>
          <a:p>
            <a:pPr>
              <a:lnSpc>
                <a:spcPts val="3730"/>
              </a:lnSpc>
              <a:spcBef>
                <a:spcPct val="0"/>
              </a:spcBef>
            </a:pPr>
            <a:r>
              <a:rPr lang="es-ES" sz="2664" dirty="0">
                <a:solidFill>
                  <a:srgbClr val="000000"/>
                </a:solidFill>
                <a:latin typeface="Manrope 1"/>
              </a:rPr>
              <a:t>Coordinadora de Servicios y Comunidades</a:t>
            </a:r>
          </a:p>
          <a:p>
            <a:pPr>
              <a:lnSpc>
                <a:spcPts val="3730"/>
              </a:lnSpc>
              <a:spcBef>
                <a:spcPct val="0"/>
              </a:spcBef>
            </a:pPr>
            <a:r>
              <a:rPr lang="es-ES" sz="2664" dirty="0">
                <a:solidFill>
                  <a:srgbClr val="000000"/>
                </a:solidFill>
                <a:latin typeface="Manrope 1"/>
              </a:rPr>
              <a:t>REUNA</a:t>
            </a:r>
          </a:p>
          <a:p>
            <a:pPr>
              <a:lnSpc>
                <a:spcPts val="3730"/>
              </a:lnSpc>
              <a:spcBef>
                <a:spcPct val="0"/>
              </a:spcBef>
            </a:pPr>
            <a:r>
              <a:rPr lang="es-ES" sz="2664" dirty="0">
                <a:solidFill>
                  <a:srgbClr val="000000"/>
                </a:solidFill>
                <a:latin typeface="Manrope 1"/>
              </a:rPr>
              <a:t>mdelgado@reuna.cl</a:t>
            </a:r>
            <a:endParaRPr lang="en-US" sz="2664" dirty="0">
              <a:solidFill>
                <a:srgbClr val="000000"/>
              </a:solidFill>
              <a:latin typeface="Manrope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87512E-5711-50D3-5046-8A249DB49639}"/>
              </a:ext>
            </a:extLst>
          </p:cNvPr>
          <p:cNvPicPr>
            <a:picLocks noChangeAspect="1"/>
          </p:cNvPicPr>
          <p:nvPr/>
        </p:nvPicPr>
        <p:blipFill>
          <a:blip r:embed="rId3"/>
          <a:srcRect/>
          <a:stretch/>
        </p:blipFill>
        <p:spPr>
          <a:xfrm>
            <a:off x="4267106" y="2447546"/>
            <a:ext cx="3657788" cy="4401081"/>
          </a:xfrm>
          <a:prstGeom prst="rect">
            <a:avLst/>
          </a:prstGeom>
        </p:spPr>
      </p:pic>
      <p:sp>
        <p:nvSpPr>
          <p:cNvPr id="5" name="Título 9">
            <a:extLst>
              <a:ext uri="{FF2B5EF4-FFF2-40B4-BE49-F238E27FC236}">
                <a16:creationId xmlns:a16="http://schemas.microsoft.com/office/drawing/2014/main" id="{1E0A8B26-BBEE-5821-E171-688AD89D0965}"/>
              </a:ext>
            </a:extLst>
          </p:cNvPr>
          <p:cNvSpPr txBox="1">
            <a:spLocks/>
          </p:cNvSpPr>
          <p:nvPr/>
        </p:nvSpPr>
        <p:spPr>
          <a:xfrm>
            <a:off x="446314" y="306316"/>
            <a:ext cx="9744686"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¿Por qué preocuparnos en REUNA por contribuir a la igualdad de género?</a:t>
            </a:r>
          </a:p>
        </p:txBody>
      </p:sp>
      <p:pic>
        <p:nvPicPr>
          <p:cNvPr id="7" name="Imagen 6" descr="Logotipo, nombre de la empresa&#10;&#10;Descripción generada automáticamente">
            <a:extLst>
              <a:ext uri="{FF2B5EF4-FFF2-40B4-BE49-F238E27FC236}">
                <a16:creationId xmlns:a16="http://schemas.microsoft.com/office/drawing/2014/main" id="{6A94B27E-6AC8-6038-A22C-9E4F5F042E04}"/>
              </a:ext>
            </a:extLst>
          </p:cNvPr>
          <p:cNvPicPr>
            <a:picLocks noChangeAspect="1"/>
          </p:cNvPicPr>
          <p:nvPr/>
        </p:nvPicPr>
        <p:blipFill>
          <a:blip r:embed="rId4"/>
          <a:stretch>
            <a:fillRect/>
          </a:stretch>
        </p:blipFill>
        <p:spPr>
          <a:xfrm>
            <a:off x="10184100" y="5003627"/>
            <a:ext cx="1845000" cy="1845000"/>
          </a:xfrm>
          <a:prstGeom prst="rect">
            <a:avLst/>
          </a:prstGeom>
        </p:spPr>
      </p:pic>
    </p:spTree>
    <p:extLst>
      <p:ext uri="{BB962C8B-B14F-4D97-AF65-F5344CB8AC3E}">
        <p14:creationId xmlns:p14="http://schemas.microsoft.com/office/powerpoint/2010/main" val="20634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87512E-5711-50D3-5046-8A249DB49639}"/>
              </a:ext>
            </a:extLst>
          </p:cNvPr>
          <p:cNvPicPr>
            <a:picLocks noChangeAspect="1"/>
          </p:cNvPicPr>
          <p:nvPr/>
        </p:nvPicPr>
        <p:blipFill>
          <a:blip r:embed="rId3"/>
          <a:stretch>
            <a:fillRect/>
          </a:stretch>
        </p:blipFill>
        <p:spPr>
          <a:xfrm>
            <a:off x="4267106" y="2438173"/>
            <a:ext cx="3657788" cy="4419827"/>
          </a:xfrm>
          <a:prstGeom prst="rect">
            <a:avLst/>
          </a:prstGeom>
        </p:spPr>
      </p:pic>
      <p:sp>
        <p:nvSpPr>
          <p:cNvPr id="2" name="Título 9">
            <a:extLst>
              <a:ext uri="{FF2B5EF4-FFF2-40B4-BE49-F238E27FC236}">
                <a16:creationId xmlns:a16="http://schemas.microsoft.com/office/drawing/2014/main" id="{5CF10535-E7D7-7F41-C226-E5B6C3E8D4F1}"/>
              </a:ext>
            </a:extLst>
          </p:cNvPr>
          <p:cNvSpPr txBox="1">
            <a:spLocks/>
          </p:cNvSpPr>
          <p:nvPr/>
        </p:nvSpPr>
        <p:spPr>
          <a:xfrm>
            <a:off x="8509894" y="3159000"/>
            <a:ext cx="2925000"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9600" strike="sngStrike" noProof="1">
                <a:solidFill>
                  <a:schemeClr val="accent6">
                    <a:lumMod val="75000"/>
                  </a:schemeClr>
                </a:solidFill>
                <a:effectLst>
                  <a:outerShdw blurRad="38100" dist="38100" dir="2700000" algn="tl">
                    <a:srgbClr val="000000">
                      <a:alpha val="43137"/>
                    </a:srgbClr>
                  </a:outerShdw>
                </a:effectLst>
              </a:rPr>
              <a:t>136</a:t>
            </a:r>
          </a:p>
        </p:txBody>
      </p:sp>
      <p:sp>
        <p:nvSpPr>
          <p:cNvPr id="3" name="Título 9">
            <a:extLst>
              <a:ext uri="{FF2B5EF4-FFF2-40B4-BE49-F238E27FC236}">
                <a16:creationId xmlns:a16="http://schemas.microsoft.com/office/drawing/2014/main" id="{511C718E-7176-E183-B42A-305365B36576}"/>
              </a:ext>
            </a:extLst>
          </p:cNvPr>
          <p:cNvSpPr txBox="1">
            <a:spLocks/>
          </p:cNvSpPr>
          <p:nvPr/>
        </p:nvSpPr>
        <p:spPr>
          <a:xfrm>
            <a:off x="8391000" y="1584000"/>
            <a:ext cx="2925000"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9600" noProof="1">
                <a:solidFill>
                  <a:schemeClr val="accent6">
                    <a:lumMod val="75000"/>
                  </a:schemeClr>
                </a:solidFill>
                <a:effectLst>
                  <a:outerShdw blurRad="38100" dist="38100" dir="2700000" algn="tl">
                    <a:srgbClr val="000000">
                      <a:alpha val="43137"/>
                    </a:srgbClr>
                  </a:outerShdw>
                </a:effectLst>
              </a:rPr>
              <a:t>132</a:t>
            </a:r>
          </a:p>
        </p:txBody>
      </p:sp>
      <p:sp>
        <p:nvSpPr>
          <p:cNvPr id="5" name="Título 9">
            <a:extLst>
              <a:ext uri="{FF2B5EF4-FFF2-40B4-BE49-F238E27FC236}">
                <a16:creationId xmlns:a16="http://schemas.microsoft.com/office/drawing/2014/main" id="{B58B37DD-4596-69EC-A15E-02FBF2B6D649}"/>
              </a:ext>
            </a:extLst>
          </p:cNvPr>
          <p:cNvSpPr txBox="1">
            <a:spLocks/>
          </p:cNvSpPr>
          <p:nvPr/>
        </p:nvSpPr>
        <p:spPr>
          <a:xfrm>
            <a:off x="446314" y="306316"/>
            <a:ext cx="9744686"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Números de años necesarios para cerrar las brechas de género</a:t>
            </a:r>
          </a:p>
        </p:txBody>
      </p:sp>
      <p:sp>
        <p:nvSpPr>
          <p:cNvPr id="6" name="CuadroTexto 5">
            <a:extLst>
              <a:ext uri="{FF2B5EF4-FFF2-40B4-BE49-F238E27FC236}">
                <a16:creationId xmlns:a16="http://schemas.microsoft.com/office/drawing/2014/main" id="{34A61C82-8E44-5638-CF25-F6A7F88EFDD1}"/>
              </a:ext>
            </a:extLst>
          </p:cNvPr>
          <p:cNvSpPr txBox="1"/>
          <p:nvPr/>
        </p:nvSpPr>
        <p:spPr>
          <a:xfrm>
            <a:off x="462214" y="2831125"/>
            <a:ext cx="3545288" cy="347787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r>
              <a:rPr lang="es-CL" sz="2000" dirty="0">
                <a:latin typeface="Arial" panose="020B0604020202020204" pitchFamily="34" charset="0"/>
                <a:cs typeface="Arial" panose="020B0604020202020204" pitchFamily="34" charset="0"/>
              </a:rPr>
              <a:t>“</a:t>
            </a:r>
            <a:r>
              <a:rPr lang="es-CL" sz="2000" i="1" dirty="0">
                <a:latin typeface="Arial" panose="020B0604020202020204" pitchFamily="34" charset="0"/>
                <a:cs typeface="Arial" panose="020B0604020202020204" pitchFamily="34" charset="0"/>
              </a:rPr>
              <a:t>El impacto luego de superada la pandemia del COVID-19 tiende a reducir marginalmente el número de años necesarios para cerrar brechas de género. A pesar de ello, las diferencias siguen siendo significativas”</a:t>
            </a:r>
          </a:p>
          <a:p>
            <a:endParaRPr lang="en-US" sz="2400" dirty="0">
              <a:latin typeface="Arial Nova Cond Light" panose="020F0502020204030204" pitchFamily="34" charset="0"/>
              <a:cs typeface="Arial" panose="020B0604020202020204" pitchFamily="34" charset="0"/>
            </a:endParaRPr>
          </a:p>
          <a:p>
            <a:r>
              <a:rPr lang="en-US" dirty="0">
                <a:latin typeface="Arial Nova Cond Light" panose="020F0502020204030204" pitchFamily="34" charset="0"/>
                <a:cs typeface="Arial" panose="020B0604020202020204" pitchFamily="34" charset="0"/>
              </a:rPr>
              <a:t>Fuente: Global Gender Gap Report 2022, World Economic Forum</a:t>
            </a:r>
            <a:endParaRPr lang="es-CL" dirty="0">
              <a:latin typeface="Arial Nova Cond Light" panose="020F0502020204030204" pitchFamily="34" charset="0"/>
              <a:cs typeface="Arial" panose="020B0604020202020204" pitchFamily="34" charset="0"/>
            </a:endParaRPr>
          </a:p>
        </p:txBody>
      </p:sp>
      <p:pic>
        <p:nvPicPr>
          <p:cNvPr id="7" name="Imagen 6" descr="Logotipo, nombre de la empresa&#10;&#10;Descripción generada automáticamente">
            <a:extLst>
              <a:ext uri="{FF2B5EF4-FFF2-40B4-BE49-F238E27FC236}">
                <a16:creationId xmlns:a16="http://schemas.microsoft.com/office/drawing/2014/main" id="{0BDAAB76-2524-099D-CC96-14B829BFC230}"/>
              </a:ext>
            </a:extLst>
          </p:cNvPr>
          <p:cNvPicPr>
            <a:picLocks noChangeAspect="1"/>
          </p:cNvPicPr>
          <p:nvPr/>
        </p:nvPicPr>
        <p:blipFill>
          <a:blip r:embed="rId4"/>
          <a:stretch>
            <a:fillRect/>
          </a:stretch>
        </p:blipFill>
        <p:spPr>
          <a:xfrm>
            <a:off x="10184100" y="5003627"/>
            <a:ext cx="1845000" cy="1845000"/>
          </a:xfrm>
          <a:prstGeom prst="rect">
            <a:avLst/>
          </a:prstGeom>
        </p:spPr>
      </p:pic>
    </p:spTree>
    <p:extLst>
      <p:ext uri="{BB962C8B-B14F-4D97-AF65-F5344CB8AC3E}">
        <p14:creationId xmlns:p14="http://schemas.microsoft.com/office/powerpoint/2010/main" val="20581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24FAFA63-EF73-4268-8107-6CD20923D700}"/>
              </a:ext>
            </a:extLst>
          </p:cNvPr>
          <p:cNvSpPr>
            <a:spLocks noGrp="1"/>
          </p:cNvSpPr>
          <p:nvPr>
            <p:ph type="title"/>
          </p:nvPr>
        </p:nvSpPr>
        <p:spPr>
          <a:xfrm>
            <a:off x="404276" y="338626"/>
            <a:ext cx="9874120" cy="954107"/>
          </a:xfrm>
        </p:spPr>
        <p:txBody>
          <a:bodyPr rtlCol="0"/>
          <a:lstStyle/>
          <a:p>
            <a:pPr>
              <a:lnSpc>
                <a:spcPct val="100000"/>
              </a:lnSpc>
            </a:pPr>
            <a:r>
              <a:rPr lang="es-ES" sz="2800" dirty="0">
                <a:solidFill>
                  <a:schemeClr val="tx1">
                    <a:lumMod val="75000"/>
                    <a:lumOff val="25000"/>
                  </a:schemeClr>
                </a:solidFill>
              </a:rPr>
              <a:t>Solo el 21% de personas matriculadas en el área STEM en pregrado son mujeres y sólo un 18% se titula</a:t>
            </a:r>
            <a:endParaRPr lang="es-ES" sz="2000" dirty="0">
              <a:solidFill>
                <a:schemeClr val="tx1">
                  <a:lumMod val="65000"/>
                  <a:lumOff val="35000"/>
                </a:schemeClr>
              </a:solidFill>
            </a:endParaRPr>
          </a:p>
        </p:txBody>
      </p:sp>
      <p:sp>
        <p:nvSpPr>
          <p:cNvPr id="7" name="Rectángulo 6" descr="Bloque de fondo de número de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8" name="Marcador de número de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smtClean="0">
                <a:solidFill>
                  <a:schemeClr val="bg1"/>
                </a:solidFill>
              </a:rPr>
              <a:pPr rtl="0"/>
              <a:t>4</a:t>
            </a:fld>
            <a:endParaRPr lang="es-ES" b="1">
              <a:solidFill>
                <a:schemeClr val="bg1"/>
              </a:solidFill>
            </a:endParaRPr>
          </a:p>
        </p:txBody>
      </p:sp>
      <p:pic>
        <p:nvPicPr>
          <p:cNvPr id="9" name="Imagen 8">
            <a:extLst>
              <a:ext uri="{FF2B5EF4-FFF2-40B4-BE49-F238E27FC236}">
                <a16:creationId xmlns:a16="http://schemas.microsoft.com/office/drawing/2014/main" id="{31FE21E3-B86D-465D-AE49-2F6A5F07224D}"/>
              </a:ext>
            </a:extLst>
          </p:cNvPr>
          <p:cNvPicPr>
            <a:picLocks noChangeAspect="1"/>
          </p:cNvPicPr>
          <p:nvPr/>
        </p:nvPicPr>
        <p:blipFill>
          <a:blip r:embed="rId3"/>
          <a:stretch>
            <a:fillRect/>
          </a:stretch>
        </p:blipFill>
        <p:spPr>
          <a:xfrm>
            <a:off x="10646247" y="85812"/>
            <a:ext cx="1271433" cy="1271433"/>
          </a:xfrm>
          <a:prstGeom prst="rect">
            <a:avLst/>
          </a:prstGeom>
        </p:spPr>
      </p:pic>
      <p:sp>
        <p:nvSpPr>
          <p:cNvPr id="19" name="Flecha: a la derecha 18">
            <a:extLst>
              <a:ext uri="{FF2B5EF4-FFF2-40B4-BE49-F238E27FC236}">
                <a16:creationId xmlns:a16="http://schemas.microsoft.com/office/drawing/2014/main" id="{C669574D-21BD-4CAC-814D-0C2C44CB39DC}"/>
              </a:ext>
            </a:extLst>
          </p:cNvPr>
          <p:cNvSpPr/>
          <p:nvPr/>
        </p:nvSpPr>
        <p:spPr>
          <a:xfrm>
            <a:off x="355107" y="4385569"/>
            <a:ext cx="292963" cy="1686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0" name="Rectángulo 19">
            <a:extLst>
              <a:ext uri="{FF2B5EF4-FFF2-40B4-BE49-F238E27FC236}">
                <a16:creationId xmlns:a16="http://schemas.microsoft.com/office/drawing/2014/main" id="{2E342FAC-EF53-49A7-A3AA-E5A4E753B3A6}"/>
              </a:ext>
            </a:extLst>
          </p:cNvPr>
          <p:cNvSpPr/>
          <p:nvPr/>
        </p:nvSpPr>
        <p:spPr>
          <a:xfrm>
            <a:off x="949592" y="6407626"/>
            <a:ext cx="10960188" cy="246221"/>
          </a:xfrm>
          <a:prstGeom prst="rect">
            <a:avLst/>
          </a:prstGeom>
        </p:spPr>
        <p:txBody>
          <a:bodyPr wrap="square">
            <a:spAutoFit/>
          </a:bodyPr>
          <a:lstStyle/>
          <a:p>
            <a:r>
              <a:rPr lang="es-CL" sz="1000" dirty="0"/>
              <a:t>https://api.observa.minciencia.gob.cl/api/datosabiertos/download/?handle=123456789/302626&amp;filename=2023%20RADIOGRAFIA%20GENERO%20(VF).pdf</a:t>
            </a:r>
          </a:p>
        </p:txBody>
      </p:sp>
      <p:sp>
        <p:nvSpPr>
          <p:cNvPr id="14" name="Flecha: a la derecha 13">
            <a:extLst>
              <a:ext uri="{FF2B5EF4-FFF2-40B4-BE49-F238E27FC236}">
                <a16:creationId xmlns:a16="http://schemas.microsoft.com/office/drawing/2014/main" id="{434BE561-B838-410A-8F96-2D8EEB3ACFE8}"/>
              </a:ext>
            </a:extLst>
          </p:cNvPr>
          <p:cNvSpPr/>
          <p:nvPr/>
        </p:nvSpPr>
        <p:spPr>
          <a:xfrm>
            <a:off x="355107" y="5060272"/>
            <a:ext cx="292963" cy="1686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5" name="Gráfico 4" descr="Mujer">
            <a:extLst>
              <a:ext uri="{FF2B5EF4-FFF2-40B4-BE49-F238E27FC236}">
                <a16:creationId xmlns:a16="http://schemas.microsoft.com/office/drawing/2014/main" id="{5E6C1593-14BC-4B0D-A489-53D7CE200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0822" y="3730466"/>
            <a:ext cx="655103" cy="655103"/>
          </a:xfrm>
          <a:prstGeom prst="rect">
            <a:avLst/>
          </a:prstGeom>
        </p:spPr>
      </p:pic>
      <p:pic>
        <p:nvPicPr>
          <p:cNvPr id="11" name="Gráfico 10" descr="Hombre">
            <a:extLst>
              <a:ext uri="{FF2B5EF4-FFF2-40B4-BE49-F238E27FC236}">
                <a16:creationId xmlns:a16="http://schemas.microsoft.com/office/drawing/2014/main" id="{B01B4E3D-78C9-46FE-9F03-593675C610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3777" y="3730466"/>
            <a:ext cx="655103" cy="655103"/>
          </a:xfrm>
          <a:prstGeom prst="rect">
            <a:avLst/>
          </a:prstGeom>
        </p:spPr>
      </p:pic>
      <p:pic>
        <p:nvPicPr>
          <p:cNvPr id="4" name="Imagen 3">
            <a:extLst>
              <a:ext uri="{FF2B5EF4-FFF2-40B4-BE49-F238E27FC236}">
                <a16:creationId xmlns:a16="http://schemas.microsoft.com/office/drawing/2014/main" id="{F15550F8-AD84-F483-74B9-3D4516DF2F28}"/>
              </a:ext>
            </a:extLst>
          </p:cNvPr>
          <p:cNvPicPr>
            <a:picLocks noChangeAspect="1"/>
          </p:cNvPicPr>
          <p:nvPr/>
        </p:nvPicPr>
        <p:blipFill>
          <a:blip r:embed="rId8"/>
          <a:stretch>
            <a:fillRect/>
          </a:stretch>
        </p:blipFill>
        <p:spPr>
          <a:xfrm>
            <a:off x="1043259" y="1674000"/>
            <a:ext cx="8750156" cy="2212578"/>
          </a:xfrm>
          <a:prstGeom prst="rect">
            <a:avLst/>
          </a:prstGeom>
        </p:spPr>
      </p:pic>
      <p:pic>
        <p:nvPicPr>
          <p:cNvPr id="13" name="Imagen 12">
            <a:extLst>
              <a:ext uri="{FF2B5EF4-FFF2-40B4-BE49-F238E27FC236}">
                <a16:creationId xmlns:a16="http://schemas.microsoft.com/office/drawing/2014/main" id="{288C23C9-61F8-4C08-746E-6BC857CF16C9}"/>
              </a:ext>
            </a:extLst>
          </p:cNvPr>
          <p:cNvPicPr>
            <a:picLocks noChangeAspect="1"/>
          </p:cNvPicPr>
          <p:nvPr/>
        </p:nvPicPr>
        <p:blipFill>
          <a:blip r:embed="rId9"/>
          <a:stretch>
            <a:fillRect/>
          </a:stretch>
        </p:blipFill>
        <p:spPr>
          <a:xfrm>
            <a:off x="1043258" y="4059000"/>
            <a:ext cx="8750156" cy="2176204"/>
          </a:xfrm>
          <a:prstGeom prst="rect">
            <a:avLst/>
          </a:prstGeom>
        </p:spPr>
      </p:pic>
    </p:spTree>
    <p:extLst>
      <p:ext uri="{BB962C8B-B14F-4D97-AF65-F5344CB8AC3E}">
        <p14:creationId xmlns:p14="http://schemas.microsoft.com/office/powerpoint/2010/main" val="158467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24FAFA63-EF73-4268-8107-6CD20923D700}"/>
              </a:ext>
            </a:extLst>
          </p:cNvPr>
          <p:cNvSpPr>
            <a:spLocks noGrp="1"/>
          </p:cNvSpPr>
          <p:nvPr>
            <p:ph type="title"/>
          </p:nvPr>
        </p:nvSpPr>
        <p:spPr>
          <a:xfrm>
            <a:off x="427026" y="518708"/>
            <a:ext cx="9813666" cy="954107"/>
          </a:xfrm>
        </p:spPr>
        <p:txBody>
          <a:bodyPr rtlCol="0"/>
          <a:lstStyle/>
          <a:p>
            <a:pPr>
              <a:lnSpc>
                <a:spcPct val="100000"/>
              </a:lnSpc>
            </a:pPr>
            <a:r>
              <a:rPr lang="es-ES" sz="2800" dirty="0">
                <a:solidFill>
                  <a:schemeClr val="tx1">
                    <a:lumMod val="75000"/>
                    <a:lumOff val="25000"/>
                  </a:schemeClr>
                </a:solidFill>
              </a:rPr>
              <a:t>24% es el porcentaje de mujeres que han solicitado patentes por algún tipo de invención en Chile</a:t>
            </a:r>
            <a:endParaRPr lang="es-ES" sz="2000" dirty="0">
              <a:solidFill>
                <a:schemeClr val="tx1">
                  <a:lumMod val="65000"/>
                  <a:lumOff val="35000"/>
                </a:schemeClr>
              </a:solidFill>
            </a:endParaRPr>
          </a:p>
        </p:txBody>
      </p:sp>
      <p:sp>
        <p:nvSpPr>
          <p:cNvPr id="7" name="Rectángulo 6" descr="Bloque de fondo de número de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8" name="Marcador de número de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smtClean="0">
                <a:solidFill>
                  <a:schemeClr val="bg1"/>
                </a:solidFill>
              </a:rPr>
              <a:pPr rtl="0"/>
              <a:t>5</a:t>
            </a:fld>
            <a:endParaRPr lang="es-ES" b="1">
              <a:solidFill>
                <a:schemeClr val="bg1"/>
              </a:solidFill>
            </a:endParaRPr>
          </a:p>
        </p:txBody>
      </p:sp>
      <p:pic>
        <p:nvPicPr>
          <p:cNvPr id="9" name="Imagen 8">
            <a:extLst>
              <a:ext uri="{FF2B5EF4-FFF2-40B4-BE49-F238E27FC236}">
                <a16:creationId xmlns:a16="http://schemas.microsoft.com/office/drawing/2014/main" id="{31FE21E3-B86D-465D-AE49-2F6A5F07224D}"/>
              </a:ext>
            </a:extLst>
          </p:cNvPr>
          <p:cNvPicPr>
            <a:picLocks noChangeAspect="1"/>
          </p:cNvPicPr>
          <p:nvPr/>
        </p:nvPicPr>
        <p:blipFill>
          <a:blip r:embed="rId3"/>
          <a:stretch>
            <a:fillRect/>
          </a:stretch>
        </p:blipFill>
        <p:spPr>
          <a:xfrm>
            <a:off x="10646247" y="85812"/>
            <a:ext cx="1271433" cy="1271433"/>
          </a:xfrm>
          <a:prstGeom prst="rect">
            <a:avLst/>
          </a:prstGeom>
        </p:spPr>
      </p:pic>
      <p:sp>
        <p:nvSpPr>
          <p:cNvPr id="19" name="Flecha: a la derecha 18">
            <a:extLst>
              <a:ext uri="{FF2B5EF4-FFF2-40B4-BE49-F238E27FC236}">
                <a16:creationId xmlns:a16="http://schemas.microsoft.com/office/drawing/2014/main" id="{C669574D-21BD-4CAC-814D-0C2C44CB39DC}"/>
              </a:ext>
            </a:extLst>
          </p:cNvPr>
          <p:cNvSpPr/>
          <p:nvPr/>
        </p:nvSpPr>
        <p:spPr>
          <a:xfrm>
            <a:off x="355107" y="4385569"/>
            <a:ext cx="292963" cy="1686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3" name="Imagen 2">
            <a:extLst>
              <a:ext uri="{FF2B5EF4-FFF2-40B4-BE49-F238E27FC236}">
                <a16:creationId xmlns:a16="http://schemas.microsoft.com/office/drawing/2014/main" id="{DBAB914B-51DC-FF6D-54B0-697A6D84A551}"/>
              </a:ext>
            </a:extLst>
          </p:cNvPr>
          <p:cNvPicPr>
            <a:picLocks noChangeAspect="1"/>
          </p:cNvPicPr>
          <p:nvPr/>
        </p:nvPicPr>
        <p:blipFill>
          <a:blip r:embed="rId4"/>
          <a:stretch>
            <a:fillRect/>
          </a:stretch>
        </p:blipFill>
        <p:spPr>
          <a:xfrm>
            <a:off x="667570" y="2104936"/>
            <a:ext cx="10180123" cy="3787740"/>
          </a:xfrm>
          <a:prstGeom prst="rect">
            <a:avLst/>
          </a:prstGeom>
        </p:spPr>
      </p:pic>
      <p:sp>
        <p:nvSpPr>
          <p:cNvPr id="4" name="Rectángulo 3">
            <a:extLst>
              <a:ext uri="{FF2B5EF4-FFF2-40B4-BE49-F238E27FC236}">
                <a16:creationId xmlns:a16="http://schemas.microsoft.com/office/drawing/2014/main" id="{F4342382-F378-B2AA-59AF-FDF2130F83C5}"/>
              </a:ext>
            </a:extLst>
          </p:cNvPr>
          <p:cNvSpPr/>
          <p:nvPr/>
        </p:nvSpPr>
        <p:spPr>
          <a:xfrm>
            <a:off x="582082" y="6401686"/>
            <a:ext cx="10960188" cy="246221"/>
          </a:xfrm>
          <a:prstGeom prst="rect">
            <a:avLst/>
          </a:prstGeom>
        </p:spPr>
        <p:txBody>
          <a:bodyPr wrap="square">
            <a:spAutoFit/>
          </a:bodyPr>
          <a:lstStyle/>
          <a:p>
            <a:r>
              <a:rPr lang="es-CL" sz="1000" dirty="0"/>
              <a:t>https://api.observa.minciencia.gob.cl/api/datosabiertos/download/?handle=123456789/302626&amp;filename=2023%20RADIOGRAFIA%20GENERO%20(VF).pdf</a:t>
            </a:r>
          </a:p>
        </p:txBody>
      </p:sp>
    </p:spTree>
    <p:extLst>
      <p:ext uri="{BB962C8B-B14F-4D97-AF65-F5344CB8AC3E}">
        <p14:creationId xmlns:p14="http://schemas.microsoft.com/office/powerpoint/2010/main" val="262382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1DE80B4-8D64-443F-8341-AA80EF8C528A}"/>
              </a:ext>
            </a:extLst>
          </p:cNvPr>
          <p:cNvPicPr>
            <a:picLocks noChangeAspect="1"/>
          </p:cNvPicPr>
          <p:nvPr/>
        </p:nvPicPr>
        <p:blipFill>
          <a:blip r:embed="rId3"/>
          <a:stretch>
            <a:fillRect/>
          </a:stretch>
        </p:blipFill>
        <p:spPr>
          <a:xfrm>
            <a:off x="10646247" y="85812"/>
            <a:ext cx="1271433" cy="1271433"/>
          </a:xfrm>
          <a:prstGeom prst="rect">
            <a:avLst/>
          </a:prstGeom>
        </p:spPr>
      </p:pic>
      <p:sp>
        <p:nvSpPr>
          <p:cNvPr id="15" name="Título 9">
            <a:extLst>
              <a:ext uri="{FF2B5EF4-FFF2-40B4-BE49-F238E27FC236}">
                <a16:creationId xmlns:a16="http://schemas.microsoft.com/office/drawing/2014/main" id="{58A19C3C-8ACB-4DFD-A111-5F22D18A5392}"/>
              </a:ext>
            </a:extLst>
          </p:cNvPr>
          <p:cNvSpPr>
            <a:spLocks noGrp="1"/>
          </p:cNvSpPr>
          <p:nvPr>
            <p:ph type="title"/>
          </p:nvPr>
        </p:nvSpPr>
        <p:spPr>
          <a:xfrm>
            <a:off x="446314" y="534070"/>
            <a:ext cx="11174186" cy="523220"/>
          </a:xfrm>
        </p:spPr>
        <p:txBody>
          <a:bodyPr rtlCol="0"/>
          <a:lstStyle/>
          <a:p>
            <a:pPr>
              <a:lnSpc>
                <a:spcPct val="100000"/>
              </a:lnSpc>
            </a:pPr>
            <a:r>
              <a:rPr lang="es-ES" sz="2800" dirty="0">
                <a:solidFill>
                  <a:schemeClr val="tx1">
                    <a:lumMod val="75000"/>
                    <a:lumOff val="25000"/>
                  </a:schemeClr>
                </a:solidFill>
              </a:rPr>
              <a:t>El IDG parar Latinoamérica y el Caribe</a:t>
            </a:r>
            <a:endParaRPr lang="es-ES" sz="2400" dirty="0">
              <a:solidFill>
                <a:schemeClr val="tx1">
                  <a:lumMod val="65000"/>
                  <a:lumOff val="35000"/>
                </a:schemeClr>
              </a:solidFill>
            </a:endParaRPr>
          </a:p>
        </p:txBody>
      </p:sp>
      <p:pic>
        <p:nvPicPr>
          <p:cNvPr id="3" name="Imagen 2">
            <a:extLst>
              <a:ext uri="{FF2B5EF4-FFF2-40B4-BE49-F238E27FC236}">
                <a16:creationId xmlns:a16="http://schemas.microsoft.com/office/drawing/2014/main" id="{898A7BDE-BAB6-5378-D366-B3E41E6B2E84}"/>
              </a:ext>
            </a:extLst>
          </p:cNvPr>
          <p:cNvPicPr>
            <a:picLocks noChangeAspect="1"/>
          </p:cNvPicPr>
          <p:nvPr/>
        </p:nvPicPr>
        <p:blipFill>
          <a:blip r:embed="rId4"/>
          <a:stretch>
            <a:fillRect/>
          </a:stretch>
        </p:blipFill>
        <p:spPr>
          <a:xfrm>
            <a:off x="1097397" y="1134000"/>
            <a:ext cx="9997206" cy="4187620"/>
          </a:xfrm>
          <a:prstGeom prst="rect">
            <a:avLst/>
          </a:prstGeom>
        </p:spPr>
      </p:pic>
      <p:sp>
        <p:nvSpPr>
          <p:cNvPr id="10" name="CuadroTexto 9">
            <a:extLst>
              <a:ext uri="{FF2B5EF4-FFF2-40B4-BE49-F238E27FC236}">
                <a16:creationId xmlns:a16="http://schemas.microsoft.com/office/drawing/2014/main" id="{E13208B0-6001-FBB8-4FB5-20A212708285}"/>
              </a:ext>
            </a:extLst>
          </p:cNvPr>
          <p:cNvSpPr txBox="1"/>
          <p:nvPr/>
        </p:nvSpPr>
        <p:spPr>
          <a:xfrm>
            <a:off x="834448" y="5262335"/>
            <a:ext cx="10523103" cy="923330"/>
          </a:xfrm>
          <a:prstGeom prst="rect">
            <a:avLst/>
          </a:prstGeom>
          <a:noFill/>
        </p:spPr>
        <p:txBody>
          <a:bodyPr wrap="square">
            <a:spAutoFit/>
          </a:bodyPr>
          <a:lstStyle/>
          <a:p>
            <a:r>
              <a:rPr lang="es-CL" dirty="0"/>
              <a:t>Este índice se construye en una escala de 0 a 1, donde 0 indica igualdad total y 1 una desigualdad total de género. En este contexto, permite cuantificar el potencial desarrollo humano perdido debido a las inequidades de género. </a:t>
            </a:r>
          </a:p>
        </p:txBody>
      </p:sp>
      <p:sp>
        <p:nvSpPr>
          <p:cNvPr id="12" name="Rectángulo 11">
            <a:extLst>
              <a:ext uri="{FF2B5EF4-FFF2-40B4-BE49-F238E27FC236}">
                <a16:creationId xmlns:a16="http://schemas.microsoft.com/office/drawing/2014/main" id="{90E611A4-D12A-7A01-73B5-C640187B80D7}"/>
              </a:ext>
            </a:extLst>
          </p:cNvPr>
          <p:cNvSpPr/>
          <p:nvPr/>
        </p:nvSpPr>
        <p:spPr>
          <a:xfrm>
            <a:off x="949592" y="6407626"/>
            <a:ext cx="10960188" cy="246221"/>
          </a:xfrm>
          <a:prstGeom prst="rect">
            <a:avLst/>
          </a:prstGeom>
        </p:spPr>
        <p:txBody>
          <a:bodyPr wrap="square">
            <a:spAutoFit/>
          </a:bodyPr>
          <a:lstStyle/>
          <a:p>
            <a:r>
              <a:rPr lang="es-CL" sz="1000" dirty="0"/>
              <a:t>https://api.observa.minciencia.gob.cl/api/datosabiertos/download/?handle=123456789/302626&amp;filename=2023%20RADIOGRAFIA%20GENERO%20(VF).pdf</a:t>
            </a:r>
          </a:p>
        </p:txBody>
      </p:sp>
    </p:spTree>
    <p:extLst>
      <p:ext uri="{BB962C8B-B14F-4D97-AF65-F5344CB8AC3E}">
        <p14:creationId xmlns:p14="http://schemas.microsoft.com/office/powerpoint/2010/main" val="251629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24FAFA63-EF73-4268-8107-6CD20923D700}"/>
              </a:ext>
            </a:extLst>
          </p:cNvPr>
          <p:cNvSpPr>
            <a:spLocks noGrp="1"/>
          </p:cNvSpPr>
          <p:nvPr>
            <p:ph type="title"/>
          </p:nvPr>
        </p:nvSpPr>
        <p:spPr>
          <a:xfrm>
            <a:off x="274320" y="552270"/>
            <a:ext cx="10499412" cy="830997"/>
          </a:xfrm>
        </p:spPr>
        <p:txBody>
          <a:bodyPr rtlCol="0"/>
          <a:lstStyle/>
          <a:p>
            <a:pPr>
              <a:lnSpc>
                <a:spcPct val="100000"/>
              </a:lnSpc>
            </a:pPr>
            <a:r>
              <a:rPr lang="es-ES" sz="2400" dirty="0">
                <a:solidFill>
                  <a:schemeClr val="tx1">
                    <a:lumMod val="75000"/>
                    <a:lumOff val="25000"/>
                  </a:schemeClr>
                </a:solidFill>
              </a:rPr>
              <a:t>Las mujeres tienen un 18,6% de participación en cargos de máxima autoridad en la educación superior en Chile</a:t>
            </a:r>
            <a:endParaRPr lang="es-ES" sz="1800" dirty="0">
              <a:solidFill>
                <a:schemeClr val="tx1">
                  <a:lumMod val="65000"/>
                  <a:lumOff val="35000"/>
                </a:schemeClr>
              </a:solidFill>
            </a:endParaRPr>
          </a:p>
        </p:txBody>
      </p:sp>
      <p:sp>
        <p:nvSpPr>
          <p:cNvPr id="7" name="Rectángulo 6" descr="Bloque de fondo de número de diapositiva">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8" name="Marcador de número de diapositiva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smtClean="0">
                <a:solidFill>
                  <a:schemeClr val="bg1"/>
                </a:solidFill>
              </a:rPr>
              <a:pPr rtl="0"/>
              <a:t>7</a:t>
            </a:fld>
            <a:endParaRPr lang="es-ES" b="1">
              <a:solidFill>
                <a:schemeClr val="bg1"/>
              </a:solidFill>
            </a:endParaRPr>
          </a:p>
        </p:txBody>
      </p:sp>
      <p:pic>
        <p:nvPicPr>
          <p:cNvPr id="9" name="Imagen 8">
            <a:extLst>
              <a:ext uri="{FF2B5EF4-FFF2-40B4-BE49-F238E27FC236}">
                <a16:creationId xmlns:a16="http://schemas.microsoft.com/office/drawing/2014/main" id="{31FE21E3-B86D-465D-AE49-2F6A5F07224D}"/>
              </a:ext>
            </a:extLst>
          </p:cNvPr>
          <p:cNvPicPr>
            <a:picLocks noChangeAspect="1"/>
          </p:cNvPicPr>
          <p:nvPr/>
        </p:nvPicPr>
        <p:blipFill>
          <a:blip r:embed="rId3"/>
          <a:stretch>
            <a:fillRect/>
          </a:stretch>
        </p:blipFill>
        <p:spPr>
          <a:xfrm>
            <a:off x="10646247" y="85812"/>
            <a:ext cx="1271433" cy="1271433"/>
          </a:xfrm>
          <a:prstGeom prst="rect">
            <a:avLst/>
          </a:prstGeom>
        </p:spPr>
      </p:pic>
      <p:sp>
        <p:nvSpPr>
          <p:cNvPr id="19" name="Flecha: a la derecha 18">
            <a:extLst>
              <a:ext uri="{FF2B5EF4-FFF2-40B4-BE49-F238E27FC236}">
                <a16:creationId xmlns:a16="http://schemas.microsoft.com/office/drawing/2014/main" id="{C669574D-21BD-4CAC-814D-0C2C44CB39DC}"/>
              </a:ext>
            </a:extLst>
          </p:cNvPr>
          <p:cNvSpPr/>
          <p:nvPr/>
        </p:nvSpPr>
        <p:spPr>
          <a:xfrm>
            <a:off x="355107" y="4385569"/>
            <a:ext cx="292963" cy="1686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4" name="Imagen 3">
            <a:extLst>
              <a:ext uri="{FF2B5EF4-FFF2-40B4-BE49-F238E27FC236}">
                <a16:creationId xmlns:a16="http://schemas.microsoft.com/office/drawing/2014/main" id="{8962C339-EB4D-1686-DAEC-26AC3DB99E07}"/>
              </a:ext>
            </a:extLst>
          </p:cNvPr>
          <p:cNvPicPr>
            <a:picLocks noChangeAspect="1"/>
          </p:cNvPicPr>
          <p:nvPr/>
        </p:nvPicPr>
        <p:blipFill>
          <a:blip r:embed="rId4"/>
          <a:stretch>
            <a:fillRect/>
          </a:stretch>
        </p:blipFill>
        <p:spPr>
          <a:xfrm>
            <a:off x="1686000" y="1559433"/>
            <a:ext cx="8460000" cy="3739133"/>
          </a:xfrm>
          <a:prstGeom prst="rect">
            <a:avLst/>
          </a:prstGeom>
        </p:spPr>
      </p:pic>
      <p:sp>
        <p:nvSpPr>
          <p:cNvPr id="6" name="Marcador de texto 20">
            <a:extLst>
              <a:ext uri="{FF2B5EF4-FFF2-40B4-BE49-F238E27FC236}">
                <a16:creationId xmlns:a16="http://schemas.microsoft.com/office/drawing/2014/main" id="{EB71DE8E-65FF-6A72-170B-1B5C52E3E0E2}"/>
              </a:ext>
            </a:extLst>
          </p:cNvPr>
          <p:cNvSpPr txBox="1">
            <a:spLocks/>
          </p:cNvSpPr>
          <p:nvPr/>
        </p:nvSpPr>
        <p:spPr>
          <a:xfrm>
            <a:off x="271720" y="5564075"/>
            <a:ext cx="11088296" cy="83099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chemeClr val="tx1">
                    <a:lumMod val="75000"/>
                    <a:lumOff val="25000"/>
                  </a:schemeClr>
                </a:solidFill>
              </a:rPr>
              <a:t>9 universidades, 5 institutos profesionales y 12 centros de formación técnica</a:t>
            </a:r>
          </a:p>
        </p:txBody>
      </p:sp>
      <p:sp>
        <p:nvSpPr>
          <p:cNvPr id="11" name="Marcador de texto 20">
            <a:extLst>
              <a:ext uri="{FF2B5EF4-FFF2-40B4-BE49-F238E27FC236}">
                <a16:creationId xmlns:a16="http://schemas.microsoft.com/office/drawing/2014/main" id="{E7FD32FD-F777-9695-BDD6-0F89EF292056}"/>
              </a:ext>
            </a:extLst>
          </p:cNvPr>
          <p:cNvSpPr txBox="1">
            <a:spLocks/>
          </p:cNvSpPr>
          <p:nvPr/>
        </p:nvSpPr>
        <p:spPr>
          <a:xfrm>
            <a:off x="336996" y="6071494"/>
            <a:ext cx="11158008" cy="53553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Arial Nova Cond Light" panose="020F0502020204030204" pitchFamily="34" charset="0"/>
                <a:cs typeface="Arial" panose="020B0604020202020204" pitchFamily="34" charset="0"/>
              </a:rPr>
              <a:t>Fuente: MINEDUC (https://educacionsuperior.mineduc.cl/2023/03/07/subsecretaria-de-educacion-superior-crea-la-primera-red-de-rectoras-de-universidades-centros-de-formacion-tecnica-e-institutos-profesionales/#:~:text=Los%20liderazgos%20de%20mujeres%20en,solo%2026%20son%20rectoras%20mujeres.)</a:t>
            </a:r>
            <a:endParaRPr lang="es-CL" sz="1400" dirty="0">
              <a:latin typeface="Arial Nova Cond Light" panose="020F0502020204030204" pitchFamily="34" charset="0"/>
              <a:cs typeface="Arial" panose="020B0604020202020204" pitchFamily="34" charset="0"/>
            </a:endParaRPr>
          </a:p>
        </p:txBody>
      </p:sp>
    </p:spTree>
    <p:extLst>
      <p:ext uri="{BB962C8B-B14F-4D97-AF65-F5344CB8AC3E}">
        <p14:creationId xmlns:p14="http://schemas.microsoft.com/office/powerpoint/2010/main" val="50805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709F7D2-8614-4DA1-A1B3-F170C6852241}"/>
              </a:ext>
            </a:extLst>
          </p:cNvPr>
          <p:cNvGrpSpPr/>
          <p:nvPr/>
        </p:nvGrpSpPr>
        <p:grpSpPr>
          <a:xfrm>
            <a:off x="592245" y="2416573"/>
            <a:ext cx="11150158" cy="3757427"/>
            <a:chOff x="600366" y="1819117"/>
            <a:chExt cx="11150158" cy="3757427"/>
          </a:xfrm>
        </p:grpSpPr>
        <p:sp>
          <p:nvSpPr>
            <p:cNvPr id="18" name="ROUND RECT A">
              <a:extLst>
                <a:ext uri="{FF2B5EF4-FFF2-40B4-BE49-F238E27FC236}">
                  <a16:creationId xmlns:a16="http://schemas.microsoft.com/office/drawing/2014/main" id="{C0C1D297-4450-5B4F-A5B0-328C57942355}"/>
                </a:ext>
              </a:extLst>
            </p:cNvPr>
            <p:cNvSpPr>
              <a:spLocks noChangeArrowheads="1"/>
            </p:cNvSpPr>
            <p:nvPr/>
          </p:nvSpPr>
          <p:spPr bwMode="auto">
            <a:xfrm>
              <a:off x="715674" y="3964110"/>
              <a:ext cx="1873087" cy="409227"/>
            </a:xfrm>
            <a:prstGeom prst="roundRect">
              <a:avLst>
                <a:gd name="adj" fmla="val 50000"/>
              </a:avLst>
            </a:prstGeom>
            <a:solidFill>
              <a:schemeClr val="accent3">
                <a:lumMod val="75000"/>
                <a:lumOff val="25000"/>
              </a:schemeClr>
            </a:solidFill>
            <a:ln>
              <a:noFill/>
            </a:ln>
            <a:effectLst/>
          </p:spPr>
          <p:txBody>
            <a:bodyPr wrap="none" anchor="ctr"/>
            <a:lstStyle/>
            <a:p>
              <a:endParaRPr lang="en-US" sz="675" dirty="0">
                <a:latin typeface="Montserrat" pitchFamily="2" charset="77"/>
              </a:endParaRPr>
            </a:p>
          </p:txBody>
        </p:sp>
        <p:sp>
          <p:nvSpPr>
            <p:cNvPr id="7" name="TITLE 01">
              <a:extLst>
                <a:ext uri="{FF2B5EF4-FFF2-40B4-BE49-F238E27FC236}">
                  <a16:creationId xmlns:a16="http://schemas.microsoft.com/office/drawing/2014/main" id="{96C1B388-6E89-DB46-852A-1FA8E4CD0058}"/>
                </a:ext>
              </a:extLst>
            </p:cNvPr>
            <p:cNvSpPr txBox="1"/>
            <p:nvPr/>
          </p:nvSpPr>
          <p:spPr>
            <a:xfrm>
              <a:off x="649755" y="3996650"/>
              <a:ext cx="2037879" cy="297454"/>
            </a:xfrm>
            <a:prstGeom prst="rect">
              <a:avLst/>
            </a:prstGeom>
            <a:noFill/>
          </p:spPr>
          <p:txBody>
            <a:bodyPr wrap="square" rtlCol="0" anchor="b">
              <a:spAutoFit/>
            </a:bodyPr>
            <a:lstStyle/>
            <a:p>
              <a:pPr algn="ctr"/>
              <a:r>
                <a:rPr lang="es-CL" sz="1333" b="1" spc="-15" dirty="0">
                  <a:solidFill>
                    <a:schemeClr val="bg1"/>
                  </a:solidFill>
                  <a:latin typeface="Montserrat" pitchFamily="2" charset="77"/>
                  <a:cs typeface="Poppins" pitchFamily="2" charset="77"/>
                </a:rPr>
                <a:t>49 Organizaciones</a:t>
              </a:r>
            </a:p>
          </p:txBody>
        </p:sp>
        <p:sp>
          <p:nvSpPr>
            <p:cNvPr id="8" name="BODY 01">
              <a:extLst>
                <a:ext uri="{FF2B5EF4-FFF2-40B4-BE49-F238E27FC236}">
                  <a16:creationId xmlns:a16="http://schemas.microsoft.com/office/drawing/2014/main" id="{FB7673E3-F692-8342-B9E7-A38AF8BE0D9D}"/>
                </a:ext>
              </a:extLst>
            </p:cNvPr>
            <p:cNvSpPr txBox="1"/>
            <p:nvPr/>
          </p:nvSpPr>
          <p:spPr>
            <a:xfrm>
              <a:off x="600366" y="4326643"/>
              <a:ext cx="2064596" cy="912814"/>
            </a:xfrm>
            <a:prstGeom prst="rect">
              <a:avLst/>
            </a:prstGeom>
            <a:noFill/>
          </p:spPr>
          <p:txBody>
            <a:bodyPr wrap="square" rtlCol="0">
              <a:spAutoFit/>
            </a:bodyPr>
            <a:lstStyle/>
            <a:p>
              <a:pPr algn="ctr">
                <a:spcAft>
                  <a:spcPts val="713"/>
                </a:spcAft>
                <a:buClr>
                  <a:srgbClr val="F79646"/>
                </a:buClr>
              </a:pPr>
              <a:r>
                <a:rPr lang="es-CL" sz="1333" dirty="0">
                  <a:solidFill>
                    <a:schemeClr val="tx1">
                      <a:lumMod val="75000"/>
                      <a:lumOff val="25000"/>
                    </a:schemeClr>
                  </a:solidFill>
                  <a:latin typeface="Arial" panose="020B0604020202020204" pitchFamily="34" charset="0"/>
                  <a:cs typeface="Arial" panose="020B0604020202020204" pitchFamily="34" charset="0"/>
                </a:rPr>
                <a:t>Son parte de REUNA y trabajamos para integrar a todo el ecosistema de I+E</a:t>
              </a:r>
            </a:p>
          </p:txBody>
        </p:sp>
        <p:sp>
          <p:nvSpPr>
            <p:cNvPr id="19" name="ROUND RECT B">
              <a:extLst>
                <a:ext uri="{FF2B5EF4-FFF2-40B4-BE49-F238E27FC236}">
                  <a16:creationId xmlns:a16="http://schemas.microsoft.com/office/drawing/2014/main" id="{05E9D2F7-A384-4341-B282-F7197ED10EFD}"/>
                </a:ext>
              </a:extLst>
            </p:cNvPr>
            <p:cNvSpPr>
              <a:spLocks noChangeArrowheads="1"/>
            </p:cNvSpPr>
            <p:nvPr/>
          </p:nvSpPr>
          <p:spPr bwMode="auto">
            <a:xfrm>
              <a:off x="2849675" y="4370587"/>
              <a:ext cx="1735768" cy="362533"/>
            </a:xfrm>
            <a:prstGeom prst="roundRect">
              <a:avLst>
                <a:gd name="adj" fmla="val 50000"/>
              </a:avLst>
            </a:prstGeom>
            <a:solidFill>
              <a:schemeClr val="accent2"/>
            </a:solidFill>
            <a:ln>
              <a:noFill/>
            </a:ln>
            <a:effectLst/>
          </p:spPr>
          <p:txBody>
            <a:bodyPr wrap="none" anchor="ctr"/>
            <a:lstStyle/>
            <a:p>
              <a:endParaRPr lang="en-US" sz="675" dirty="0">
                <a:latin typeface="Montserrat" pitchFamily="2" charset="77"/>
              </a:endParaRPr>
            </a:p>
          </p:txBody>
        </p:sp>
        <p:sp>
          <p:nvSpPr>
            <p:cNvPr id="9" name="TITLE 02">
              <a:extLst>
                <a:ext uri="{FF2B5EF4-FFF2-40B4-BE49-F238E27FC236}">
                  <a16:creationId xmlns:a16="http://schemas.microsoft.com/office/drawing/2014/main" id="{5BDC5B35-B546-E645-8D92-9088E16C9A4A}"/>
                </a:ext>
              </a:extLst>
            </p:cNvPr>
            <p:cNvSpPr txBox="1"/>
            <p:nvPr/>
          </p:nvSpPr>
          <p:spPr>
            <a:xfrm>
              <a:off x="2949249" y="4355119"/>
              <a:ext cx="1487435" cy="338554"/>
            </a:xfrm>
            <a:prstGeom prst="rect">
              <a:avLst/>
            </a:prstGeom>
            <a:noFill/>
          </p:spPr>
          <p:txBody>
            <a:bodyPr wrap="square" rtlCol="0" anchor="b">
              <a:spAutoFit/>
            </a:bodyPr>
            <a:lstStyle/>
            <a:p>
              <a:pPr algn="ctr"/>
              <a:r>
                <a:rPr lang="en-US" sz="1600" b="1" spc="-15" dirty="0">
                  <a:solidFill>
                    <a:schemeClr val="bg1"/>
                  </a:solidFill>
                  <a:latin typeface="Montserrat" pitchFamily="2" charset="77"/>
                  <a:cs typeface="Poppins" pitchFamily="2" charset="77"/>
                </a:rPr>
                <a:t>+11.000 Km</a:t>
              </a:r>
            </a:p>
          </p:txBody>
        </p:sp>
        <p:sp>
          <p:nvSpPr>
            <p:cNvPr id="10" name="BODY 02">
              <a:extLst>
                <a:ext uri="{FF2B5EF4-FFF2-40B4-BE49-F238E27FC236}">
                  <a16:creationId xmlns:a16="http://schemas.microsoft.com/office/drawing/2014/main" id="{3C63FCA2-E9FF-C346-B6D9-26B48A77FB9F}"/>
                </a:ext>
              </a:extLst>
            </p:cNvPr>
            <p:cNvSpPr txBox="1"/>
            <p:nvPr/>
          </p:nvSpPr>
          <p:spPr>
            <a:xfrm>
              <a:off x="2959320" y="4781329"/>
              <a:ext cx="1598659" cy="502573"/>
            </a:xfrm>
            <a:prstGeom prst="rect">
              <a:avLst/>
            </a:prstGeom>
            <a:noFill/>
          </p:spPr>
          <p:txBody>
            <a:bodyPr wrap="square" rtlCol="0">
              <a:spAutoFit/>
            </a:bodyPr>
            <a:lstStyle/>
            <a:p>
              <a:pPr algn="ctr"/>
              <a:r>
                <a:rPr lang="es-ES" sz="1333" dirty="0">
                  <a:solidFill>
                    <a:schemeClr val="tx1">
                      <a:lumMod val="75000"/>
                      <a:lumOff val="25000"/>
                    </a:schemeClr>
                  </a:solidFill>
                  <a:latin typeface="Arial" panose="020B0604020202020204" pitchFamily="34" charset="0"/>
                  <a:cs typeface="Arial" panose="020B0604020202020204" pitchFamily="34" charset="0"/>
                </a:rPr>
                <a:t>De red y una gran plataforma digital </a:t>
              </a:r>
            </a:p>
          </p:txBody>
        </p:sp>
        <p:sp>
          <p:nvSpPr>
            <p:cNvPr id="20" name="ROUND RECT C">
              <a:extLst>
                <a:ext uri="{FF2B5EF4-FFF2-40B4-BE49-F238E27FC236}">
                  <a16:creationId xmlns:a16="http://schemas.microsoft.com/office/drawing/2014/main" id="{36DDA038-7FA3-A149-B981-9D5BE86704AB}"/>
                </a:ext>
              </a:extLst>
            </p:cNvPr>
            <p:cNvSpPr>
              <a:spLocks noChangeArrowheads="1"/>
            </p:cNvSpPr>
            <p:nvPr/>
          </p:nvSpPr>
          <p:spPr bwMode="auto">
            <a:xfrm>
              <a:off x="5244595" y="3997067"/>
              <a:ext cx="1733023" cy="362533"/>
            </a:xfrm>
            <a:prstGeom prst="roundRect">
              <a:avLst>
                <a:gd name="adj" fmla="val 50000"/>
              </a:avLst>
            </a:prstGeom>
            <a:solidFill>
              <a:schemeClr val="accent3"/>
            </a:solidFill>
            <a:ln>
              <a:noFill/>
            </a:ln>
            <a:effectLst/>
          </p:spPr>
          <p:txBody>
            <a:bodyPr wrap="none" anchor="ctr"/>
            <a:lstStyle/>
            <a:p>
              <a:endParaRPr lang="en-US" sz="675" dirty="0">
                <a:latin typeface="Montserrat" pitchFamily="2" charset="77"/>
              </a:endParaRPr>
            </a:p>
          </p:txBody>
        </p:sp>
        <p:sp>
          <p:nvSpPr>
            <p:cNvPr id="11" name="TITLE 03">
              <a:extLst>
                <a:ext uri="{FF2B5EF4-FFF2-40B4-BE49-F238E27FC236}">
                  <a16:creationId xmlns:a16="http://schemas.microsoft.com/office/drawing/2014/main" id="{9C15EAEB-F7D5-D34D-8CBB-9D51B1060821}"/>
                </a:ext>
              </a:extLst>
            </p:cNvPr>
            <p:cNvSpPr txBox="1"/>
            <p:nvPr/>
          </p:nvSpPr>
          <p:spPr>
            <a:xfrm>
              <a:off x="5308935" y="3970294"/>
              <a:ext cx="1487435" cy="338554"/>
            </a:xfrm>
            <a:prstGeom prst="rect">
              <a:avLst/>
            </a:prstGeom>
            <a:noFill/>
          </p:spPr>
          <p:txBody>
            <a:bodyPr wrap="square" rtlCol="0" anchor="b">
              <a:spAutoFit/>
            </a:bodyPr>
            <a:lstStyle/>
            <a:p>
              <a:pPr algn="ctr"/>
              <a:r>
                <a:rPr lang="en-US" sz="1600" b="1" spc="-15" dirty="0">
                  <a:solidFill>
                    <a:schemeClr val="bg1"/>
                  </a:solidFill>
                  <a:latin typeface="Montserrat" pitchFamily="2" charset="77"/>
                  <a:cs typeface="Poppins" pitchFamily="2" charset="77"/>
                </a:rPr>
                <a:t>+ </a:t>
              </a:r>
              <a:r>
                <a:rPr lang="es-CL" sz="1600" b="1" spc="-15" dirty="0">
                  <a:solidFill>
                    <a:schemeClr val="bg1"/>
                  </a:solidFill>
                  <a:latin typeface="Montserrat" pitchFamily="2" charset="77"/>
                  <a:cs typeface="Poppins" pitchFamily="2" charset="77"/>
                </a:rPr>
                <a:t>Comunidad</a:t>
              </a:r>
            </a:p>
          </p:txBody>
        </p:sp>
        <p:sp>
          <p:nvSpPr>
            <p:cNvPr id="12" name="BODY 03">
              <a:extLst>
                <a:ext uri="{FF2B5EF4-FFF2-40B4-BE49-F238E27FC236}">
                  <a16:creationId xmlns:a16="http://schemas.microsoft.com/office/drawing/2014/main" id="{A84C0A38-7BE7-BB4B-98C9-469073FC00C7}"/>
                </a:ext>
              </a:extLst>
            </p:cNvPr>
            <p:cNvSpPr txBox="1"/>
            <p:nvPr/>
          </p:nvSpPr>
          <p:spPr>
            <a:xfrm>
              <a:off x="5117807" y="4477978"/>
              <a:ext cx="1945103" cy="996876"/>
            </a:xfrm>
            <a:prstGeom prst="rect">
              <a:avLst/>
            </a:prstGeom>
            <a:noFill/>
          </p:spPr>
          <p:txBody>
            <a:bodyPr wrap="square" rtlCol="0">
              <a:spAutoFit/>
            </a:bodyPr>
            <a:lstStyle/>
            <a:p>
              <a:pPr algn="ctr">
                <a:lnSpc>
                  <a:spcPts val="1800"/>
                </a:lnSpc>
              </a:pPr>
              <a:r>
                <a:rPr lang="es-CL" sz="1333" b="1" dirty="0">
                  <a:solidFill>
                    <a:schemeClr val="tx1">
                      <a:lumMod val="75000"/>
                      <a:lumOff val="25000"/>
                    </a:schemeClr>
                  </a:solidFill>
                  <a:latin typeface="Arial" panose="020B0604020202020204" pitchFamily="34" charset="0"/>
                  <a:cs typeface="Arial" panose="020B0604020202020204" pitchFamily="34" charset="0"/>
                </a:rPr>
                <a:t>REUNA </a:t>
              </a:r>
              <a:r>
                <a:rPr lang="es-CL" sz="1333" dirty="0">
                  <a:solidFill>
                    <a:schemeClr val="tx1">
                      <a:lumMod val="75000"/>
                      <a:lumOff val="25000"/>
                    </a:schemeClr>
                  </a:solidFill>
                  <a:latin typeface="Arial" panose="020B0604020202020204" pitchFamily="34" charset="0"/>
                  <a:cs typeface="Arial" panose="020B0604020202020204" pitchFamily="34" charset="0"/>
                </a:rPr>
                <a:t>impulsa proyectos innovadores y redes de colaboración</a:t>
              </a:r>
            </a:p>
          </p:txBody>
        </p:sp>
        <p:sp>
          <p:nvSpPr>
            <p:cNvPr id="21" name="ROUND RECT D">
              <a:extLst>
                <a:ext uri="{FF2B5EF4-FFF2-40B4-BE49-F238E27FC236}">
                  <a16:creationId xmlns:a16="http://schemas.microsoft.com/office/drawing/2014/main" id="{7035E8C7-AD4F-684B-9880-287782CF8846}"/>
                </a:ext>
              </a:extLst>
            </p:cNvPr>
            <p:cNvSpPr>
              <a:spLocks noChangeArrowheads="1"/>
            </p:cNvSpPr>
            <p:nvPr/>
          </p:nvSpPr>
          <p:spPr bwMode="auto">
            <a:xfrm>
              <a:off x="7705431" y="4359600"/>
              <a:ext cx="1735768" cy="362533"/>
            </a:xfrm>
            <a:prstGeom prst="roundRect">
              <a:avLst>
                <a:gd name="adj" fmla="val 50000"/>
              </a:avLst>
            </a:prstGeom>
            <a:solidFill>
              <a:schemeClr val="accent4"/>
            </a:solidFill>
            <a:ln>
              <a:noFill/>
            </a:ln>
            <a:effectLst/>
          </p:spPr>
          <p:txBody>
            <a:bodyPr wrap="none" anchor="ctr"/>
            <a:lstStyle/>
            <a:p>
              <a:endParaRPr lang="en-US" sz="675" dirty="0">
                <a:latin typeface="Montserrat" pitchFamily="2" charset="77"/>
              </a:endParaRPr>
            </a:p>
          </p:txBody>
        </p:sp>
        <p:sp>
          <p:nvSpPr>
            <p:cNvPr id="13" name="TITLE 04">
              <a:extLst>
                <a:ext uri="{FF2B5EF4-FFF2-40B4-BE49-F238E27FC236}">
                  <a16:creationId xmlns:a16="http://schemas.microsoft.com/office/drawing/2014/main" id="{512CFC47-25D6-AE46-9FD2-9FB5800A5737}"/>
                </a:ext>
              </a:extLst>
            </p:cNvPr>
            <p:cNvSpPr txBox="1"/>
            <p:nvPr/>
          </p:nvSpPr>
          <p:spPr>
            <a:xfrm>
              <a:off x="7777076" y="4366407"/>
              <a:ext cx="1487435" cy="338554"/>
            </a:xfrm>
            <a:prstGeom prst="rect">
              <a:avLst/>
            </a:prstGeom>
            <a:noFill/>
          </p:spPr>
          <p:txBody>
            <a:bodyPr wrap="square" rtlCol="0" anchor="b">
              <a:spAutoFit/>
            </a:bodyPr>
            <a:lstStyle/>
            <a:p>
              <a:pPr algn="ctr"/>
              <a:r>
                <a:rPr lang="en-US" sz="1600" b="1" spc="-15" dirty="0">
                  <a:solidFill>
                    <a:schemeClr val="bg1"/>
                  </a:solidFill>
                  <a:latin typeface="Montserrat" pitchFamily="2" charset="77"/>
                  <a:cs typeface="Poppins" pitchFamily="2" charset="77"/>
                </a:rPr>
                <a:t>+30 </a:t>
              </a:r>
              <a:r>
                <a:rPr lang="en-US" sz="1600" b="1" spc="-15" dirty="0" err="1">
                  <a:solidFill>
                    <a:schemeClr val="bg1"/>
                  </a:solidFill>
                  <a:latin typeface="Montserrat" pitchFamily="2" charset="77"/>
                  <a:cs typeface="Poppins" pitchFamily="2" charset="77"/>
                </a:rPr>
                <a:t>Años</a:t>
              </a:r>
              <a:endParaRPr lang="en-US" sz="1600" b="1" spc="-15" dirty="0">
                <a:solidFill>
                  <a:schemeClr val="bg1"/>
                </a:solidFill>
                <a:latin typeface="Montserrat" pitchFamily="2" charset="77"/>
                <a:cs typeface="Poppins" pitchFamily="2" charset="77"/>
              </a:endParaRPr>
            </a:p>
          </p:txBody>
        </p:sp>
        <p:sp>
          <p:nvSpPr>
            <p:cNvPr id="14" name="BODY 04">
              <a:extLst>
                <a:ext uri="{FF2B5EF4-FFF2-40B4-BE49-F238E27FC236}">
                  <a16:creationId xmlns:a16="http://schemas.microsoft.com/office/drawing/2014/main" id="{A738AB73-DBE1-2142-A53B-F52216ADDD15}"/>
                </a:ext>
              </a:extLst>
            </p:cNvPr>
            <p:cNvSpPr txBox="1"/>
            <p:nvPr/>
          </p:nvSpPr>
          <p:spPr>
            <a:xfrm>
              <a:off x="7562327" y="4810500"/>
              <a:ext cx="1989431" cy="766044"/>
            </a:xfrm>
            <a:prstGeom prst="rect">
              <a:avLst/>
            </a:prstGeom>
            <a:noFill/>
          </p:spPr>
          <p:txBody>
            <a:bodyPr wrap="square" rtlCol="0">
              <a:spAutoFit/>
            </a:bodyPr>
            <a:lstStyle/>
            <a:p>
              <a:pPr algn="ctr">
                <a:lnSpc>
                  <a:spcPts val="1800"/>
                </a:lnSpc>
              </a:pPr>
              <a:r>
                <a:rPr lang="es-CL" sz="1333" dirty="0">
                  <a:solidFill>
                    <a:schemeClr val="tx1">
                      <a:lumMod val="75000"/>
                      <a:lumOff val="25000"/>
                    </a:schemeClr>
                  </a:solidFill>
                  <a:latin typeface="Arial" panose="020B0604020202020204" pitchFamily="34" charset="0"/>
                  <a:cs typeface="Arial" panose="020B0604020202020204" pitchFamily="34" charset="0"/>
                </a:rPr>
                <a:t>Promoviendo el Desarrollo Digital de Chile</a:t>
              </a:r>
            </a:p>
          </p:txBody>
        </p:sp>
        <p:sp>
          <p:nvSpPr>
            <p:cNvPr id="22" name="ROUND RECT E">
              <a:extLst>
                <a:ext uri="{FF2B5EF4-FFF2-40B4-BE49-F238E27FC236}">
                  <a16:creationId xmlns:a16="http://schemas.microsoft.com/office/drawing/2014/main" id="{0376CD90-F097-7E4B-ACD3-088852FB16AE}"/>
                </a:ext>
              </a:extLst>
            </p:cNvPr>
            <p:cNvSpPr>
              <a:spLocks noChangeArrowheads="1"/>
            </p:cNvSpPr>
            <p:nvPr/>
          </p:nvSpPr>
          <p:spPr bwMode="auto">
            <a:xfrm>
              <a:off x="9699365" y="3964110"/>
              <a:ext cx="1735768" cy="362533"/>
            </a:xfrm>
            <a:prstGeom prst="roundRect">
              <a:avLst>
                <a:gd name="adj" fmla="val 50000"/>
              </a:avLst>
            </a:prstGeom>
            <a:solidFill>
              <a:schemeClr val="accent5"/>
            </a:solidFill>
            <a:ln>
              <a:noFill/>
            </a:ln>
            <a:effectLst/>
          </p:spPr>
          <p:txBody>
            <a:bodyPr wrap="none" anchor="ctr"/>
            <a:lstStyle/>
            <a:p>
              <a:endParaRPr lang="en-US" sz="675" dirty="0">
                <a:latin typeface="Montserrat" pitchFamily="2" charset="77"/>
              </a:endParaRPr>
            </a:p>
          </p:txBody>
        </p:sp>
        <p:sp>
          <p:nvSpPr>
            <p:cNvPr id="15" name="TITLE 05">
              <a:extLst>
                <a:ext uri="{FF2B5EF4-FFF2-40B4-BE49-F238E27FC236}">
                  <a16:creationId xmlns:a16="http://schemas.microsoft.com/office/drawing/2014/main" id="{DA524E28-1895-E543-B55B-9B8C6BE3057C}"/>
                </a:ext>
              </a:extLst>
            </p:cNvPr>
            <p:cNvSpPr txBox="1"/>
            <p:nvPr/>
          </p:nvSpPr>
          <p:spPr>
            <a:xfrm>
              <a:off x="9765149" y="3969667"/>
              <a:ext cx="1487435" cy="338554"/>
            </a:xfrm>
            <a:prstGeom prst="rect">
              <a:avLst/>
            </a:prstGeom>
            <a:noFill/>
          </p:spPr>
          <p:txBody>
            <a:bodyPr wrap="square" rtlCol="0" anchor="b">
              <a:spAutoFit/>
            </a:bodyPr>
            <a:lstStyle/>
            <a:p>
              <a:pPr algn="ctr"/>
              <a:r>
                <a:rPr lang="en-US" sz="1600" b="1" spc="-15" dirty="0">
                  <a:solidFill>
                    <a:schemeClr val="bg1"/>
                  </a:solidFill>
                  <a:latin typeface="Montserrat" pitchFamily="2" charset="77"/>
                  <a:cs typeface="Poppins" pitchFamily="2" charset="77"/>
                </a:rPr>
                <a:t>+80%</a:t>
              </a:r>
            </a:p>
          </p:txBody>
        </p:sp>
        <p:sp>
          <p:nvSpPr>
            <p:cNvPr id="16" name="BODY 05">
              <a:extLst>
                <a:ext uri="{FF2B5EF4-FFF2-40B4-BE49-F238E27FC236}">
                  <a16:creationId xmlns:a16="http://schemas.microsoft.com/office/drawing/2014/main" id="{F2EC7DEB-59FF-084D-87BD-F7070E6C1CAA}"/>
                </a:ext>
              </a:extLst>
            </p:cNvPr>
            <p:cNvSpPr txBox="1"/>
            <p:nvPr/>
          </p:nvSpPr>
          <p:spPr>
            <a:xfrm>
              <a:off x="9512845" y="4404910"/>
              <a:ext cx="2237679" cy="766044"/>
            </a:xfrm>
            <a:prstGeom prst="rect">
              <a:avLst/>
            </a:prstGeom>
            <a:noFill/>
          </p:spPr>
          <p:txBody>
            <a:bodyPr wrap="square" rtlCol="0">
              <a:spAutoFit/>
            </a:bodyPr>
            <a:lstStyle/>
            <a:p>
              <a:pPr algn="ctr">
                <a:lnSpc>
                  <a:spcPts val="1800"/>
                </a:lnSpc>
              </a:pPr>
              <a:r>
                <a:rPr lang="es-CL" sz="1333" dirty="0">
                  <a:solidFill>
                    <a:schemeClr val="tx1">
                      <a:lumMod val="75000"/>
                      <a:lumOff val="25000"/>
                    </a:schemeClr>
                  </a:solidFill>
                  <a:latin typeface="Arial" panose="020B0604020202020204" pitchFamily="34" charset="0"/>
                  <a:cs typeface="Arial" panose="020B0604020202020204" pitchFamily="34" charset="0"/>
                </a:rPr>
                <a:t>De la investigación que se hace en nuestro país pasa por REUNA</a:t>
              </a:r>
            </a:p>
          </p:txBody>
        </p:sp>
        <p:sp>
          <p:nvSpPr>
            <p:cNvPr id="457" name="STROKE LINE A">
              <a:extLst>
                <a:ext uri="{FF2B5EF4-FFF2-40B4-BE49-F238E27FC236}">
                  <a16:creationId xmlns:a16="http://schemas.microsoft.com/office/drawing/2014/main" id="{3AACFB56-EA32-8743-BB26-7FAB563B4722}"/>
                </a:ext>
              </a:extLst>
            </p:cNvPr>
            <p:cNvSpPr>
              <a:spLocks noChangeArrowheads="1"/>
            </p:cNvSpPr>
            <p:nvPr/>
          </p:nvSpPr>
          <p:spPr bwMode="auto">
            <a:xfrm>
              <a:off x="701496" y="3928400"/>
              <a:ext cx="1839504" cy="406481"/>
            </a:xfrm>
            <a:custGeom>
              <a:avLst/>
              <a:gdLst>
                <a:gd name="T0" fmla="*/ 2492 w 2784"/>
                <a:gd name="T1" fmla="*/ 583 h 584"/>
                <a:gd name="T2" fmla="*/ 291 w 2784"/>
                <a:gd name="T3" fmla="*/ 583 h 584"/>
                <a:gd name="T4" fmla="*/ 291 w 2784"/>
                <a:gd name="T5" fmla="*/ 583 h 584"/>
                <a:gd name="T6" fmla="*/ 0 w 2784"/>
                <a:gd name="T7" fmla="*/ 292 h 584"/>
                <a:gd name="T8" fmla="*/ 0 w 2784"/>
                <a:gd name="T9" fmla="*/ 292 h 584"/>
                <a:gd name="T10" fmla="*/ 0 w 2784"/>
                <a:gd name="T11" fmla="*/ 292 h 584"/>
                <a:gd name="T12" fmla="*/ 291 w 2784"/>
                <a:gd name="T13" fmla="*/ 0 h 584"/>
                <a:gd name="T14" fmla="*/ 2492 w 2784"/>
                <a:gd name="T15" fmla="*/ 0 h 584"/>
                <a:gd name="T16" fmla="*/ 2492 w 2784"/>
                <a:gd name="T17" fmla="*/ 0 h 584"/>
                <a:gd name="T18" fmla="*/ 2783 w 2784"/>
                <a:gd name="T19" fmla="*/ 292 h 584"/>
                <a:gd name="T20" fmla="*/ 2783 w 2784"/>
                <a:gd name="T21" fmla="*/ 292 h 584"/>
                <a:gd name="T22" fmla="*/ 2783 w 2784"/>
                <a:gd name="T23" fmla="*/ 292 h 584"/>
                <a:gd name="T24" fmla="*/ 2492 w 2784"/>
                <a:gd name="T25"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4" h="584">
                  <a:moveTo>
                    <a:pt x="2492" y="583"/>
                  </a:moveTo>
                  <a:lnTo>
                    <a:pt x="291" y="583"/>
                  </a:lnTo>
                  <a:lnTo>
                    <a:pt x="291" y="583"/>
                  </a:lnTo>
                  <a:cubicBezTo>
                    <a:pt x="130" y="583"/>
                    <a:pt x="0" y="452"/>
                    <a:pt x="0" y="292"/>
                  </a:cubicBezTo>
                  <a:lnTo>
                    <a:pt x="0" y="292"/>
                  </a:lnTo>
                  <a:lnTo>
                    <a:pt x="0" y="292"/>
                  </a:lnTo>
                  <a:cubicBezTo>
                    <a:pt x="0" y="132"/>
                    <a:pt x="130" y="0"/>
                    <a:pt x="291" y="0"/>
                  </a:cubicBezTo>
                  <a:lnTo>
                    <a:pt x="2492" y="0"/>
                  </a:lnTo>
                  <a:lnTo>
                    <a:pt x="2492" y="0"/>
                  </a:lnTo>
                  <a:cubicBezTo>
                    <a:pt x="2653" y="0"/>
                    <a:pt x="2783" y="132"/>
                    <a:pt x="2783" y="292"/>
                  </a:cubicBezTo>
                  <a:lnTo>
                    <a:pt x="2783" y="292"/>
                  </a:lnTo>
                  <a:lnTo>
                    <a:pt x="2783" y="292"/>
                  </a:lnTo>
                  <a:cubicBezTo>
                    <a:pt x="2783" y="452"/>
                    <a:pt x="2653" y="583"/>
                    <a:pt x="2492" y="583"/>
                  </a:cubicBez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75" dirty="0">
                <a:latin typeface="Montserrat" pitchFamily="2" charset="77"/>
              </a:endParaRPr>
            </a:p>
          </p:txBody>
        </p:sp>
        <p:sp>
          <p:nvSpPr>
            <p:cNvPr id="458" name="STROKE LINE B">
              <a:extLst>
                <a:ext uri="{FF2B5EF4-FFF2-40B4-BE49-F238E27FC236}">
                  <a16:creationId xmlns:a16="http://schemas.microsoft.com/office/drawing/2014/main" id="{C3D200AC-FED9-BB4E-A762-73A2A90DAF7B}"/>
                </a:ext>
              </a:extLst>
            </p:cNvPr>
            <p:cNvSpPr>
              <a:spLocks noChangeArrowheads="1"/>
            </p:cNvSpPr>
            <p:nvPr/>
          </p:nvSpPr>
          <p:spPr bwMode="auto">
            <a:xfrm>
              <a:off x="2822211" y="4323895"/>
              <a:ext cx="1735768" cy="362533"/>
            </a:xfrm>
            <a:custGeom>
              <a:avLst/>
              <a:gdLst>
                <a:gd name="T0" fmla="*/ 2493 w 2786"/>
                <a:gd name="T1" fmla="*/ 583 h 584"/>
                <a:gd name="T2" fmla="*/ 292 w 2786"/>
                <a:gd name="T3" fmla="*/ 583 h 584"/>
                <a:gd name="T4" fmla="*/ 292 w 2786"/>
                <a:gd name="T5" fmla="*/ 583 h 584"/>
                <a:gd name="T6" fmla="*/ 0 w 2786"/>
                <a:gd name="T7" fmla="*/ 292 h 584"/>
                <a:gd name="T8" fmla="*/ 0 w 2786"/>
                <a:gd name="T9" fmla="*/ 292 h 584"/>
                <a:gd name="T10" fmla="*/ 0 w 2786"/>
                <a:gd name="T11" fmla="*/ 292 h 584"/>
                <a:gd name="T12" fmla="*/ 292 w 2786"/>
                <a:gd name="T13" fmla="*/ 0 h 584"/>
                <a:gd name="T14" fmla="*/ 2493 w 2786"/>
                <a:gd name="T15" fmla="*/ 0 h 584"/>
                <a:gd name="T16" fmla="*/ 2493 w 2786"/>
                <a:gd name="T17" fmla="*/ 0 h 584"/>
                <a:gd name="T18" fmla="*/ 2785 w 2786"/>
                <a:gd name="T19" fmla="*/ 292 h 584"/>
                <a:gd name="T20" fmla="*/ 2785 w 2786"/>
                <a:gd name="T21" fmla="*/ 292 h 584"/>
                <a:gd name="T22" fmla="*/ 2785 w 2786"/>
                <a:gd name="T23" fmla="*/ 292 h 584"/>
                <a:gd name="T24" fmla="*/ 2493 w 2786"/>
                <a:gd name="T25"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6" h="584">
                  <a:moveTo>
                    <a:pt x="2493" y="583"/>
                  </a:moveTo>
                  <a:lnTo>
                    <a:pt x="292" y="583"/>
                  </a:lnTo>
                  <a:lnTo>
                    <a:pt x="292" y="583"/>
                  </a:lnTo>
                  <a:cubicBezTo>
                    <a:pt x="131" y="583"/>
                    <a:pt x="0" y="453"/>
                    <a:pt x="0" y="292"/>
                  </a:cubicBezTo>
                  <a:lnTo>
                    <a:pt x="0" y="292"/>
                  </a:lnTo>
                  <a:lnTo>
                    <a:pt x="0" y="292"/>
                  </a:lnTo>
                  <a:cubicBezTo>
                    <a:pt x="0" y="131"/>
                    <a:pt x="131" y="0"/>
                    <a:pt x="292" y="0"/>
                  </a:cubicBezTo>
                  <a:lnTo>
                    <a:pt x="2493" y="0"/>
                  </a:lnTo>
                  <a:lnTo>
                    <a:pt x="2493" y="0"/>
                  </a:lnTo>
                  <a:cubicBezTo>
                    <a:pt x="2653" y="0"/>
                    <a:pt x="2785" y="131"/>
                    <a:pt x="2785" y="292"/>
                  </a:cubicBezTo>
                  <a:lnTo>
                    <a:pt x="2785" y="292"/>
                  </a:lnTo>
                  <a:lnTo>
                    <a:pt x="2785" y="292"/>
                  </a:lnTo>
                  <a:cubicBezTo>
                    <a:pt x="2785" y="453"/>
                    <a:pt x="2653" y="583"/>
                    <a:pt x="2493" y="583"/>
                  </a:cubicBez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75" dirty="0">
                <a:latin typeface="Montserrat" pitchFamily="2" charset="77"/>
              </a:endParaRPr>
            </a:p>
          </p:txBody>
        </p:sp>
        <p:sp>
          <p:nvSpPr>
            <p:cNvPr id="459" name="STROKE LINE C">
              <a:extLst>
                <a:ext uri="{FF2B5EF4-FFF2-40B4-BE49-F238E27FC236}">
                  <a16:creationId xmlns:a16="http://schemas.microsoft.com/office/drawing/2014/main" id="{8F675601-0774-B040-A27A-C4A66CD4A0E6}"/>
                </a:ext>
              </a:extLst>
            </p:cNvPr>
            <p:cNvSpPr>
              <a:spLocks noChangeArrowheads="1"/>
            </p:cNvSpPr>
            <p:nvPr/>
          </p:nvSpPr>
          <p:spPr bwMode="auto">
            <a:xfrm>
              <a:off x="5186922" y="3950376"/>
              <a:ext cx="1733020" cy="365281"/>
            </a:xfrm>
            <a:custGeom>
              <a:avLst/>
              <a:gdLst>
                <a:gd name="T0" fmla="*/ 2492 w 2784"/>
                <a:gd name="T1" fmla="*/ 584 h 585"/>
                <a:gd name="T2" fmla="*/ 291 w 2784"/>
                <a:gd name="T3" fmla="*/ 584 h 585"/>
                <a:gd name="T4" fmla="*/ 291 w 2784"/>
                <a:gd name="T5" fmla="*/ 584 h 585"/>
                <a:gd name="T6" fmla="*/ 0 w 2784"/>
                <a:gd name="T7" fmla="*/ 292 h 585"/>
                <a:gd name="T8" fmla="*/ 0 w 2784"/>
                <a:gd name="T9" fmla="*/ 292 h 585"/>
                <a:gd name="T10" fmla="*/ 0 w 2784"/>
                <a:gd name="T11" fmla="*/ 292 h 585"/>
                <a:gd name="T12" fmla="*/ 291 w 2784"/>
                <a:gd name="T13" fmla="*/ 0 h 585"/>
                <a:gd name="T14" fmla="*/ 2492 w 2784"/>
                <a:gd name="T15" fmla="*/ 0 h 585"/>
                <a:gd name="T16" fmla="*/ 2492 w 2784"/>
                <a:gd name="T17" fmla="*/ 0 h 585"/>
                <a:gd name="T18" fmla="*/ 2783 w 2784"/>
                <a:gd name="T19" fmla="*/ 292 h 585"/>
                <a:gd name="T20" fmla="*/ 2783 w 2784"/>
                <a:gd name="T21" fmla="*/ 292 h 585"/>
                <a:gd name="T22" fmla="*/ 2783 w 2784"/>
                <a:gd name="T23" fmla="*/ 292 h 585"/>
                <a:gd name="T24" fmla="*/ 2492 w 2784"/>
                <a:gd name="T25" fmla="*/ 5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4" h="585">
                  <a:moveTo>
                    <a:pt x="2492" y="584"/>
                  </a:moveTo>
                  <a:lnTo>
                    <a:pt x="291" y="584"/>
                  </a:lnTo>
                  <a:lnTo>
                    <a:pt x="291" y="584"/>
                  </a:lnTo>
                  <a:cubicBezTo>
                    <a:pt x="130" y="584"/>
                    <a:pt x="0" y="453"/>
                    <a:pt x="0" y="292"/>
                  </a:cubicBezTo>
                  <a:lnTo>
                    <a:pt x="0" y="292"/>
                  </a:lnTo>
                  <a:lnTo>
                    <a:pt x="0" y="292"/>
                  </a:lnTo>
                  <a:cubicBezTo>
                    <a:pt x="0" y="132"/>
                    <a:pt x="130" y="0"/>
                    <a:pt x="291" y="0"/>
                  </a:cubicBezTo>
                  <a:lnTo>
                    <a:pt x="2492" y="0"/>
                  </a:lnTo>
                  <a:lnTo>
                    <a:pt x="2492" y="0"/>
                  </a:lnTo>
                  <a:cubicBezTo>
                    <a:pt x="2652" y="0"/>
                    <a:pt x="2783" y="132"/>
                    <a:pt x="2783" y="292"/>
                  </a:cubicBezTo>
                  <a:lnTo>
                    <a:pt x="2783" y="292"/>
                  </a:lnTo>
                  <a:lnTo>
                    <a:pt x="2783" y="292"/>
                  </a:lnTo>
                  <a:cubicBezTo>
                    <a:pt x="2783" y="453"/>
                    <a:pt x="2652" y="584"/>
                    <a:pt x="2492" y="584"/>
                  </a:cubicBez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75" dirty="0">
                <a:latin typeface="Montserrat" pitchFamily="2" charset="77"/>
              </a:endParaRPr>
            </a:p>
          </p:txBody>
        </p:sp>
        <p:sp>
          <p:nvSpPr>
            <p:cNvPr id="460" name="STROKE LINE D">
              <a:extLst>
                <a:ext uri="{FF2B5EF4-FFF2-40B4-BE49-F238E27FC236}">
                  <a16:creationId xmlns:a16="http://schemas.microsoft.com/office/drawing/2014/main" id="{567DC360-C07A-A64E-82B6-2C5ADCC5D290}"/>
                </a:ext>
              </a:extLst>
            </p:cNvPr>
            <p:cNvSpPr>
              <a:spLocks noChangeArrowheads="1"/>
            </p:cNvSpPr>
            <p:nvPr/>
          </p:nvSpPr>
          <p:spPr bwMode="auto">
            <a:xfrm>
              <a:off x="7658741" y="4323895"/>
              <a:ext cx="1735768" cy="362533"/>
            </a:xfrm>
            <a:custGeom>
              <a:avLst/>
              <a:gdLst>
                <a:gd name="T0" fmla="*/ 2492 w 2785"/>
                <a:gd name="T1" fmla="*/ 583 h 584"/>
                <a:gd name="T2" fmla="*/ 291 w 2785"/>
                <a:gd name="T3" fmla="*/ 583 h 584"/>
                <a:gd name="T4" fmla="*/ 291 w 2785"/>
                <a:gd name="T5" fmla="*/ 583 h 584"/>
                <a:gd name="T6" fmla="*/ 0 w 2785"/>
                <a:gd name="T7" fmla="*/ 292 h 584"/>
                <a:gd name="T8" fmla="*/ 0 w 2785"/>
                <a:gd name="T9" fmla="*/ 292 h 584"/>
                <a:gd name="T10" fmla="*/ 0 w 2785"/>
                <a:gd name="T11" fmla="*/ 292 h 584"/>
                <a:gd name="T12" fmla="*/ 291 w 2785"/>
                <a:gd name="T13" fmla="*/ 0 h 584"/>
                <a:gd name="T14" fmla="*/ 2492 w 2785"/>
                <a:gd name="T15" fmla="*/ 0 h 584"/>
                <a:gd name="T16" fmla="*/ 2492 w 2785"/>
                <a:gd name="T17" fmla="*/ 0 h 584"/>
                <a:gd name="T18" fmla="*/ 2784 w 2785"/>
                <a:gd name="T19" fmla="*/ 292 h 584"/>
                <a:gd name="T20" fmla="*/ 2784 w 2785"/>
                <a:gd name="T21" fmla="*/ 292 h 584"/>
                <a:gd name="T22" fmla="*/ 2784 w 2785"/>
                <a:gd name="T23" fmla="*/ 292 h 584"/>
                <a:gd name="T24" fmla="*/ 2492 w 2785"/>
                <a:gd name="T25"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5" h="584">
                  <a:moveTo>
                    <a:pt x="2492" y="583"/>
                  </a:moveTo>
                  <a:lnTo>
                    <a:pt x="291" y="583"/>
                  </a:lnTo>
                  <a:lnTo>
                    <a:pt x="291" y="583"/>
                  </a:lnTo>
                  <a:cubicBezTo>
                    <a:pt x="131" y="583"/>
                    <a:pt x="0" y="453"/>
                    <a:pt x="0" y="292"/>
                  </a:cubicBezTo>
                  <a:lnTo>
                    <a:pt x="0" y="292"/>
                  </a:lnTo>
                  <a:lnTo>
                    <a:pt x="0" y="292"/>
                  </a:lnTo>
                  <a:cubicBezTo>
                    <a:pt x="0" y="131"/>
                    <a:pt x="131" y="0"/>
                    <a:pt x="291" y="0"/>
                  </a:cubicBezTo>
                  <a:lnTo>
                    <a:pt x="2492" y="0"/>
                  </a:lnTo>
                  <a:lnTo>
                    <a:pt x="2492" y="0"/>
                  </a:lnTo>
                  <a:cubicBezTo>
                    <a:pt x="2653" y="0"/>
                    <a:pt x="2784" y="131"/>
                    <a:pt x="2784" y="292"/>
                  </a:cubicBezTo>
                  <a:lnTo>
                    <a:pt x="2784" y="292"/>
                  </a:lnTo>
                  <a:lnTo>
                    <a:pt x="2784" y="292"/>
                  </a:lnTo>
                  <a:cubicBezTo>
                    <a:pt x="2784" y="453"/>
                    <a:pt x="2653" y="583"/>
                    <a:pt x="2492" y="583"/>
                  </a:cubicBez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75" dirty="0">
                <a:latin typeface="Montserrat" pitchFamily="2" charset="77"/>
              </a:endParaRPr>
            </a:p>
          </p:txBody>
        </p:sp>
        <p:sp>
          <p:nvSpPr>
            <p:cNvPr id="461" name="STROKE LINE E">
              <a:extLst>
                <a:ext uri="{FF2B5EF4-FFF2-40B4-BE49-F238E27FC236}">
                  <a16:creationId xmlns:a16="http://schemas.microsoft.com/office/drawing/2014/main" id="{27942D50-2F78-A748-8CC9-638ED543251C}"/>
                </a:ext>
              </a:extLst>
            </p:cNvPr>
            <p:cNvSpPr>
              <a:spLocks noChangeArrowheads="1"/>
            </p:cNvSpPr>
            <p:nvPr/>
          </p:nvSpPr>
          <p:spPr bwMode="auto">
            <a:xfrm>
              <a:off x="9644436" y="3917419"/>
              <a:ext cx="1735768" cy="362533"/>
            </a:xfrm>
            <a:custGeom>
              <a:avLst/>
              <a:gdLst>
                <a:gd name="T0" fmla="*/ 2493 w 2786"/>
                <a:gd name="T1" fmla="*/ 583 h 584"/>
                <a:gd name="T2" fmla="*/ 291 w 2786"/>
                <a:gd name="T3" fmla="*/ 583 h 584"/>
                <a:gd name="T4" fmla="*/ 291 w 2786"/>
                <a:gd name="T5" fmla="*/ 583 h 584"/>
                <a:gd name="T6" fmla="*/ 0 w 2786"/>
                <a:gd name="T7" fmla="*/ 292 h 584"/>
                <a:gd name="T8" fmla="*/ 0 w 2786"/>
                <a:gd name="T9" fmla="*/ 292 h 584"/>
                <a:gd name="T10" fmla="*/ 0 w 2786"/>
                <a:gd name="T11" fmla="*/ 292 h 584"/>
                <a:gd name="T12" fmla="*/ 291 w 2786"/>
                <a:gd name="T13" fmla="*/ 0 h 584"/>
                <a:gd name="T14" fmla="*/ 2493 w 2786"/>
                <a:gd name="T15" fmla="*/ 0 h 584"/>
                <a:gd name="T16" fmla="*/ 2493 w 2786"/>
                <a:gd name="T17" fmla="*/ 0 h 584"/>
                <a:gd name="T18" fmla="*/ 2785 w 2786"/>
                <a:gd name="T19" fmla="*/ 292 h 584"/>
                <a:gd name="T20" fmla="*/ 2785 w 2786"/>
                <a:gd name="T21" fmla="*/ 292 h 584"/>
                <a:gd name="T22" fmla="*/ 2785 w 2786"/>
                <a:gd name="T23" fmla="*/ 292 h 584"/>
                <a:gd name="T24" fmla="*/ 2493 w 2786"/>
                <a:gd name="T25"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6" h="584">
                  <a:moveTo>
                    <a:pt x="2493" y="583"/>
                  </a:moveTo>
                  <a:lnTo>
                    <a:pt x="291" y="583"/>
                  </a:lnTo>
                  <a:lnTo>
                    <a:pt x="291" y="583"/>
                  </a:lnTo>
                  <a:cubicBezTo>
                    <a:pt x="131" y="583"/>
                    <a:pt x="0" y="452"/>
                    <a:pt x="0" y="292"/>
                  </a:cubicBezTo>
                  <a:lnTo>
                    <a:pt x="0" y="292"/>
                  </a:lnTo>
                  <a:lnTo>
                    <a:pt x="0" y="292"/>
                  </a:lnTo>
                  <a:cubicBezTo>
                    <a:pt x="0" y="132"/>
                    <a:pt x="131" y="0"/>
                    <a:pt x="291" y="0"/>
                  </a:cubicBezTo>
                  <a:lnTo>
                    <a:pt x="2493" y="0"/>
                  </a:lnTo>
                  <a:lnTo>
                    <a:pt x="2493" y="0"/>
                  </a:lnTo>
                  <a:cubicBezTo>
                    <a:pt x="2653" y="0"/>
                    <a:pt x="2785" y="132"/>
                    <a:pt x="2785" y="292"/>
                  </a:cubicBezTo>
                  <a:lnTo>
                    <a:pt x="2785" y="292"/>
                  </a:lnTo>
                  <a:lnTo>
                    <a:pt x="2785" y="292"/>
                  </a:lnTo>
                  <a:cubicBezTo>
                    <a:pt x="2785" y="452"/>
                    <a:pt x="2653" y="583"/>
                    <a:pt x="2493" y="583"/>
                  </a:cubicBez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75" dirty="0">
                <a:latin typeface="Montserrat" pitchFamily="2" charset="77"/>
              </a:endParaRPr>
            </a:p>
          </p:txBody>
        </p:sp>
        <p:sp>
          <p:nvSpPr>
            <p:cNvPr id="464" name="LINE A 05">
              <a:extLst>
                <a:ext uri="{FF2B5EF4-FFF2-40B4-BE49-F238E27FC236}">
                  <a16:creationId xmlns:a16="http://schemas.microsoft.com/office/drawing/2014/main" id="{A237AEC9-9ED5-9E42-A112-71018F3D5DBE}"/>
                </a:ext>
              </a:extLst>
            </p:cNvPr>
            <p:cNvSpPr>
              <a:spLocks noChangeArrowheads="1"/>
            </p:cNvSpPr>
            <p:nvPr/>
          </p:nvSpPr>
          <p:spPr bwMode="auto">
            <a:xfrm>
              <a:off x="1336374" y="3250028"/>
              <a:ext cx="354293" cy="354293"/>
            </a:xfrm>
            <a:custGeom>
              <a:avLst/>
              <a:gdLst>
                <a:gd name="T0" fmla="*/ 0 w 571"/>
                <a:gd name="T1" fmla="*/ 569 h 570"/>
                <a:gd name="T2" fmla="*/ 0 w 571"/>
                <a:gd name="T3" fmla="*/ 157 h 570"/>
                <a:gd name="T4" fmla="*/ 0 w 571"/>
                <a:gd name="T5" fmla="*/ 157 h 570"/>
                <a:gd name="T6" fmla="*/ 157 w 571"/>
                <a:gd name="T7" fmla="*/ 0 h 570"/>
                <a:gd name="T8" fmla="*/ 570 w 571"/>
                <a:gd name="T9" fmla="*/ 0 h 570"/>
              </a:gdLst>
              <a:ahLst/>
              <a:cxnLst>
                <a:cxn ang="0">
                  <a:pos x="T0" y="T1"/>
                </a:cxn>
                <a:cxn ang="0">
                  <a:pos x="T2" y="T3"/>
                </a:cxn>
                <a:cxn ang="0">
                  <a:pos x="T4" y="T5"/>
                </a:cxn>
                <a:cxn ang="0">
                  <a:pos x="T6" y="T7"/>
                </a:cxn>
                <a:cxn ang="0">
                  <a:pos x="T8" y="T9"/>
                </a:cxn>
              </a:cxnLst>
              <a:rect l="0" t="0" r="r" b="b"/>
              <a:pathLst>
                <a:path w="571" h="570">
                  <a:moveTo>
                    <a:pt x="0" y="569"/>
                  </a:moveTo>
                  <a:lnTo>
                    <a:pt x="0" y="157"/>
                  </a:lnTo>
                  <a:lnTo>
                    <a:pt x="0" y="157"/>
                  </a:lnTo>
                  <a:cubicBezTo>
                    <a:pt x="0" y="70"/>
                    <a:pt x="70" y="0"/>
                    <a:pt x="157" y="0"/>
                  </a:cubicBezTo>
                  <a:lnTo>
                    <a:pt x="57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68" name="LINE CIRC A 05">
              <a:extLst>
                <a:ext uri="{FF2B5EF4-FFF2-40B4-BE49-F238E27FC236}">
                  <a16:creationId xmlns:a16="http://schemas.microsoft.com/office/drawing/2014/main" id="{7510BCF7-224A-6047-A3D4-CAEB0F88821A}"/>
                </a:ext>
              </a:extLst>
            </p:cNvPr>
            <p:cNvSpPr>
              <a:spLocks noChangeArrowheads="1"/>
            </p:cNvSpPr>
            <p:nvPr/>
          </p:nvSpPr>
          <p:spPr bwMode="auto">
            <a:xfrm>
              <a:off x="1284189" y="3554883"/>
              <a:ext cx="101620" cy="101620"/>
            </a:xfrm>
            <a:prstGeom prst="ellipse">
              <a:avLst/>
            </a:prstGeom>
            <a:solidFill>
              <a:schemeClr val="accent1"/>
            </a:solidFill>
            <a:ln>
              <a:noFill/>
            </a:ln>
            <a:effectLst/>
          </p:spPr>
          <p:txBody>
            <a:bodyPr wrap="none" anchor="ctr"/>
            <a:lstStyle/>
            <a:p>
              <a:endParaRPr lang="en-US" sz="675" dirty="0">
                <a:latin typeface="Montserrat" pitchFamily="2" charset="77"/>
              </a:endParaRPr>
            </a:p>
          </p:txBody>
        </p:sp>
        <p:sp>
          <p:nvSpPr>
            <p:cNvPr id="465" name="LINE A 04">
              <a:extLst>
                <a:ext uri="{FF2B5EF4-FFF2-40B4-BE49-F238E27FC236}">
                  <a16:creationId xmlns:a16="http://schemas.microsoft.com/office/drawing/2014/main" id="{9C8933D9-CB9D-184C-B913-60FF494308DE}"/>
                </a:ext>
              </a:extLst>
            </p:cNvPr>
            <p:cNvSpPr>
              <a:spLocks noChangeArrowheads="1"/>
            </p:cNvSpPr>
            <p:nvPr/>
          </p:nvSpPr>
          <p:spPr bwMode="auto">
            <a:xfrm>
              <a:off x="2385524" y="2898480"/>
              <a:ext cx="799221" cy="354293"/>
            </a:xfrm>
            <a:custGeom>
              <a:avLst/>
              <a:gdLst>
                <a:gd name="T0" fmla="*/ 1284 w 1285"/>
                <a:gd name="T1" fmla="*/ 0 h 571"/>
                <a:gd name="T2" fmla="*/ 1284 w 1285"/>
                <a:gd name="T3" fmla="*/ 413 h 571"/>
                <a:gd name="T4" fmla="*/ 1284 w 1285"/>
                <a:gd name="T5" fmla="*/ 413 h 571"/>
                <a:gd name="T6" fmla="*/ 1127 w 1285"/>
                <a:gd name="T7" fmla="*/ 570 h 571"/>
                <a:gd name="T8" fmla="*/ 0 w 1285"/>
                <a:gd name="T9" fmla="*/ 570 h 571"/>
              </a:gdLst>
              <a:ahLst/>
              <a:cxnLst>
                <a:cxn ang="0">
                  <a:pos x="T0" y="T1"/>
                </a:cxn>
                <a:cxn ang="0">
                  <a:pos x="T2" y="T3"/>
                </a:cxn>
                <a:cxn ang="0">
                  <a:pos x="T4" y="T5"/>
                </a:cxn>
                <a:cxn ang="0">
                  <a:pos x="T6" y="T7"/>
                </a:cxn>
                <a:cxn ang="0">
                  <a:pos x="T8" y="T9"/>
                </a:cxn>
              </a:cxnLst>
              <a:rect l="0" t="0" r="r" b="b"/>
              <a:pathLst>
                <a:path w="1285" h="571">
                  <a:moveTo>
                    <a:pt x="1284" y="0"/>
                  </a:moveTo>
                  <a:lnTo>
                    <a:pt x="1284" y="413"/>
                  </a:lnTo>
                  <a:lnTo>
                    <a:pt x="1284" y="413"/>
                  </a:lnTo>
                  <a:cubicBezTo>
                    <a:pt x="1284" y="499"/>
                    <a:pt x="1214" y="570"/>
                    <a:pt x="1127" y="570"/>
                  </a:cubicBezTo>
                  <a:lnTo>
                    <a:pt x="0" y="57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69" name="LINE CIRC A 04">
              <a:extLst>
                <a:ext uri="{FF2B5EF4-FFF2-40B4-BE49-F238E27FC236}">
                  <a16:creationId xmlns:a16="http://schemas.microsoft.com/office/drawing/2014/main" id="{CBBC0134-CC43-E240-BB47-5E5E121C8E28}"/>
                </a:ext>
              </a:extLst>
            </p:cNvPr>
            <p:cNvSpPr>
              <a:spLocks noChangeArrowheads="1"/>
            </p:cNvSpPr>
            <p:nvPr/>
          </p:nvSpPr>
          <p:spPr bwMode="auto">
            <a:xfrm>
              <a:off x="2333339" y="3203335"/>
              <a:ext cx="101620" cy="101620"/>
            </a:xfrm>
            <a:prstGeom prst="ellipse">
              <a:avLst/>
            </a:prstGeom>
            <a:solidFill>
              <a:schemeClr val="accent1"/>
            </a:solidFill>
            <a:ln>
              <a:noFill/>
            </a:ln>
            <a:effectLst/>
          </p:spPr>
          <p:txBody>
            <a:bodyPr wrap="none" anchor="ctr"/>
            <a:lstStyle/>
            <a:p>
              <a:endParaRPr lang="en-US" sz="675" dirty="0">
                <a:latin typeface="Montserrat" pitchFamily="2" charset="77"/>
              </a:endParaRPr>
            </a:p>
          </p:txBody>
        </p:sp>
        <p:sp>
          <p:nvSpPr>
            <p:cNvPr id="466" name="LINE A 03">
              <a:extLst>
                <a:ext uri="{FF2B5EF4-FFF2-40B4-BE49-F238E27FC236}">
                  <a16:creationId xmlns:a16="http://schemas.microsoft.com/office/drawing/2014/main" id="{A29022F7-92ED-BE44-AA86-F7ECF8BFB5B5}"/>
                </a:ext>
              </a:extLst>
            </p:cNvPr>
            <p:cNvSpPr>
              <a:spLocks noChangeArrowheads="1"/>
            </p:cNvSpPr>
            <p:nvPr/>
          </p:nvSpPr>
          <p:spPr bwMode="auto">
            <a:xfrm>
              <a:off x="3912561" y="2898481"/>
              <a:ext cx="637180" cy="255420"/>
            </a:xfrm>
            <a:custGeom>
              <a:avLst/>
              <a:gdLst>
                <a:gd name="T0" fmla="*/ 0 w 1022"/>
                <a:gd name="T1" fmla="*/ 0 h 409"/>
                <a:gd name="T2" fmla="*/ 0 w 1022"/>
                <a:gd name="T3" fmla="*/ 296 h 409"/>
                <a:gd name="T4" fmla="*/ 0 w 1022"/>
                <a:gd name="T5" fmla="*/ 296 h 409"/>
                <a:gd name="T6" fmla="*/ 113 w 1022"/>
                <a:gd name="T7" fmla="*/ 408 h 409"/>
                <a:gd name="T8" fmla="*/ 1021 w 1022"/>
                <a:gd name="T9" fmla="*/ 408 h 409"/>
              </a:gdLst>
              <a:ahLst/>
              <a:cxnLst>
                <a:cxn ang="0">
                  <a:pos x="T0" y="T1"/>
                </a:cxn>
                <a:cxn ang="0">
                  <a:pos x="T2" y="T3"/>
                </a:cxn>
                <a:cxn ang="0">
                  <a:pos x="T4" y="T5"/>
                </a:cxn>
                <a:cxn ang="0">
                  <a:pos x="T6" y="T7"/>
                </a:cxn>
                <a:cxn ang="0">
                  <a:pos x="T8" y="T9"/>
                </a:cxn>
              </a:cxnLst>
              <a:rect l="0" t="0" r="r" b="b"/>
              <a:pathLst>
                <a:path w="1022" h="409">
                  <a:moveTo>
                    <a:pt x="0" y="0"/>
                  </a:moveTo>
                  <a:lnTo>
                    <a:pt x="0" y="296"/>
                  </a:lnTo>
                  <a:lnTo>
                    <a:pt x="0" y="296"/>
                  </a:lnTo>
                  <a:cubicBezTo>
                    <a:pt x="0" y="358"/>
                    <a:pt x="51" y="408"/>
                    <a:pt x="113" y="408"/>
                  </a:cubicBezTo>
                  <a:lnTo>
                    <a:pt x="1021" y="408"/>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70" name="LINE CIRC A 03">
              <a:extLst>
                <a:ext uri="{FF2B5EF4-FFF2-40B4-BE49-F238E27FC236}">
                  <a16:creationId xmlns:a16="http://schemas.microsoft.com/office/drawing/2014/main" id="{9BA0C351-F7BD-BC4C-82D4-9A374684F1AC}"/>
                </a:ext>
              </a:extLst>
            </p:cNvPr>
            <p:cNvSpPr>
              <a:spLocks noChangeArrowheads="1"/>
            </p:cNvSpPr>
            <p:nvPr/>
          </p:nvSpPr>
          <p:spPr bwMode="auto">
            <a:xfrm>
              <a:off x="4497557" y="3104463"/>
              <a:ext cx="101620" cy="101620"/>
            </a:xfrm>
            <a:prstGeom prst="ellipse">
              <a:avLst/>
            </a:prstGeom>
            <a:solidFill>
              <a:schemeClr val="accent1"/>
            </a:solidFill>
            <a:ln>
              <a:noFill/>
            </a:ln>
            <a:effectLst/>
          </p:spPr>
          <p:txBody>
            <a:bodyPr wrap="none" anchor="ctr"/>
            <a:lstStyle/>
            <a:p>
              <a:endParaRPr lang="en-US" sz="675" dirty="0">
                <a:latin typeface="Montserrat" pitchFamily="2" charset="77"/>
              </a:endParaRPr>
            </a:p>
          </p:txBody>
        </p:sp>
        <p:sp>
          <p:nvSpPr>
            <p:cNvPr id="463" name="LINE A 02">
              <a:extLst>
                <a:ext uri="{FF2B5EF4-FFF2-40B4-BE49-F238E27FC236}">
                  <a16:creationId xmlns:a16="http://schemas.microsoft.com/office/drawing/2014/main" id="{5C6F153A-3117-4E49-8038-C87B8451155B}"/>
                </a:ext>
              </a:extLst>
            </p:cNvPr>
            <p:cNvSpPr>
              <a:spLocks noChangeArrowheads="1"/>
            </p:cNvSpPr>
            <p:nvPr/>
          </p:nvSpPr>
          <p:spPr bwMode="auto">
            <a:xfrm>
              <a:off x="4607415" y="2546932"/>
              <a:ext cx="354295" cy="354293"/>
            </a:xfrm>
            <a:custGeom>
              <a:avLst/>
              <a:gdLst>
                <a:gd name="T0" fmla="*/ 0 w 571"/>
                <a:gd name="T1" fmla="*/ 0 h 571"/>
                <a:gd name="T2" fmla="*/ 413 w 571"/>
                <a:gd name="T3" fmla="*/ 0 h 571"/>
                <a:gd name="T4" fmla="*/ 413 w 571"/>
                <a:gd name="T5" fmla="*/ 0 h 571"/>
                <a:gd name="T6" fmla="*/ 570 w 571"/>
                <a:gd name="T7" fmla="*/ 157 h 571"/>
                <a:gd name="T8" fmla="*/ 570 w 571"/>
                <a:gd name="T9" fmla="*/ 570 h 571"/>
              </a:gdLst>
              <a:ahLst/>
              <a:cxnLst>
                <a:cxn ang="0">
                  <a:pos x="T0" y="T1"/>
                </a:cxn>
                <a:cxn ang="0">
                  <a:pos x="T2" y="T3"/>
                </a:cxn>
                <a:cxn ang="0">
                  <a:pos x="T4" y="T5"/>
                </a:cxn>
                <a:cxn ang="0">
                  <a:pos x="T6" y="T7"/>
                </a:cxn>
                <a:cxn ang="0">
                  <a:pos x="T8" y="T9"/>
                </a:cxn>
              </a:cxnLst>
              <a:rect l="0" t="0" r="r" b="b"/>
              <a:pathLst>
                <a:path w="571" h="571">
                  <a:moveTo>
                    <a:pt x="0" y="0"/>
                  </a:moveTo>
                  <a:lnTo>
                    <a:pt x="413" y="0"/>
                  </a:lnTo>
                  <a:lnTo>
                    <a:pt x="413" y="0"/>
                  </a:lnTo>
                  <a:cubicBezTo>
                    <a:pt x="500" y="0"/>
                    <a:pt x="570" y="70"/>
                    <a:pt x="570" y="157"/>
                  </a:cubicBezTo>
                  <a:lnTo>
                    <a:pt x="570" y="57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67" name="LINE CIRC A 02">
              <a:extLst>
                <a:ext uri="{FF2B5EF4-FFF2-40B4-BE49-F238E27FC236}">
                  <a16:creationId xmlns:a16="http://schemas.microsoft.com/office/drawing/2014/main" id="{415B9C9B-2B1D-2144-B282-3A4F0A4751AB}"/>
                </a:ext>
              </a:extLst>
            </p:cNvPr>
            <p:cNvSpPr>
              <a:spLocks noChangeArrowheads="1"/>
            </p:cNvSpPr>
            <p:nvPr/>
          </p:nvSpPr>
          <p:spPr bwMode="auto">
            <a:xfrm>
              <a:off x="4555233" y="2494747"/>
              <a:ext cx="101619" cy="101620"/>
            </a:xfrm>
            <a:prstGeom prst="ellipse">
              <a:avLst/>
            </a:prstGeom>
            <a:solidFill>
              <a:schemeClr val="accent1"/>
            </a:solidFill>
            <a:ln>
              <a:noFill/>
            </a:ln>
            <a:effectLst/>
          </p:spPr>
          <p:txBody>
            <a:bodyPr wrap="none" anchor="ctr"/>
            <a:lstStyle/>
            <a:p>
              <a:endParaRPr lang="en-US" sz="675" dirty="0">
                <a:latin typeface="Montserrat" pitchFamily="2" charset="77"/>
              </a:endParaRPr>
            </a:p>
          </p:txBody>
        </p:sp>
        <p:sp>
          <p:nvSpPr>
            <p:cNvPr id="444" name="LINE A 01">
              <a:extLst>
                <a:ext uri="{FF2B5EF4-FFF2-40B4-BE49-F238E27FC236}">
                  <a16:creationId xmlns:a16="http://schemas.microsoft.com/office/drawing/2014/main" id="{B380D669-93FA-6D4B-A743-17000B7A0EA1}"/>
                </a:ext>
              </a:extLst>
            </p:cNvPr>
            <p:cNvSpPr>
              <a:spLocks noChangeArrowheads="1"/>
            </p:cNvSpPr>
            <p:nvPr/>
          </p:nvSpPr>
          <p:spPr bwMode="auto">
            <a:xfrm>
              <a:off x="1690666" y="2901225"/>
              <a:ext cx="3779140" cy="1021687"/>
            </a:xfrm>
            <a:custGeom>
              <a:avLst/>
              <a:gdLst>
                <a:gd name="T0" fmla="*/ 0 w 6069"/>
                <a:gd name="T1" fmla="*/ 1638 h 1639"/>
                <a:gd name="T2" fmla="*/ 0 w 6069"/>
                <a:gd name="T3" fmla="*/ 513 h 1639"/>
                <a:gd name="T4" fmla="*/ 0 w 6069"/>
                <a:gd name="T5" fmla="*/ 513 h 1639"/>
                <a:gd name="T6" fmla="*/ 513 w 6069"/>
                <a:gd name="T7" fmla="*/ 0 h 1639"/>
                <a:gd name="T8" fmla="*/ 6068 w 6069"/>
                <a:gd name="T9" fmla="*/ 0 h 1639"/>
              </a:gdLst>
              <a:ahLst/>
              <a:cxnLst>
                <a:cxn ang="0">
                  <a:pos x="T0" y="T1"/>
                </a:cxn>
                <a:cxn ang="0">
                  <a:pos x="T2" y="T3"/>
                </a:cxn>
                <a:cxn ang="0">
                  <a:pos x="T4" y="T5"/>
                </a:cxn>
                <a:cxn ang="0">
                  <a:pos x="T6" y="T7"/>
                </a:cxn>
                <a:cxn ang="0">
                  <a:pos x="T8" y="T9"/>
                </a:cxn>
              </a:cxnLst>
              <a:rect l="0" t="0" r="r" b="b"/>
              <a:pathLst>
                <a:path w="6069" h="1639">
                  <a:moveTo>
                    <a:pt x="0" y="1638"/>
                  </a:moveTo>
                  <a:lnTo>
                    <a:pt x="0" y="513"/>
                  </a:lnTo>
                  <a:lnTo>
                    <a:pt x="0" y="513"/>
                  </a:lnTo>
                  <a:cubicBezTo>
                    <a:pt x="0" y="229"/>
                    <a:pt x="230" y="0"/>
                    <a:pt x="513" y="0"/>
                  </a:cubicBezTo>
                  <a:lnTo>
                    <a:pt x="6068"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45" name="LINE A 01">
              <a:extLst>
                <a:ext uri="{FF2B5EF4-FFF2-40B4-BE49-F238E27FC236}">
                  <a16:creationId xmlns:a16="http://schemas.microsoft.com/office/drawing/2014/main" id="{01196455-1599-2448-A02D-902B9B2582CB}"/>
                </a:ext>
              </a:extLst>
            </p:cNvPr>
            <p:cNvSpPr>
              <a:spLocks noChangeShapeType="1"/>
            </p:cNvSpPr>
            <p:nvPr/>
          </p:nvSpPr>
          <p:spPr bwMode="auto">
            <a:xfrm>
              <a:off x="5472554" y="1868552"/>
              <a:ext cx="2745" cy="1035419"/>
            </a:xfrm>
            <a:prstGeom prst="line">
              <a:avLst/>
            </a:prstGeom>
            <a:noFill/>
            <a:ln w="12700"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62" name="LINE CIRC A 01">
              <a:extLst>
                <a:ext uri="{FF2B5EF4-FFF2-40B4-BE49-F238E27FC236}">
                  <a16:creationId xmlns:a16="http://schemas.microsoft.com/office/drawing/2014/main" id="{664AB092-3880-8642-85F9-95F64F132214}"/>
                </a:ext>
              </a:extLst>
            </p:cNvPr>
            <p:cNvSpPr>
              <a:spLocks noChangeArrowheads="1"/>
            </p:cNvSpPr>
            <p:nvPr/>
          </p:nvSpPr>
          <p:spPr bwMode="auto">
            <a:xfrm>
              <a:off x="5420369" y="1819117"/>
              <a:ext cx="101620" cy="101620"/>
            </a:xfrm>
            <a:prstGeom prst="ellipse">
              <a:avLst/>
            </a:prstGeom>
            <a:solidFill>
              <a:schemeClr val="accent1"/>
            </a:solidFill>
            <a:ln>
              <a:noFill/>
            </a:ln>
            <a:effectLst/>
          </p:spPr>
          <p:txBody>
            <a:bodyPr wrap="none" anchor="ctr"/>
            <a:lstStyle/>
            <a:p>
              <a:endParaRPr lang="en-US" sz="675" dirty="0">
                <a:latin typeface="Montserrat" pitchFamily="2" charset="77"/>
              </a:endParaRPr>
            </a:p>
          </p:txBody>
        </p:sp>
        <p:sp>
          <p:nvSpPr>
            <p:cNvPr id="473" name="LINE B 03">
              <a:extLst>
                <a:ext uri="{FF2B5EF4-FFF2-40B4-BE49-F238E27FC236}">
                  <a16:creationId xmlns:a16="http://schemas.microsoft.com/office/drawing/2014/main" id="{F38F0FFD-B6D7-9547-9F45-C3F95243A2C0}"/>
                </a:ext>
              </a:extLst>
            </p:cNvPr>
            <p:cNvSpPr>
              <a:spLocks noChangeArrowheads="1"/>
            </p:cNvSpPr>
            <p:nvPr/>
          </p:nvSpPr>
          <p:spPr bwMode="auto">
            <a:xfrm>
              <a:off x="3313830" y="3705942"/>
              <a:ext cx="354293" cy="354293"/>
            </a:xfrm>
            <a:custGeom>
              <a:avLst/>
              <a:gdLst>
                <a:gd name="T0" fmla="*/ 0 w 571"/>
                <a:gd name="T1" fmla="*/ 570 h 571"/>
                <a:gd name="T2" fmla="*/ 0 w 571"/>
                <a:gd name="T3" fmla="*/ 156 h 571"/>
                <a:gd name="T4" fmla="*/ 0 w 571"/>
                <a:gd name="T5" fmla="*/ 156 h 571"/>
                <a:gd name="T6" fmla="*/ 157 w 571"/>
                <a:gd name="T7" fmla="*/ 0 h 571"/>
                <a:gd name="T8" fmla="*/ 570 w 571"/>
                <a:gd name="T9" fmla="*/ 0 h 571"/>
              </a:gdLst>
              <a:ahLst/>
              <a:cxnLst>
                <a:cxn ang="0">
                  <a:pos x="T0" y="T1"/>
                </a:cxn>
                <a:cxn ang="0">
                  <a:pos x="T2" y="T3"/>
                </a:cxn>
                <a:cxn ang="0">
                  <a:pos x="T4" y="T5"/>
                </a:cxn>
                <a:cxn ang="0">
                  <a:pos x="T6" y="T7"/>
                </a:cxn>
                <a:cxn ang="0">
                  <a:pos x="T8" y="T9"/>
                </a:cxn>
              </a:cxnLst>
              <a:rect l="0" t="0" r="r" b="b"/>
              <a:pathLst>
                <a:path w="571" h="571">
                  <a:moveTo>
                    <a:pt x="0" y="570"/>
                  </a:moveTo>
                  <a:lnTo>
                    <a:pt x="0" y="156"/>
                  </a:lnTo>
                  <a:lnTo>
                    <a:pt x="0" y="156"/>
                  </a:lnTo>
                  <a:cubicBezTo>
                    <a:pt x="0" y="70"/>
                    <a:pt x="70" y="0"/>
                    <a:pt x="157" y="0"/>
                  </a:cubicBezTo>
                  <a:lnTo>
                    <a:pt x="57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74" name="LINE CIRC B 03">
              <a:extLst>
                <a:ext uri="{FF2B5EF4-FFF2-40B4-BE49-F238E27FC236}">
                  <a16:creationId xmlns:a16="http://schemas.microsoft.com/office/drawing/2014/main" id="{9947C6DE-6DAF-5949-BE3D-4EC82C1BDC09}"/>
                </a:ext>
              </a:extLst>
            </p:cNvPr>
            <p:cNvSpPr>
              <a:spLocks noChangeArrowheads="1"/>
            </p:cNvSpPr>
            <p:nvPr/>
          </p:nvSpPr>
          <p:spPr bwMode="auto">
            <a:xfrm>
              <a:off x="3264393" y="4010798"/>
              <a:ext cx="101619" cy="101620"/>
            </a:xfrm>
            <a:prstGeom prst="ellipse">
              <a:avLst/>
            </a:prstGeom>
            <a:solidFill>
              <a:schemeClr val="accent2"/>
            </a:solidFill>
            <a:ln>
              <a:noFill/>
            </a:ln>
            <a:effectLst/>
          </p:spPr>
          <p:txBody>
            <a:bodyPr wrap="none" anchor="ctr"/>
            <a:lstStyle/>
            <a:p>
              <a:endParaRPr lang="en-US" sz="675" dirty="0">
                <a:latin typeface="Montserrat" pitchFamily="2" charset="77"/>
              </a:endParaRPr>
            </a:p>
          </p:txBody>
        </p:sp>
        <p:sp>
          <p:nvSpPr>
            <p:cNvPr id="471" name="LINE B 02">
              <a:extLst>
                <a:ext uri="{FF2B5EF4-FFF2-40B4-BE49-F238E27FC236}">
                  <a16:creationId xmlns:a16="http://schemas.microsoft.com/office/drawing/2014/main" id="{96D195D7-93A9-C841-A84A-EF4D48F409B6}"/>
                </a:ext>
              </a:extLst>
            </p:cNvPr>
            <p:cNvSpPr>
              <a:spLocks noChangeArrowheads="1"/>
            </p:cNvSpPr>
            <p:nvPr/>
          </p:nvSpPr>
          <p:spPr bwMode="auto">
            <a:xfrm>
              <a:off x="4917767" y="3299464"/>
              <a:ext cx="354293" cy="354293"/>
            </a:xfrm>
            <a:custGeom>
              <a:avLst/>
              <a:gdLst>
                <a:gd name="T0" fmla="*/ 570 w 571"/>
                <a:gd name="T1" fmla="*/ 569 h 570"/>
                <a:gd name="T2" fmla="*/ 157 w 571"/>
                <a:gd name="T3" fmla="*/ 569 h 570"/>
                <a:gd name="T4" fmla="*/ 157 w 571"/>
                <a:gd name="T5" fmla="*/ 569 h 570"/>
                <a:gd name="T6" fmla="*/ 0 w 571"/>
                <a:gd name="T7" fmla="*/ 412 h 570"/>
                <a:gd name="T8" fmla="*/ 0 w 571"/>
                <a:gd name="T9" fmla="*/ 0 h 570"/>
              </a:gdLst>
              <a:ahLst/>
              <a:cxnLst>
                <a:cxn ang="0">
                  <a:pos x="T0" y="T1"/>
                </a:cxn>
                <a:cxn ang="0">
                  <a:pos x="T2" y="T3"/>
                </a:cxn>
                <a:cxn ang="0">
                  <a:pos x="T4" y="T5"/>
                </a:cxn>
                <a:cxn ang="0">
                  <a:pos x="T6" y="T7"/>
                </a:cxn>
                <a:cxn ang="0">
                  <a:pos x="T8" y="T9"/>
                </a:cxn>
              </a:cxnLst>
              <a:rect l="0" t="0" r="r" b="b"/>
              <a:pathLst>
                <a:path w="571" h="570">
                  <a:moveTo>
                    <a:pt x="570" y="569"/>
                  </a:moveTo>
                  <a:lnTo>
                    <a:pt x="157" y="569"/>
                  </a:lnTo>
                  <a:lnTo>
                    <a:pt x="157" y="569"/>
                  </a:lnTo>
                  <a:cubicBezTo>
                    <a:pt x="71" y="569"/>
                    <a:pt x="0" y="499"/>
                    <a:pt x="0" y="412"/>
                  </a:cubicBezTo>
                  <a:lnTo>
                    <a:pt x="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72" name="LINE CIRC B 02">
              <a:extLst>
                <a:ext uri="{FF2B5EF4-FFF2-40B4-BE49-F238E27FC236}">
                  <a16:creationId xmlns:a16="http://schemas.microsoft.com/office/drawing/2014/main" id="{5370C4E8-71F5-514E-B76E-2161589422D2}"/>
                </a:ext>
              </a:extLst>
            </p:cNvPr>
            <p:cNvSpPr>
              <a:spLocks noChangeArrowheads="1"/>
            </p:cNvSpPr>
            <p:nvPr/>
          </p:nvSpPr>
          <p:spPr bwMode="auto">
            <a:xfrm>
              <a:off x="5222623" y="3601575"/>
              <a:ext cx="101620" cy="101619"/>
            </a:xfrm>
            <a:prstGeom prst="ellipse">
              <a:avLst/>
            </a:prstGeom>
            <a:solidFill>
              <a:schemeClr val="accent2"/>
            </a:solidFill>
            <a:ln>
              <a:noFill/>
            </a:ln>
            <a:effectLst/>
          </p:spPr>
          <p:txBody>
            <a:bodyPr wrap="none" anchor="ctr"/>
            <a:lstStyle/>
            <a:p>
              <a:endParaRPr lang="en-US" sz="675" dirty="0">
                <a:latin typeface="Montserrat" pitchFamily="2" charset="77"/>
              </a:endParaRPr>
            </a:p>
          </p:txBody>
        </p:sp>
        <p:sp>
          <p:nvSpPr>
            <p:cNvPr id="448" name="LINE B 01">
              <a:extLst>
                <a:ext uri="{FF2B5EF4-FFF2-40B4-BE49-F238E27FC236}">
                  <a16:creationId xmlns:a16="http://schemas.microsoft.com/office/drawing/2014/main" id="{EB1483B6-3D6D-6541-A8E0-F619BA728C09}"/>
                </a:ext>
              </a:extLst>
            </p:cNvPr>
            <p:cNvSpPr>
              <a:spLocks noChangeArrowheads="1"/>
            </p:cNvSpPr>
            <p:nvPr/>
          </p:nvSpPr>
          <p:spPr bwMode="auto">
            <a:xfrm>
              <a:off x="3665377" y="3299462"/>
              <a:ext cx="2117527" cy="1021687"/>
            </a:xfrm>
            <a:custGeom>
              <a:avLst/>
              <a:gdLst>
                <a:gd name="T0" fmla="*/ 0 w 3401"/>
                <a:gd name="T1" fmla="*/ 1639 h 1640"/>
                <a:gd name="T2" fmla="*/ 0 w 3401"/>
                <a:gd name="T3" fmla="*/ 512 h 1640"/>
                <a:gd name="T4" fmla="*/ 0 w 3401"/>
                <a:gd name="T5" fmla="*/ 512 h 1640"/>
                <a:gd name="T6" fmla="*/ 513 w 3401"/>
                <a:gd name="T7" fmla="*/ 0 h 1640"/>
                <a:gd name="T8" fmla="*/ 3400 w 3401"/>
                <a:gd name="T9" fmla="*/ 0 h 1640"/>
              </a:gdLst>
              <a:ahLst/>
              <a:cxnLst>
                <a:cxn ang="0">
                  <a:pos x="T0" y="T1"/>
                </a:cxn>
                <a:cxn ang="0">
                  <a:pos x="T2" y="T3"/>
                </a:cxn>
                <a:cxn ang="0">
                  <a:pos x="T4" y="T5"/>
                </a:cxn>
                <a:cxn ang="0">
                  <a:pos x="T6" y="T7"/>
                </a:cxn>
                <a:cxn ang="0">
                  <a:pos x="T8" y="T9"/>
                </a:cxn>
              </a:cxnLst>
              <a:rect l="0" t="0" r="r" b="b"/>
              <a:pathLst>
                <a:path w="3401" h="1640">
                  <a:moveTo>
                    <a:pt x="0" y="1639"/>
                  </a:moveTo>
                  <a:lnTo>
                    <a:pt x="0" y="512"/>
                  </a:lnTo>
                  <a:lnTo>
                    <a:pt x="0" y="512"/>
                  </a:lnTo>
                  <a:cubicBezTo>
                    <a:pt x="0" y="229"/>
                    <a:pt x="230" y="0"/>
                    <a:pt x="513" y="0"/>
                  </a:cubicBezTo>
                  <a:lnTo>
                    <a:pt x="340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49" name="LINE B 01">
              <a:extLst>
                <a:ext uri="{FF2B5EF4-FFF2-40B4-BE49-F238E27FC236}">
                  <a16:creationId xmlns:a16="http://schemas.microsoft.com/office/drawing/2014/main" id="{F41C98BB-9DEB-B040-B53D-3457150B5457}"/>
                </a:ext>
              </a:extLst>
            </p:cNvPr>
            <p:cNvSpPr>
              <a:spLocks noChangeShapeType="1"/>
            </p:cNvSpPr>
            <p:nvPr/>
          </p:nvSpPr>
          <p:spPr bwMode="auto">
            <a:xfrm>
              <a:off x="5782905" y="1871299"/>
              <a:ext cx="2748" cy="1433656"/>
            </a:xfrm>
            <a:prstGeom prst="line">
              <a:avLst/>
            </a:prstGeom>
            <a:noFill/>
            <a:ln w="12700"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53" name="LINE CIRC B 01">
              <a:extLst>
                <a:ext uri="{FF2B5EF4-FFF2-40B4-BE49-F238E27FC236}">
                  <a16:creationId xmlns:a16="http://schemas.microsoft.com/office/drawing/2014/main" id="{5E7D15A2-445D-7A41-9B9F-CF64CC701A4E}"/>
                </a:ext>
              </a:extLst>
            </p:cNvPr>
            <p:cNvSpPr>
              <a:spLocks noChangeArrowheads="1"/>
            </p:cNvSpPr>
            <p:nvPr/>
          </p:nvSpPr>
          <p:spPr bwMode="auto">
            <a:xfrm>
              <a:off x="5730721" y="1819117"/>
              <a:ext cx="101619" cy="101620"/>
            </a:xfrm>
            <a:prstGeom prst="ellipse">
              <a:avLst/>
            </a:prstGeom>
            <a:solidFill>
              <a:schemeClr val="accent2"/>
            </a:solidFill>
            <a:ln>
              <a:noFill/>
            </a:ln>
            <a:effectLst/>
          </p:spPr>
          <p:txBody>
            <a:bodyPr wrap="none" anchor="ctr"/>
            <a:lstStyle/>
            <a:p>
              <a:endParaRPr lang="en-US" sz="675" dirty="0">
                <a:latin typeface="Montserrat" pitchFamily="2" charset="77"/>
              </a:endParaRPr>
            </a:p>
          </p:txBody>
        </p:sp>
        <p:sp>
          <p:nvSpPr>
            <p:cNvPr id="477" name="LINE C 03">
              <a:extLst>
                <a:ext uri="{FF2B5EF4-FFF2-40B4-BE49-F238E27FC236}">
                  <a16:creationId xmlns:a16="http://schemas.microsoft.com/office/drawing/2014/main" id="{5BA67716-AEC8-1349-874B-17634A77B760}"/>
                </a:ext>
              </a:extLst>
            </p:cNvPr>
            <p:cNvSpPr>
              <a:spLocks noChangeArrowheads="1"/>
            </p:cNvSpPr>
            <p:nvPr/>
          </p:nvSpPr>
          <p:spPr bwMode="auto">
            <a:xfrm>
              <a:off x="6095999" y="3211577"/>
              <a:ext cx="247183" cy="524575"/>
            </a:xfrm>
            <a:custGeom>
              <a:avLst/>
              <a:gdLst>
                <a:gd name="T0" fmla="*/ 0 w 398"/>
                <a:gd name="T1" fmla="*/ 0 h 843"/>
                <a:gd name="T2" fmla="*/ 192 w 398"/>
                <a:gd name="T3" fmla="*/ 0 h 843"/>
                <a:gd name="T4" fmla="*/ 192 w 398"/>
                <a:gd name="T5" fmla="*/ 0 h 843"/>
                <a:gd name="T6" fmla="*/ 397 w 398"/>
                <a:gd name="T7" fmla="*/ 204 h 843"/>
                <a:gd name="T8" fmla="*/ 397 w 398"/>
                <a:gd name="T9" fmla="*/ 842 h 843"/>
              </a:gdLst>
              <a:ahLst/>
              <a:cxnLst>
                <a:cxn ang="0">
                  <a:pos x="T0" y="T1"/>
                </a:cxn>
                <a:cxn ang="0">
                  <a:pos x="T2" y="T3"/>
                </a:cxn>
                <a:cxn ang="0">
                  <a:pos x="T4" y="T5"/>
                </a:cxn>
                <a:cxn ang="0">
                  <a:pos x="T6" y="T7"/>
                </a:cxn>
                <a:cxn ang="0">
                  <a:pos x="T8" y="T9"/>
                </a:cxn>
              </a:cxnLst>
              <a:rect l="0" t="0" r="r" b="b"/>
              <a:pathLst>
                <a:path w="398" h="843">
                  <a:moveTo>
                    <a:pt x="0" y="0"/>
                  </a:moveTo>
                  <a:lnTo>
                    <a:pt x="192" y="0"/>
                  </a:lnTo>
                  <a:lnTo>
                    <a:pt x="192" y="0"/>
                  </a:lnTo>
                  <a:cubicBezTo>
                    <a:pt x="305" y="0"/>
                    <a:pt x="397" y="91"/>
                    <a:pt x="397" y="204"/>
                  </a:cubicBezTo>
                  <a:lnTo>
                    <a:pt x="397" y="842"/>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78" name="LINE CIRC C 03">
              <a:extLst>
                <a:ext uri="{FF2B5EF4-FFF2-40B4-BE49-F238E27FC236}">
                  <a16:creationId xmlns:a16="http://schemas.microsoft.com/office/drawing/2014/main" id="{2D888152-C75D-DF44-A077-744C2DFDB314}"/>
                </a:ext>
              </a:extLst>
            </p:cNvPr>
            <p:cNvSpPr>
              <a:spLocks noChangeArrowheads="1"/>
            </p:cNvSpPr>
            <p:nvPr/>
          </p:nvSpPr>
          <p:spPr bwMode="auto">
            <a:xfrm>
              <a:off x="6291001" y="3686714"/>
              <a:ext cx="101619" cy="101620"/>
            </a:xfrm>
            <a:prstGeom prst="ellipse">
              <a:avLst/>
            </a:prstGeom>
            <a:solidFill>
              <a:schemeClr val="accent3"/>
            </a:solidFill>
            <a:ln>
              <a:noFill/>
            </a:ln>
            <a:effectLst/>
          </p:spPr>
          <p:txBody>
            <a:bodyPr wrap="none" anchor="ctr"/>
            <a:lstStyle/>
            <a:p>
              <a:endParaRPr lang="en-US" sz="675" dirty="0">
                <a:latin typeface="Montserrat" pitchFamily="2" charset="77"/>
              </a:endParaRPr>
            </a:p>
          </p:txBody>
        </p:sp>
        <p:sp>
          <p:nvSpPr>
            <p:cNvPr id="475" name="LINE C 02">
              <a:extLst>
                <a:ext uri="{FF2B5EF4-FFF2-40B4-BE49-F238E27FC236}">
                  <a16:creationId xmlns:a16="http://schemas.microsoft.com/office/drawing/2014/main" id="{0CB184CB-B691-EF40-81CF-7914DCFD0932}"/>
                </a:ext>
              </a:extLst>
            </p:cNvPr>
            <p:cNvSpPr>
              <a:spLocks noChangeArrowheads="1"/>
            </p:cNvSpPr>
            <p:nvPr/>
          </p:nvSpPr>
          <p:spPr bwMode="auto">
            <a:xfrm>
              <a:off x="5711495" y="3461505"/>
              <a:ext cx="381760" cy="326831"/>
            </a:xfrm>
            <a:custGeom>
              <a:avLst/>
              <a:gdLst>
                <a:gd name="T0" fmla="*/ 614 w 615"/>
                <a:gd name="T1" fmla="*/ 522 h 523"/>
                <a:gd name="T2" fmla="*/ 159 w 615"/>
                <a:gd name="T3" fmla="*/ 522 h 523"/>
                <a:gd name="T4" fmla="*/ 159 w 615"/>
                <a:gd name="T5" fmla="*/ 522 h 523"/>
                <a:gd name="T6" fmla="*/ 0 w 615"/>
                <a:gd name="T7" fmla="*/ 363 h 523"/>
                <a:gd name="T8" fmla="*/ 0 w 615"/>
                <a:gd name="T9" fmla="*/ 0 h 523"/>
              </a:gdLst>
              <a:ahLst/>
              <a:cxnLst>
                <a:cxn ang="0">
                  <a:pos x="T0" y="T1"/>
                </a:cxn>
                <a:cxn ang="0">
                  <a:pos x="T2" y="T3"/>
                </a:cxn>
                <a:cxn ang="0">
                  <a:pos x="T4" y="T5"/>
                </a:cxn>
                <a:cxn ang="0">
                  <a:pos x="T6" y="T7"/>
                </a:cxn>
                <a:cxn ang="0">
                  <a:pos x="T8" y="T9"/>
                </a:cxn>
              </a:cxnLst>
              <a:rect l="0" t="0" r="r" b="b"/>
              <a:pathLst>
                <a:path w="615" h="523">
                  <a:moveTo>
                    <a:pt x="614" y="522"/>
                  </a:moveTo>
                  <a:lnTo>
                    <a:pt x="159" y="522"/>
                  </a:lnTo>
                  <a:lnTo>
                    <a:pt x="159" y="522"/>
                  </a:lnTo>
                  <a:cubicBezTo>
                    <a:pt x="72" y="522"/>
                    <a:pt x="0" y="451"/>
                    <a:pt x="0" y="363"/>
                  </a:cubicBezTo>
                  <a:lnTo>
                    <a:pt x="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76" name="LINE CIRC C 02">
              <a:extLst>
                <a:ext uri="{FF2B5EF4-FFF2-40B4-BE49-F238E27FC236}">
                  <a16:creationId xmlns:a16="http://schemas.microsoft.com/office/drawing/2014/main" id="{AF0138E1-A0C2-A24D-A9D9-9480056372E5}"/>
                </a:ext>
              </a:extLst>
            </p:cNvPr>
            <p:cNvSpPr>
              <a:spLocks noChangeArrowheads="1"/>
            </p:cNvSpPr>
            <p:nvPr/>
          </p:nvSpPr>
          <p:spPr bwMode="auto">
            <a:xfrm>
              <a:off x="5659313" y="3412067"/>
              <a:ext cx="101619" cy="101620"/>
            </a:xfrm>
            <a:prstGeom prst="ellipse">
              <a:avLst/>
            </a:prstGeom>
            <a:solidFill>
              <a:schemeClr val="accent3"/>
            </a:solidFill>
            <a:ln>
              <a:noFill/>
            </a:ln>
            <a:effectLst/>
          </p:spPr>
          <p:txBody>
            <a:bodyPr wrap="none" anchor="ctr"/>
            <a:lstStyle/>
            <a:p>
              <a:endParaRPr lang="en-US" sz="675" dirty="0">
                <a:latin typeface="Montserrat" pitchFamily="2" charset="77"/>
              </a:endParaRPr>
            </a:p>
          </p:txBody>
        </p:sp>
        <p:sp>
          <p:nvSpPr>
            <p:cNvPr id="452" name="LINE C 01">
              <a:extLst>
                <a:ext uri="{FF2B5EF4-FFF2-40B4-BE49-F238E27FC236}">
                  <a16:creationId xmlns:a16="http://schemas.microsoft.com/office/drawing/2014/main" id="{0328263E-05DA-4244-BA3A-D9C9D8932A07}"/>
                </a:ext>
              </a:extLst>
            </p:cNvPr>
            <p:cNvSpPr>
              <a:spLocks noChangeShapeType="1"/>
            </p:cNvSpPr>
            <p:nvPr/>
          </p:nvSpPr>
          <p:spPr bwMode="auto">
            <a:xfrm>
              <a:off x="6096001" y="1871301"/>
              <a:ext cx="2748" cy="2081823"/>
            </a:xfrm>
            <a:prstGeom prst="line">
              <a:avLst/>
            </a:prstGeom>
            <a:noFill/>
            <a:ln w="12700"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54" name="LINE CIRC C 01">
              <a:extLst>
                <a:ext uri="{FF2B5EF4-FFF2-40B4-BE49-F238E27FC236}">
                  <a16:creationId xmlns:a16="http://schemas.microsoft.com/office/drawing/2014/main" id="{BD8F5777-2708-404C-8633-095B0DEA47C1}"/>
                </a:ext>
              </a:extLst>
            </p:cNvPr>
            <p:cNvSpPr>
              <a:spLocks noChangeArrowheads="1"/>
            </p:cNvSpPr>
            <p:nvPr/>
          </p:nvSpPr>
          <p:spPr bwMode="auto">
            <a:xfrm>
              <a:off x="6046563" y="1819117"/>
              <a:ext cx="101620" cy="101620"/>
            </a:xfrm>
            <a:prstGeom prst="ellipse">
              <a:avLst/>
            </a:prstGeom>
            <a:solidFill>
              <a:schemeClr val="accent3"/>
            </a:solidFill>
            <a:ln>
              <a:noFill/>
            </a:ln>
            <a:effectLst/>
          </p:spPr>
          <p:txBody>
            <a:bodyPr wrap="none" anchor="ctr"/>
            <a:lstStyle/>
            <a:p>
              <a:endParaRPr lang="en-US" sz="675" dirty="0">
                <a:latin typeface="Montserrat" pitchFamily="2" charset="77"/>
              </a:endParaRPr>
            </a:p>
          </p:txBody>
        </p:sp>
        <p:sp>
          <p:nvSpPr>
            <p:cNvPr id="483" name="LINE D 04">
              <a:extLst>
                <a:ext uri="{FF2B5EF4-FFF2-40B4-BE49-F238E27FC236}">
                  <a16:creationId xmlns:a16="http://schemas.microsoft.com/office/drawing/2014/main" id="{6DAE90D4-7DBC-D641-8496-84CE91A638ED}"/>
                </a:ext>
              </a:extLst>
            </p:cNvPr>
            <p:cNvSpPr>
              <a:spLocks noChangeArrowheads="1"/>
            </p:cNvSpPr>
            <p:nvPr/>
          </p:nvSpPr>
          <p:spPr bwMode="auto">
            <a:xfrm>
              <a:off x="8523877" y="3197844"/>
              <a:ext cx="785491" cy="854152"/>
            </a:xfrm>
            <a:custGeom>
              <a:avLst/>
              <a:gdLst>
                <a:gd name="T0" fmla="*/ 1258 w 1259"/>
                <a:gd name="T1" fmla="*/ 0 h 1370"/>
                <a:gd name="T2" fmla="*/ 1258 w 1259"/>
                <a:gd name="T3" fmla="*/ 1054 h 1370"/>
                <a:gd name="T4" fmla="*/ 1258 w 1259"/>
                <a:gd name="T5" fmla="*/ 1054 h 1370"/>
                <a:gd name="T6" fmla="*/ 944 w 1259"/>
                <a:gd name="T7" fmla="*/ 1369 h 1370"/>
                <a:gd name="T8" fmla="*/ 0 w 1259"/>
                <a:gd name="T9" fmla="*/ 1369 h 1370"/>
              </a:gdLst>
              <a:ahLst/>
              <a:cxnLst>
                <a:cxn ang="0">
                  <a:pos x="T0" y="T1"/>
                </a:cxn>
                <a:cxn ang="0">
                  <a:pos x="T2" y="T3"/>
                </a:cxn>
                <a:cxn ang="0">
                  <a:pos x="T4" y="T5"/>
                </a:cxn>
                <a:cxn ang="0">
                  <a:pos x="T6" y="T7"/>
                </a:cxn>
                <a:cxn ang="0">
                  <a:pos x="T8" y="T9"/>
                </a:cxn>
              </a:cxnLst>
              <a:rect l="0" t="0" r="r" b="b"/>
              <a:pathLst>
                <a:path w="1259" h="1370">
                  <a:moveTo>
                    <a:pt x="1258" y="0"/>
                  </a:moveTo>
                  <a:lnTo>
                    <a:pt x="1258" y="1054"/>
                  </a:lnTo>
                  <a:lnTo>
                    <a:pt x="1258" y="1054"/>
                  </a:lnTo>
                  <a:cubicBezTo>
                    <a:pt x="1258" y="1228"/>
                    <a:pt x="1118" y="1369"/>
                    <a:pt x="944" y="1369"/>
                  </a:cubicBezTo>
                  <a:lnTo>
                    <a:pt x="0" y="1369"/>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84" name="LINE CIRC D 04">
              <a:extLst>
                <a:ext uri="{FF2B5EF4-FFF2-40B4-BE49-F238E27FC236}">
                  <a16:creationId xmlns:a16="http://schemas.microsoft.com/office/drawing/2014/main" id="{F811870E-D80D-A340-AD97-6EC54A7BB160}"/>
                </a:ext>
              </a:extLst>
            </p:cNvPr>
            <p:cNvSpPr>
              <a:spLocks noChangeArrowheads="1"/>
            </p:cNvSpPr>
            <p:nvPr/>
          </p:nvSpPr>
          <p:spPr bwMode="auto">
            <a:xfrm>
              <a:off x="9257187" y="3145661"/>
              <a:ext cx="101619" cy="101619"/>
            </a:xfrm>
            <a:prstGeom prst="ellipse">
              <a:avLst/>
            </a:prstGeom>
            <a:solidFill>
              <a:schemeClr val="accent4"/>
            </a:solidFill>
            <a:ln>
              <a:noFill/>
            </a:ln>
            <a:effectLst/>
          </p:spPr>
          <p:txBody>
            <a:bodyPr wrap="none" anchor="ctr"/>
            <a:lstStyle/>
            <a:p>
              <a:endParaRPr lang="en-US" sz="675" dirty="0">
                <a:latin typeface="Montserrat" pitchFamily="2" charset="77"/>
              </a:endParaRPr>
            </a:p>
          </p:txBody>
        </p:sp>
        <p:sp>
          <p:nvSpPr>
            <p:cNvPr id="481" name="LINE D 03">
              <a:extLst>
                <a:ext uri="{FF2B5EF4-FFF2-40B4-BE49-F238E27FC236}">
                  <a16:creationId xmlns:a16="http://schemas.microsoft.com/office/drawing/2014/main" id="{2606DA9A-3961-2046-B8E7-1327CC85DD52}"/>
                </a:ext>
              </a:extLst>
            </p:cNvPr>
            <p:cNvSpPr>
              <a:spLocks noChangeArrowheads="1"/>
            </p:cNvSpPr>
            <p:nvPr/>
          </p:nvSpPr>
          <p:spPr bwMode="auto">
            <a:xfrm>
              <a:off x="7982826" y="3667489"/>
              <a:ext cx="538308" cy="464152"/>
            </a:xfrm>
            <a:custGeom>
              <a:avLst/>
              <a:gdLst>
                <a:gd name="T0" fmla="*/ 862 w 863"/>
                <a:gd name="T1" fmla="*/ 0 h 746"/>
                <a:gd name="T2" fmla="*/ 312 w 863"/>
                <a:gd name="T3" fmla="*/ 0 h 746"/>
                <a:gd name="T4" fmla="*/ 312 w 863"/>
                <a:gd name="T5" fmla="*/ 0 h 746"/>
                <a:gd name="T6" fmla="*/ 0 w 863"/>
                <a:gd name="T7" fmla="*/ 311 h 746"/>
                <a:gd name="T8" fmla="*/ 0 w 863"/>
                <a:gd name="T9" fmla="*/ 745 h 746"/>
              </a:gdLst>
              <a:ahLst/>
              <a:cxnLst>
                <a:cxn ang="0">
                  <a:pos x="T0" y="T1"/>
                </a:cxn>
                <a:cxn ang="0">
                  <a:pos x="T2" y="T3"/>
                </a:cxn>
                <a:cxn ang="0">
                  <a:pos x="T4" y="T5"/>
                </a:cxn>
                <a:cxn ang="0">
                  <a:pos x="T6" y="T7"/>
                </a:cxn>
                <a:cxn ang="0">
                  <a:pos x="T8" y="T9"/>
                </a:cxn>
              </a:cxnLst>
              <a:rect l="0" t="0" r="r" b="b"/>
              <a:pathLst>
                <a:path w="863" h="746">
                  <a:moveTo>
                    <a:pt x="862" y="0"/>
                  </a:moveTo>
                  <a:lnTo>
                    <a:pt x="312" y="0"/>
                  </a:lnTo>
                  <a:lnTo>
                    <a:pt x="312" y="0"/>
                  </a:lnTo>
                  <a:cubicBezTo>
                    <a:pt x="140" y="0"/>
                    <a:pt x="0" y="140"/>
                    <a:pt x="0" y="311"/>
                  </a:cubicBezTo>
                  <a:lnTo>
                    <a:pt x="0" y="745"/>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82" name="LINE CIRC D 03">
              <a:extLst>
                <a:ext uri="{FF2B5EF4-FFF2-40B4-BE49-F238E27FC236}">
                  <a16:creationId xmlns:a16="http://schemas.microsoft.com/office/drawing/2014/main" id="{BA39552F-EC89-DF47-9AD3-EB75F912C2B5}"/>
                </a:ext>
              </a:extLst>
            </p:cNvPr>
            <p:cNvSpPr>
              <a:spLocks noChangeArrowheads="1"/>
            </p:cNvSpPr>
            <p:nvPr/>
          </p:nvSpPr>
          <p:spPr bwMode="auto">
            <a:xfrm>
              <a:off x="7933389" y="4082206"/>
              <a:ext cx="101619" cy="101620"/>
            </a:xfrm>
            <a:prstGeom prst="ellipse">
              <a:avLst/>
            </a:prstGeom>
            <a:solidFill>
              <a:schemeClr val="accent4"/>
            </a:solidFill>
            <a:ln>
              <a:noFill/>
            </a:ln>
            <a:effectLst/>
          </p:spPr>
          <p:txBody>
            <a:bodyPr wrap="none" anchor="ctr"/>
            <a:lstStyle/>
            <a:p>
              <a:endParaRPr lang="en-US" sz="675" dirty="0">
                <a:latin typeface="Montserrat" pitchFamily="2" charset="77"/>
              </a:endParaRPr>
            </a:p>
          </p:txBody>
        </p:sp>
        <p:sp>
          <p:nvSpPr>
            <p:cNvPr id="479" name="LINE D 02">
              <a:extLst>
                <a:ext uri="{FF2B5EF4-FFF2-40B4-BE49-F238E27FC236}">
                  <a16:creationId xmlns:a16="http://schemas.microsoft.com/office/drawing/2014/main" id="{073E73CF-2BA6-C748-B80B-04014936F240}"/>
                </a:ext>
              </a:extLst>
            </p:cNvPr>
            <p:cNvSpPr>
              <a:spLocks noChangeArrowheads="1"/>
            </p:cNvSpPr>
            <p:nvPr/>
          </p:nvSpPr>
          <p:spPr bwMode="auto">
            <a:xfrm>
              <a:off x="6812831" y="3302210"/>
              <a:ext cx="637180" cy="255423"/>
            </a:xfrm>
            <a:custGeom>
              <a:avLst/>
              <a:gdLst>
                <a:gd name="T0" fmla="*/ 0 w 1022"/>
                <a:gd name="T1" fmla="*/ 0 h 409"/>
                <a:gd name="T2" fmla="*/ 0 w 1022"/>
                <a:gd name="T3" fmla="*/ 295 h 409"/>
                <a:gd name="T4" fmla="*/ 0 w 1022"/>
                <a:gd name="T5" fmla="*/ 295 h 409"/>
                <a:gd name="T6" fmla="*/ 113 w 1022"/>
                <a:gd name="T7" fmla="*/ 408 h 409"/>
                <a:gd name="T8" fmla="*/ 1021 w 1022"/>
                <a:gd name="T9" fmla="*/ 408 h 409"/>
              </a:gdLst>
              <a:ahLst/>
              <a:cxnLst>
                <a:cxn ang="0">
                  <a:pos x="T0" y="T1"/>
                </a:cxn>
                <a:cxn ang="0">
                  <a:pos x="T2" y="T3"/>
                </a:cxn>
                <a:cxn ang="0">
                  <a:pos x="T4" y="T5"/>
                </a:cxn>
                <a:cxn ang="0">
                  <a:pos x="T6" y="T7"/>
                </a:cxn>
                <a:cxn ang="0">
                  <a:pos x="T8" y="T9"/>
                </a:cxn>
              </a:cxnLst>
              <a:rect l="0" t="0" r="r" b="b"/>
              <a:pathLst>
                <a:path w="1022" h="409">
                  <a:moveTo>
                    <a:pt x="0" y="0"/>
                  </a:moveTo>
                  <a:lnTo>
                    <a:pt x="0" y="295"/>
                  </a:lnTo>
                  <a:lnTo>
                    <a:pt x="0" y="295"/>
                  </a:lnTo>
                  <a:cubicBezTo>
                    <a:pt x="0" y="357"/>
                    <a:pt x="51" y="408"/>
                    <a:pt x="113" y="408"/>
                  </a:cubicBezTo>
                  <a:lnTo>
                    <a:pt x="1021" y="408"/>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80" name="LINE CIRC D 02">
              <a:extLst>
                <a:ext uri="{FF2B5EF4-FFF2-40B4-BE49-F238E27FC236}">
                  <a16:creationId xmlns:a16="http://schemas.microsoft.com/office/drawing/2014/main" id="{FA21980E-A207-4544-8BF5-EAC3FB2A7E7F}"/>
                </a:ext>
              </a:extLst>
            </p:cNvPr>
            <p:cNvSpPr>
              <a:spLocks noChangeArrowheads="1"/>
            </p:cNvSpPr>
            <p:nvPr/>
          </p:nvSpPr>
          <p:spPr bwMode="auto">
            <a:xfrm>
              <a:off x="7397826" y="3505447"/>
              <a:ext cx="101620" cy="101620"/>
            </a:xfrm>
            <a:prstGeom prst="ellipse">
              <a:avLst/>
            </a:prstGeom>
            <a:solidFill>
              <a:schemeClr val="accent4"/>
            </a:solidFill>
            <a:ln>
              <a:noFill/>
            </a:ln>
            <a:effectLst/>
          </p:spPr>
          <p:txBody>
            <a:bodyPr wrap="none" anchor="ctr"/>
            <a:lstStyle/>
            <a:p>
              <a:endParaRPr lang="en-US" sz="675" dirty="0">
                <a:latin typeface="Montserrat" pitchFamily="2" charset="77"/>
              </a:endParaRPr>
            </a:p>
          </p:txBody>
        </p:sp>
        <p:sp>
          <p:nvSpPr>
            <p:cNvPr id="450" name="LINE D 01">
              <a:extLst>
                <a:ext uri="{FF2B5EF4-FFF2-40B4-BE49-F238E27FC236}">
                  <a16:creationId xmlns:a16="http://schemas.microsoft.com/office/drawing/2014/main" id="{44669EB6-934F-7C48-9F9F-F77499857001}"/>
                </a:ext>
              </a:extLst>
            </p:cNvPr>
            <p:cNvSpPr>
              <a:spLocks noChangeShapeType="1"/>
            </p:cNvSpPr>
            <p:nvPr/>
          </p:nvSpPr>
          <p:spPr bwMode="auto">
            <a:xfrm>
              <a:off x="6403606" y="1871299"/>
              <a:ext cx="2748" cy="1433656"/>
            </a:xfrm>
            <a:prstGeom prst="line">
              <a:avLst/>
            </a:prstGeom>
            <a:noFill/>
            <a:ln w="12700"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51" name="LINE D 01">
              <a:extLst>
                <a:ext uri="{FF2B5EF4-FFF2-40B4-BE49-F238E27FC236}">
                  <a16:creationId xmlns:a16="http://schemas.microsoft.com/office/drawing/2014/main" id="{9BC3C5C1-7718-7D40-8A7F-E23E40CC5742}"/>
                </a:ext>
              </a:extLst>
            </p:cNvPr>
            <p:cNvSpPr>
              <a:spLocks noChangeArrowheads="1"/>
            </p:cNvSpPr>
            <p:nvPr/>
          </p:nvSpPr>
          <p:spPr bwMode="auto">
            <a:xfrm>
              <a:off x="6403605" y="3302209"/>
              <a:ext cx="2117528" cy="1021687"/>
            </a:xfrm>
            <a:custGeom>
              <a:avLst/>
              <a:gdLst>
                <a:gd name="T0" fmla="*/ 3400 w 3401"/>
                <a:gd name="T1" fmla="*/ 1638 h 1639"/>
                <a:gd name="T2" fmla="*/ 3400 w 3401"/>
                <a:gd name="T3" fmla="*/ 512 h 1639"/>
                <a:gd name="T4" fmla="*/ 3400 w 3401"/>
                <a:gd name="T5" fmla="*/ 512 h 1639"/>
                <a:gd name="T6" fmla="*/ 2887 w 3401"/>
                <a:gd name="T7" fmla="*/ 0 h 1639"/>
                <a:gd name="T8" fmla="*/ 0 w 3401"/>
                <a:gd name="T9" fmla="*/ 0 h 1639"/>
              </a:gdLst>
              <a:ahLst/>
              <a:cxnLst>
                <a:cxn ang="0">
                  <a:pos x="T0" y="T1"/>
                </a:cxn>
                <a:cxn ang="0">
                  <a:pos x="T2" y="T3"/>
                </a:cxn>
                <a:cxn ang="0">
                  <a:pos x="T4" y="T5"/>
                </a:cxn>
                <a:cxn ang="0">
                  <a:pos x="T6" y="T7"/>
                </a:cxn>
                <a:cxn ang="0">
                  <a:pos x="T8" y="T9"/>
                </a:cxn>
              </a:cxnLst>
              <a:rect l="0" t="0" r="r" b="b"/>
              <a:pathLst>
                <a:path w="3401" h="1639">
                  <a:moveTo>
                    <a:pt x="3400" y="1638"/>
                  </a:moveTo>
                  <a:lnTo>
                    <a:pt x="3400" y="512"/>
                  </a:lnTo>
                  <a:lnTo>
                    <a:pt x="3400" y="512"/>
                  </a:lnTo>
                  <a:cubicBezTo>
                    <a:pt x="3400" y="229"/>
                    <a:pt x="3170" y="0"/>
                    <a:pt x="2887" y="0"/>
                  </a:cubicBezTo>
                  <a:lnTo>
                    <a:pt x="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55" name="LINE CIRC D 01">
              <a:extLst>
                <a:ext uri="{FF2B5EF4-FFF2-40B4-BE49-F238E27FC236}">
                  <a16:creationId xmlns:a16="http://schemas.microsoft.com/office/drawing/2014/main" id="{D63C34D2-942E-F145-92C9-2843CA4F85E0}"/>
                </a:ext>
              </a:extLst>
            </p:cNvPr>
            <p:cNvSpPr>
              <a:spLocks noChangeArrowheads="1"/>
            </p:cNvSpPr>
            <p:nvPr/>
          </p:nvSpPr>
          <p:spPr bwMode="auto">
            <a:xfrm>
              <a:off x="6354169" y="1819117"/>
              <a:ext cx="101620" cy="101620"/>
            </a:xfrm>
            <a:prstGeom prst="ellipse">
              <a:avLst/>
            </a:prstGeom>
            <a:solidFill>
              <a:schemeClr val="accent4"/>
            </a:solidFill>
            <a:ln>
              <a:noFill/>
            </a:ln>
            <a:effectLst/>
          </p:spPr>
          <p:txBody>
            <a:bodyPr wrap="none" anchor="ctr"/>
            <a:lstStyle/>
            <a:p>
              <a:endParaRPr lang="en-US" sz="675" dirty="0">
                <a:latin typeface="Montserrat" pitchFamily="2" charset="77"/>
              </a:endParaRPr>
            </a:p>
          </p:txBody>
        </p:sp>
        <p:sp>
          <p:nvSpPr>
            <p:cNvPr id="485" name="LINE E 03">
              <a:extLst>
                <a:ext uri="{FF2B5EF4-FFF2-40B4-BE49-F238E27FC236}">
                  <a16:creationId xmlns:a16="http://schemas.microsoft.com/office/drawing/2014/main" id="{47CDF540-CD86-5A4B-8FC3-AE73E0D5A3B1}"/>
                </a:ext>
              </a:extLst>
            </p:cNvPr>
            <p:cNvSpPr>
              <a:spLocks noChangeArrowheads="1"/>
            </p:cNvSpPr>
            <p:nvPr/>
          </p:nvSpPr>
          <p:spPr bwMode="auto">
            <a:xfrm>
              <a:off x="10490349" y="2805097"/>
              <a:ext cx="488872" cy="856899"/>
            </a:xfrm>
            <a:custGeom>
              <a:avLst/>
              <a:gdLst>
                <a:gd name="T0" fmla="*/ 783 w 784"/>
                <a:gd name="T1" fmla="*/ 0 h 1374"/>
                <a:gd name="T2" fmla="*/ 783 w 784"/>
                <a:gd name="T3" fmla="*/ 1069 h 1374"/>
                <a:gd name="T4" fmla="*/ 783 w 784"/>
                <a:gd name="T5" fmla="*/ 1069 h 1374"/>
                <a:gd name="T6" fmla="*/ 478 w 784"/>
                <a:gd name="T7" fmla="*/ 1373 h 1374"/>
                <a:gd name="T8" fmla="*/ 0 w 784"/>
                <a:gd name="T9" fmla="*/ 1373 h 1374"/>
              </a:gdLst>
              <a:ahLst/>
              <a:cxnLst>
                <a:cxn ang="0">
                  <a:pos x="T0" y="T1"/>
                </a:cxn>
                <a:cxn ang="0">
                  <a:pos x="T2" y="T3"/>
                </a:cxn>
                <a:cxn ang="0">
                  <a:pos x="T4" y="T5"/>
                </a:cxn>
                <a:cxn ang="0">
                  <a:pos x="T6" y="T7"/>
                </a:cxn>
                <a:cxn ang="0">
                  <a:pos x="T8" y="T9"/>
                </a:cxn>
              </a:cxnLst>
              <a:rect l="0" t="0" r="r" b="b"/>
              <a:pathLst>
                <a:path w="784" h="1374">
                  <a:moveTo>
                    <a:pt x="783" y="0"/>
                  </a:moveTo>
                  <a:lnTo>
                    <a:pt x="783" y="1069"/>
                  </a:lnTo>
                  <a:lnTo>
                    <a:pt x="783" y="1069"/>
                  </a:lnTo>
                  <a:cubicBezTo>
                    <a:pt x="783" y="1237"/>
                    <a:pt x="647" y="1373"/>
                    <a:pt x="478" y="1373"/>
                  </a:cubicBezTo>
                  <a:lnTo>
                    <a:pt x="0" y="1373"/>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86" name="LINE CIRC E 03">
              <a:extLst>
                <a:ext uri="{FF2B5EF4-FFF2-40B4-BE49-F238E27FC236}">
                  <a16:creationId xmlns:a16="http://schemas.microsoft.com/office/drawing/2014/main" id="{F24D51BE-9250-EE4F-B62E-38781D7A5341}"/>
                </a:ext>
              </a:extLst>
            </p:cNvPr>
            <p:cNvSpPr>
              <a:spLocks noChangeArrowheads="1"/>
            </p:cNvSpPr>
            <p:nvPr/>
          </p:nvSpPr>
          <p:spPr bwMode="auto">
            <a:xfrm>
              <a:off x="10927039" y="2752915"/>
              <a:ext cx="101619" cy="101620"/>
            </a:xfrm>
            <a:prstGeom prst="ellipse">
              <a:avLst/>
            </a:prstGeom>
            <a:solidFill>
              <a:schemeClr val="accent5"/>
            </a:solidFill>
            <a:ln>
              <a:noFill/>
            </a:ln>
            <a:effectLst/>
          </p:spPr>
          <p:txBody>
            <a:bodyPr wrap="none" anchor="ctr"/>
            <a:lstStyle/>
            <a:p>
              <a:endParaRPr lang="en-US" sz="675" dirty="0">
                <a:latin typeface="Montserrat" pitchFamily="2" charset="77"/>
              </a:endParaRPr>
            </a:p>
          </p:txBody>
        </p:sp>
        <p:sp>
          <p:nvSpPr>
            <p:cNvPr id="487" name="LINE E 02">
              <a:extLst>
                <a:ext uri="{FF2B5EF4-FFF2-40B4-BE49-F238E27FC236}">
                  <a16:creationId xmlns:a16="http://schemas.microsoft.com/office/drawing/2014/main" id="{54574619-27C7-4041-844E-51E4C7CF383D}"/>
                </a:ext>
              </a:extLst>
            </p:cNvPr>
            <p:cNvSpPr>
              <a:spLocks noChangeArrowheads="1"/>
            </p:cNvSpPr>
            <p:nvPr/>
          </p:nvSpPr>
          <p:spPr bwMode="auto">
            <a:xfrm>
              <a:off x="7916911" y="2632069"/>
              <a:ext cx="1024432" cy="269155"/>
            </a:xfrm>
            <a:custGeom>
              <a:avLst/>
              <a:gdLst>
                <a:gd name="T0" fmla="*/ 0 w 1644"/>
                <a:gd name="T1" fmla="*/ 433 h 434"/>
                <a:gd name="T2" fmla="*/ 0 w 1644"/>
                <a:gd name="T3" fmla="*/ 152 h 434"/>
                <a:gd name="T4" fmla="*/ 0 w 1644"/>
                <a:gd name="T5" fmla="*/ 152 h 434"/>
                <a:gd name="T6" fmla="*/ 153 w 1644"/>
                <a:gd name="T7" fmla="*/ 0 h 434"/>
                <a:gd name="T8" fmla="*/ 1643 w 1644"/>
                <a:gd name="T9" fmla="*/ 0 h 434"/>
              </a:gdLst>
              <a:ahLst/>
              <a:cxnLst>
                <a:cxn ang="0">
                  <a:pos x="T0" y="T1"/>
                </a:cxn>
                <a:cxn ang="0">
                  <a:pos x="T2" y="T3"/>
                </a:cxn>
                <a:cxn ang="0">
                  <a:pos x="T4" y="T5"/>
                </a:cxn>
                <a:cxn ang="0">
                  <a:pos x="T6" y="T7"/>
                </a:cxn>
                <a:cxn ang="0">
                  <a:pos x="T8" y="T9"/>
                </a:cxn>
              </a:cxnLst>
              <a:rect l="0" t="0" r="r" b="b"/>
              <a:pathLst>
                <a:path w="1644" h="434">
                  <a:moveTo>
                    <a:pt x="0" y="433"/>
                  </a:moveTo>
                  <a:lnTo>
                    <a:pt x="0" y="152"/>
                  </a:lnTo>
                  <a:lnTo>
                    <a:pt x="0" y="152"/>
                  </a:lnTo>
                  <a:cubicBezTo>
                    <a:pt x="0" y="68"/>
                    <a:pt x="68" y="0"/>
                    <a:pt x="153" y="0"/>
                  </a:cubicBezTo>
                  <a:lnTo>
                    <a:pt x="1643"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88" name="LINE CIRC E 02">
              <a:extLst>
                <a:ext uri="{FF2B5EF4-FFF2-40B4-BE49-F238E27FC236}">
                  <a16:creationId xmlns:a16="http://schemas.microsoft.com/office/drawing/2014/main" id="{F44461AB-FCBE-024B-800A-71526996148F}"/>
                </a:ext>
              </a:extLst>
            </p:cNvPr>
            <p:cNvSpPr>
              <a:spLocks noChangeArrowheads="1"/>
            </p:cNvSpPr>
            <p:nvPr/>
          </p:nvSpPr>
          <p:spPr bwMode="auto">
            <a:xfrm>
              <a:off x="8889160" y="2582634"/>
              <a:ext cx="101619" cy="101620"/>
            </a:xfrm>
            <a:prstGeom prst="ellipse">
              <a:avLst/>
            </a:prstGeom>
            <a:solidFill>
              <a:schemeClr val="accent5"/>
            </a:solidFill>
            <a:ln>
              <a:noFill/>
            </a:ln>
            <a:effectLst/>
          </p:spPr>
          <p:txBody>
            <a:bodyPr wrap="none" anchor="ctr"/>
            <a:lstStyle/>
            <a:p>
              <a:endParaRPr lang="en-US" sz="675" dirty="0">
                <a:latin typeface="Montserrat" pitchFamily="2" charset="77"/>
              </a:endParaRPr>
            </a:p>
          </p:txBody>
        </p:sp>
        <p:sp>
          <p:nvSpPr>
            <p:cNvPr id="446" name="LINE E 01">
              <a:extLst>
                <a:ext uri="{FF2B5EF4-FFF2-40B4-BE49-F238E27FC236}">
                  <a16:creationId xmlns:a16="http://schemas.microsoft.com/office/drawing/2014/main" id="{6433B1DE-063D-FB47-85E2-633A670A5323}"/>
                </a:ext>
              </a:extLst>
            </p:cNvPr>
            <p:cNvSpPr>
              <a:spLocks noChangeArrowheads="1"/>
            </p:cNvSpPr>
            <p:nvPr/>
          </p:nvSpPr>
          <p:spPr bwMode="auto">
            <a:xfrm>
              <a:off x="6713957" y="2901225"/>
              <a:ext cx="3779140" cy="1021687"/>
            </a:xfrm>
            <a:custGeom>
              <a:avLst/>
              <a:gdLst>
                <a:gd name="T0" fmla="*/ 6068 w 6069"/>
                <a:gd name="T1" fmla="*/ 1638 h 1639"/>
                <a:gd name="T2" fmla="*/ 6068 w 6069"/>
                <a:gd name="T3" fmla="*/ 513 h 1639"/>
                <a:gd name="T4" fmla="*/ 6068 w 6069"/>
                <a:gd name="T5" fmla="*/ 513 h 1639"/>
                <a:gd name="T6" fmla="*/ 5556 w 6069"/>
                <a:gd name="T7" fmla="*/ 0 h 1639"/>
                <a:gd name="T8" fmla="*/ 0 w 6069"/>
                <a:gd name="T9" fmla="*/ 0 h 1639"/>
              </a:gdLst>
              <a:ahLst/>
              <a:cxnLst>
                <a:cxn ang="0">
                  <a:pos x="T0" y="T1"/>
                </a:cxn>
                <a:cxn ang="0">
                  <a:pos x="T2" y="T3"/>
                </a:cxn>
                <a:cxn ang="0">
                  <a:pos x="T4" y="T5"/>
                </a:cxn>
                <a:cxn ang="0">
                  <a:pos x="T6" y="T7"/>
                </a:cxn>
                <a:cxn ang="0">
                  <a:pos x="T8" y="T9"/>
                </a:cxn>
              </a:cxnLst>
              <a:rect l="0" t="0" r="r" b="b"/>
              <a:pathLst>
                <a:path w="6069" h="1639">
                  <a:moveTo>
                    <a:pt x="6068" y="1638"/>
                  </a:moveTo>
                  <a:lnTo>
                    <a:pt x="6068" y="513"/>
                  </a:lnTo>
                  <a:lnTo>
                    <a:pt x="6068" y="513"/>
                  </a:lnTo>
                  <a:cubicBezTo>
                    <a:pt x="6068" y="229"/>
                    <a:pt x="5839" y="0"/>
                    <a:pt x="5556" y="0"/>
                  </a:cubicBezTo>
                  <a:lnTo>
                    <a:pt x="0" y="0"/>
                  </a:lnTo>
                </a:path>
              </a:pathLst>
            </a:custGeom>
            <a:noFill/>
            <a:ln w="12700"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47" name="LINE E 01">
              <a:extLst>
                <a:ext uri="{FF2B5EF4-FFF2-40B4-BE49-F238E27FC236}">
                  <a16:creationId xmlns:a16="http://schemas.microsoft.com/office/drawing/2014/main" id="{D72DEB00-BE4D-F04C-A86A-5DB8F1820E8F}"/>
                </a:ext>
              </a:extLst>
            </p:cNvPr>
            <p:cNvSpPr>
              <a:spLocks noChangeShapeType="1"/>
            </p:cNvSpPr>
            <p:nvPr/>
          </p:nvSpPr>
          <p:spPr bwMode="auto">
            <a:xfrm>
              <a:off x="6713958" y="1871301"/>
              <a:ext cx="2745" cy="1035417"/>
            </a:xfrm>
            <a:prstGeom prst="line">
              <a:avLst/>
            </a:prstGeom>
            <a:noFill/>
            <a:ln w="12700"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75" dirty="0">
                <a:latin typeface="Montserrat" pitchFamily="2" charset="77"/>
              </a:endParaRPr>
            </a:p>
          </p:txBody>
        </p:sp>
        <p:sp>
          <p:nvSpPr>
            <p:cNvPr id="456" name="LINE CIRC E 01">
              <a:extLst>
                <a:ext uri="{FF2B5EF4-FFF2-40B4-BE49-F238E27FC236}">
                  <a16:creationId xmlns:a16="http://schemas.microsoft.com/office/drawing/2014/main" id="{7D044DD9-0E2F-E940-B53B-23D26F50D9A6}"/>
                </a:ext>
              </a:extLst>
            </p:cNvPr>
            <p:cNvSpPr>
              <a:spLocks noChangeArrowheads="1"/>
            </p:cNvSpPr>
            <p:nvPr/>
          </p:nvSpPr>
          <p:spPr bwMode="auto">
            <a:xfrm>
              <a:off x="6661773" y="1819117"/>
              <a:ext cx="101620" cy="101620"/>
            </a:xfrm>
            <a:prstGeom prst="ellipse">
              <a:avLst/>
            </a:prstGeom>
            <a:solidFill>
              <a:schemeClr val="accent5"/>
            </a:solidFill>
            <a:ln>
              <a:noFill/>
            </a:ln>
            <a:effectLst/>
          </p:spPr>
          <p:txBody>
            <a:bodyPr wrap="none" anchor="ctr"/>
            <a:lstStyle/>
            <a:p>
              <a:endParaRPr lang="en-US" sz="675" dirty="0">
                <a:latin typeface="Montserrat" pitchFamily="2" charset="77"/>
              </a:endParaRPr>
            </a:p>
          </p:txBody>
        </p:sp>
      </p:grpSp>
      <p:pic>
        <p:nvPicPr>
          <p:cNvPr id="64" name="Imagen 63">
            <a:extLst>
              <a:ext uri="{FF2B5EF4-FFF2-40B4-BE49-F238E27FC236}">
                <a16:creationId xmlns:a16="http://schemas.microsoft.com/office/drawing/2014/main" id="{86D3071C-F38C-41F4-8C7E-A85C81CC2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029" y="1230720"/>
            <a:ext cx="3104415" cy="1208280"/>
          </a:xfrm>
          <a:prstGeom prst="rect">
            <a:avLst/>
          </a:prstGeom>
        </p:spPr>
      </p:pic>
      <p:sp>
        <p:nvSpPr>
          <p:cNvPr id="3" name="Título 9">
            <a:extLst>
              <a:ext uri="{FF2B5EF4-FFF2-40B4-BE49-F238E27FC236}">
                <a16:creationId xmlns:a16="http://schemas.microsoft.com/office/drawing/2014/main" id="{64A4CC0C-D724-2D1F-E317-3F34C3F6239F}"/>
              </a:ext>
            </a:extLst>
          </p:cNvPr>
          <p:cNvSpPr txBox="1">
            <a:spLocks/>
          </p:cNvSpPr>
          <p:nvPr/>
        </p:nvSpPr>
        <p:spPr>
          <a:xfrm>
            <a:off x="446313" y="306316"/>
            <a:ext cx="11296089"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Pero también tenemos otros números, que conllevan un gran compromiso </a:t>
            </a:r>
          </a:p>
        </p:txBody>
      </p:sp>
    </p:spTree>
    <p:extLst>
      <p:ext uri="{BB962C8B-B14F-4D97-AF65-F5344CB8AC3E}">
        <p14:creationId xmlns:p14="http://schemas.microsoft.com/office/powerpoint/2010/main" val="288963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9">
            <a:extLst>
              <a:ext uri="{FF2B5EF4-FFF2-40B4-BE49-F238E27FC236}">
                <a16:creationId xmlns:a16="http://schemas.microsoft.com/office/drawing/2014/main" id="{1E0A8B26-BBEE-5821-E171-688AD89D0965}"/>
              </a:ext>
            </a:extLst>
          </p:cNvPr>
          <p:cNvSpPr txBox="1">
            <a:spLocks/>
          </p:cNvSpPr>
          <p:nvPr/>
        </p:nvSpPr>
        <p:spPr>
          <a:xfrm>
            <a:off x="446314" y="527915"/>
            <a:ext cx="9744686"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S" sz="3200" noProof="1">
                <a:solidFill>
                  <a:schemeClr val="tx1">
                    <a:lumMod val="75000"/>
                    <a:lumOff val="25000"/>
                  </a:schemeClr>
                </a:solidFill>
              </a:rPr>
              <a:t>¿Qué hemos estado haciendo?</a:t>
            </a:r>
          </a:p>
        </p:txBody>
      </p:sp>
      <p:pic>
        <p:nvPicPr>
          <p:cNvPr id="3" name="Imagen 2" descr="Logotipo&#10;&#10;Descripción generada automáticamente">
            <a:extLst>
              <a:ext uri="{FF2B5EF4-FFF2-40B4-BE49-F238E27FC236}">
                <a16:creationId xmlns:a16="http://schemas.microsoft.com/office/drawing/2014/main" id="{83FC1903-2EC8-F647-F2C8-A4703850ED9A}"/>
              </a:ext>
            </a:extLst>
          </p:cNvPr>
          <p:cNvPicPr>
            <a:picLocks noChangeAspect="1"/>
          </p:cNvPicPr>
          <p:nvPr/>
        </p:nvPicPr>
        <p:blipFill>
          <a:blip r:embed="rId3"/>
          <a:stretch>
            <a:fillRect/>
          </a:stretch>
        </p:blipFill>
        <p:spPr>
          <a:xfrm>
            <a:off x="6906000" y="2561678"/>
            <a:ext cx="4588008" cy="1734644"/>
          </a:xfrm>
          <a:prstGeom prst="rect">
            <a:avLst/>
          </a:prstGeom>
        </p:spPr>
      </p:pic>
      <p:sp>
        <p:nvSpPr>
          <p:cNvPr id="6" name="Marcador de texto 20">
            <a:extLst>
              <a:ext uri="{FF2B5EF4-FFF2-40B4-BE49-F238E27FC236}">
                <a16:creationId xmlns:a16="http://schemas.microsoft.com/office/drawing/2014/main" id="{C77509D3-9C0C-BE42-6C31-C0ED9EA39690}"/>
              </a:ext>
            </a:extLst>
          </p:cNvPr>
          <p:cNvSpPr txBox="1">
            <a:spLocks/>
          </p:cNvSpPr>
          <p:nvPr/>
        </p:nvSpPr>
        <p:spPr>
          <a:xfrm>
            <a:off x="336000" y="1764000"/>
            <a:ext cx="6300000" cy="39600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chemeClr val="tx1">
                    <a:lumMod val="75000"/>
                    <a:lumOff val="25000"/>
                  </a:schemeClr>
                </a:solidFill>
              </a:rPr>
              <a:t>Formamos parte del proyecto </a:t>
            </a:r>
            <a:r>
              <a:rPr lang="es-ES" sz="2000" dirty="0" err="1">
                <a:solidFill>
                  <a:schemeClr val="tx1">
                    <a:lumMod val="75000"/>
                    <a:lumOff val="25000"/>
                  </a:schemeClr>
                </a:solidFill>
              </a:rPr>
              <a:t>Gender</a:t>
            </a:r>
            <a:r>
              <a:rPr lang="es-ES" sz="2000" dirty="0">
                <a:solidFill>
                  <a:schemeClr val="tx1">
                    <a:lumMod val="75000"/>
                    <a:lumOff val="25000"/>
                  </a:schemeClr>
                </a:solidFill>
              </a:rPr>
              <a:t> STI.</a:t>
            </a:r>
          </a:p>
          <a:p>
            <a:r>
              <a:rPr lang="es-ES" sz="2000" dirty="0">
                <a:solidFill>
                  <a:schemeClr val="tx1">
                    <a:lumMod val="75000"/>
                    <a:lumOff val="25000"/>
                  </a:schemeClr>
                </a:solidFill>
              </a:rPr>
              <a:t>Un proyecto de investigación internacional que tiene como objetivo analizar la participación de las mujeres en los diálogos sobre ciencia, tecnología e innovación (CTI) entre Europa y terceros países.</a:t>
            </a:r>
          </a:p>
          <a:p>
            <a:r>
              <a:rPr lang="es-ES" sz="2000" dirty="0">
                <a:solidFill>
                  <a:schemeClr val="tx1">
                    <a:lumMod val="75000"/>
                    <a:lumOff val="25000"/>
                  </a:schemeClr>
                </a:solidFill>
              </a:rPr>
              <a:t>El proyecto se centra en tres áreas clave: </a:t>
            </a:r>
          </a:p>
          <a:p>
            <a:pPr lvl="1"/>
            <a:r>
              <a:rPr lang="es-ES" sz="1800" dirty="0">
                <a:solidFill>
                  <a:schemeClr val="tx1">
                    <a:lumMod val="75000"/>
                    <a:lumOff val="25000"/>
                  </a:schemeClr>
                </a:solidFill>
              </a:rPr>
              <a:t>La igualdad de género en las carreras científicas</a:t>
            </a:r>
          </a:p>
          <a:p>
            <a:pPr lvl="1"/>
            <a:r>
              <a:rPr lang="es-ES" sz="1800" dirty="0">
                <a:solidFill>
                  <a:schemeClr val="tx1">
                    <a:lumMod val="75000"/>
                    <a:lumOff val="25000"/>
                  </a:schemeClr>
                </a:solidFill>
              </a:rPr>
              <a:t>El equilibrio de género en la toma de decisiones</a:t>
            </a:r>
          </a:p>
          <a:p>
            <a:pPr lvl="1"/>
            <a:r>
              <a:rPr lang="es-ES" sz="1800" dirty="0">
                <a:solidFill>
                  <a:schemeClr val="tx1">
                    <a:lumMod val="75000"/>
                    <a:lumOff val="25000"/>
                  </a:schemeClr>
                </a:solidFill>
              </a:rPr>
              <a:t>La integración de la dimensión de género en los contenidos de Investigación e Innovación (I+I).</a:t>
            </a:r>
          </a:p>
          <a:p>
            <a:endParaRPr lang="es-ES" sz="2000" dirty="0">
              <a:solidFill>
                <a:schemeClr val="tx1">
                  <a:lumMod val="75000"/>
                  <a:lumOff val="25000"/>
                </a:schemeClr>
              </a:solidFill>
            </a:endParaRPr>
          </a:p>
        </p:txBody>
      </p:sp>
      <p:sp>
        <p:nvSpPr>
          <p:cNvPr id="7" name="Marcador de texto 20">
            <a:extLst>
              <a:ext uri="{FF2B5EF4-FFF2-40B4-BE49-F238E27FC236}">
                <a16:creationId xmlns:a16="http://schemas.microsoft.com/office/drawing/2014/main" id="{88540B58-458C-353D-AC21-10F68549BA80}"/>
              </a:ext>
            </a:extLst>
          </p:cNvPr>
          <p:cNvSpPr txBox="1">
            <a:spLocks/>
          </p:cNvSpPr>
          <p:nvPr/>
        </p:nvSpPr>
        <p:spPr>
          <a:xfrm>
            <a:off x="333400" y="5991344"/>
            <a:ext cx="11158008" cy="53553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Nova Cond Light" panose="020F0502020204030204" pitchFamily="34" charset="0"/>
                <a:cs typeface="Arial" panose="020B0604020202020204" pitchFamily="34" charset="0"/>
              </a:rPr>
              <a:t>Fuente: Sitio web del Proyecto Gender STI (https://www.gender-sti.org/what-is-gender-sti/)</a:t>
            </a:r>
            <a:endParaRPr lang="es-CL" sz="1600" dirty="0">
              <a:latin typeface="Arial Nova Cond Light" panose="020F0502020204030204" pitchFamily="34" charset="0"/>
              <a:cs typeface="Arial" panose="020B0604020202020204" pitchFamily="34" charset="0"/>
            </a:endParaRPr>
          </a:p>
        </p:txBody>
      </p:sp>
      <p:pic>
        <p:nvPicPr>
          <p:cNvPr id="8" name="Imagen 7" descr="Logotipo, nombre de la empresa&#10;&#10;Descripción generada automáticamente">
            <a:extLst>
              <a:ext uri="{FF2B5EF4-FFF2-40B4-BE49-F238E27FC236}">
                <a16:creationId xmlns:a16="http://schemas.microsoft.com/office/drawing/2014/main" id="{55618883-25A0-E21A-24AA-C5F11557BEA0}"/>
              </a:ext>
            </a:extLst>
          </p:cNvPr>
          <p:cNvPicPr>
            <a:picLocks noChangeAspect="1"/>
          </p:cNvPicPr>
          <p:nvPr/>
        </p:nvPicPr>
        <p:blipFill>
          <a:blip r:embed="rId4"/>
          <a:stretch>
            <a:fillRect/>
          </a:stretch>
        </p:blipFill>
        <p:spPr>
          <a:xfrm>
            <a:off x="10184100" y="5003627"/>
            <a:ext cx="1845000" cy="1845000"/>
          </a:xfrm>
          <a:prstGeom prst="rect">
            <a:avLst/>
          </a:prstGeom>
        </p:spPr>
      </p:pic>
    </p:spTree>
    <p:extLst>
      <p:ext uri="{BB962C8B-B14F-4D97-AF65-F5344CB8AC3E}">
        <p14:creationId xmlns:p14="http://schemas.microsoft.com/office/powerpoint/2010/main" val="2887743158"/>
      </p:ext>
    </p:extLst>
  </p:cSld>
  <p:clrMapOvr>
    <a:masterClrMapping/>
  </p:clrMapOvr>
</p:sld>
</file>

<file path=ppt/theme/theme1.xml><?xml version="1.0" encoding="utf-8"?>
<a:theme xmlns:a="http://schemas.openxmlformats.org/drawingml/2006/main" name="Tema de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17_TF89715846" id="{EA9DA29A-4F4B-4A51-AAEF-5D726F3D5AAE}" vid="{08152E00-DFD4-4991-814E-5D320BB647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3.xml><?xml version="1.0" encoding="utf-8"?>
<ds:datastoreItem xmlns:ds="http://schemas.openxmlformats.org/officeDocument/2006/customXml" ds:itemID="{450439D9-8631-4FC1-BCE0-1BDB23425EE1}">
  <ds:schemaRefs>
    <ds:schemaRef ds:uri="6dc4bcd6-49db-4c07-9060-8acfc67cef9f"/>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fb0879af-3eba-417a-a55a-ffe6dcd6ca7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Presentación de océano</Template>
  <TotalTime>0</TotalTime>
  <Words>1175</Words>
  <Application>Microsoft Office PowerPoint</Application>
  <PresentationFormat>Panorámica</PresentationFormat>
  <Paragraphs>86</Paragraphs>
  <Slides>13</Slides>
  <Notes>12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13</vt:i4>
      </vt:variant>
    </vt:vector>
  </HeadingPairs>
  <TitlesOfParts>
    <vt:vector size="24" baseType="lpstr">
      <vt:lpstr>Arial</vt:lpstr>
      <vt:lpstr>Arial Nova Cond Light</vt:lpstr>
      <vt:lpstr>Calibri</vt:lpstr>
      <vt:lpstr>Century Gothic</vt:lpstr>
      <vt:lpstr>Lexend Tera Bold</vt:lpstr>
      <vt:lpstr>Lexend Tera Heavy</vt:lpstr>
      <vt:lpstr>Lexend Tera Ultra-Bold</vt:lpstr>
      <vt:lpstr>Manrope 1</vt:lpstr>
      <vt:lpstr>Montserrat</vt:lpstr>
      <vt:lpstr>Tema de Office</vt:lpstr>
      <vt:lpstr>Office Theme</vt:lpstr>
      <vt:lpstr>Presentación de PowerPoint</vt:lpstr>
      <vt:lpstr>Presentación de PowerPoint</vt:lpstr>
      <vt:lpstr>Presentación de PowerPoint</vt:lpstr>
      <vt:lpstr>Solo el 21% de personas matriculadas en el área STEM en pregrado son mujeres y sólo un 18% se titula</vt:lpstr>
      <vt:lpstr>24% es el porcentaje de mujeres que han solicitado patentes por algún tipo de invención en Chile</vt:lpstr>
      <vt:lpstr>El IDG parar Latinoamérica y el Caribe</vt:lpstr>
      <vt:lpstr>Las mujeres tienen un 18,6% de participación en cargos de máxima autoridad en la educación superior en Chile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2022-04-21T16:03:57Z</dcterms:created>
  <dcterms:modified xsi:type="dcterms:W3CDTF">2023-11-10T23:39:13Z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