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6" r:id="rId5"/>
    <p:sldId id="259" r:id="rId6"/>
    <p:sldId id="265" r:id="rId7"/>
    <p:sldId id="264" r:id="rId8"/>
    <p:sldId id="260" r:id="rId9"/>
    <p:sldId id="258" r:id="rId10"/>
    <p:sldId id="262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exend Tera Ultra-Bold" panose="020B0604020202020204" charset="0"/>
      <p:regular r:id="rId16"/>
    </p:embeddedFont>
    <p:embeddedFont>
      <p:font typeface="Lexend Tera Heavy" panose="020B0604020202020204" charset="0"/>
      <p:regular r:id="rId17"/>
    </p:embeddedFont>
    <p:embeddedFont>
      <p:font typeface="Manrope 1" panose="020B0604020202020204" charset="0"/>
      <p:regular r:id="rId18"/>
    </p:embeddedFont>
    <p:embeddedFont>
      <p:font typeface="Lexend Tera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7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Imagem 11" descr="Padrão do plano de fundo&#10;&#10;Descrição gerada automaticamente">
            <a:extLst>
              <a:ext uri="{FF2B5EF4-FFF2-40B4-BE49-F238E27FC236}">
                <a16:creationId xmlns:a16="http://schemas.microsoft.com/office/drawing/2014/main" id="{42368E2D-4233-2366-F930-87DD959B0CA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5400000">
            <a:off x="11919770" y="4819358"/>
            <a:ext cx="3086100" cy="47625"/>
            <a:chOff x="0" y="0"/>
            <a:chExt cx="812800" cy="12543"/>
          </a:xfrm>
        </p:grpSpPr>
        <p:sp>
          <p:nvSpPr>
            <p:cNvPr id="4" name="Freeform 4"/>
            <p:cNvSpPr/>
            <p:nvPr/>
          </p:nvSpPr>
          <p:spPr>
            <a:xfrm>
              <a:off x="71619" y="748"/>
              <a:ext cx="669562" cy="11795"/>
            </a:xfrm>
            <a:custGeom>
              <a:avLst/>
              <a:gdLst/>
              <a:ahLst/>
              <a:cxnLst/>
              <a:rect l="l" t="t" r="r" b="b"/>
              <a:pathLst>
                <a:path w="669562" h="11795">
                  <a:moveTo>
                    <a:pt x="407497" y="1496"/>
                  </a:moveTo>
                  <a:lnTo>
                    <a:pt x="668465" y="9551"/>
                  </a:lnTo>
                  <a:cubicBezTo>
                    <a:pt x="669078" y="9570"/>
                    <a:pt x="669562" y="10077"/>
                    <a:pt x="669553" y="10690"/>
                  </a:cubicBezTo>
                  <a:cubicBezTo>
                    <a:pt x="669543" y="11303"/>
                    <a:pt x="669044" y="11795"/>
                    <a:pt x="668430" y="11795"/>
                  </a:cubicBezTo>
                  <a:lnTo>
                    <a:pt x="1132" y="11795"/>
                  </a:lnTo>
                  <a:cubicBezTo>
                    <a:pt x="518" y="11795"/>
                    <a:pt x="19" y="11303"/>
                    <a:pt x="9" y="10690"/>
                  </a:cubicBezTo>
                  <a:cubicBezTo>
                    <a:pt x="0" y="10077"/>
                    <a:pt x="484" y="9570"/>
                    <a:pt x="1097" y="9551"/>
                  </a:cubicBezTo>
                  <a:lnTo>
                    <a:pt x="262065" y="1496"/>
                  </a:lnTo>
                  <a:cubicBezTo>
                    <a:pt x="310531" y="0"/>
                    <a:pt x="359031" y="0"/>
                    <a:pt x="407497" y="1496"/>
                  </a:cubicBezTo>
                  <a:close/>
                </a:path>
              </a:pathLst>
            </a:custGeom>
            <a:solidFill>
              <a:srgbClr val="002B86">
                <a:alpha val="19608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4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38200" y="2384921"/>
            <a:ext cx="17106900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00"/>
              </a:lnSpc>
            </a:pPr>
            <a:r>
              <a:rPr lang="es-ES" sz="5400" dirty="0" smtClean="0">
                <a:solidFill>
                  <a:srgbClr val="002B86"/>
                </a:solidFill>
                <a:latin typeface="Lexend Tera Bold"/>
              </a:rPr>
              <a:t>LA EDUCACIÓN COMO UN PILAR CLAVE PARA EL DESARROLLO SOSTENIBLE, DESDE LA INCLUSIÓN HASTA LA INNOVACIÓN SOCIAL Y TECNOLÓGICA</a:t>
            </a:r>
            <a:r>
              <a:rPr lang="es-E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7681" dirty="0">
              <a:solidFill>
                <a:srgbClr val="002B86"/>
              </a:solidFill>
              <a:latin typeface="Lexend Tera Heav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45096" y="6605295"/>
            <a:ext cx="10742104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4"/>
              </a:lnSpc>
              <a:spcBef>
                <a:spcPct val="0"/>
              </a:spcBef>
            </a:pPr>
            <a:r>
              <a:rPr lang="en-US" sz="3996" dirty="0" smtClean="0">
                <a:solidFill>
                  <a:srgbClr val="000000"/>
                </a:solidFill>
                <a:latin typeface="Manrope 1"/>
              </a:rPr>
              <a:t>Dra. Diana Verdiales. </a:t>
            </a:r>
          </a:p>
          <a:p>
            <a:pPr>
              <a:lnSpc>
                <a:spcPts val="5594"/>
              </a:lnSpc>
              <a:spcBef>
                <a:spcPct val="0"/>
              </a:spcBef>
            </a:pPr>
            <a:r>
              <a:rPr lang="en-US" sz="3996" dirty="0" err="1" smtClean="0">
                <a:solidFill>
                  <a:srgbClr val="000000"/>
                </a:solidFill>
                <a:latin typeface="Manrope 1"/>
              </a:rPr>
              <a:t>Investigadora</a:t>
            </a:r>
            <a:r>
              <a:rPr lang="en-US" sz="3996" dirty="0" smtClean="0">
                <a:solidFill>
                  <a:srgbClr val="000000"/>
                </a:solidFill>
                <a:latin typeface="Manrope 1"/>
              </a:rPr>
              <a:t> Senior </a:t>
            </a:r>
            <a:r>
              <a:rPr lang="en-US" sz="3996" dirty="0" err="1" smtClean="0">
                <a:solidFill>
                  <a:srgbClr val="000000"/>
                </a:solidFill>
                <a:latin typeface="Manrope 1"/>
              </a:rPr>
              <a:t>CIGIR</a:t>
            </a:r>
            <a:endParaRPr lang="en-US" sz="3996" dirty="0">
              <a:solidFill>
                <a:srgbClr val="000000"/>
              </a:solidFill>
              <a:latin typeface="Manrope 1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" y="1257300"/>
            <a:ext cx="4802384" cy="54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0"/>
              </a:lnSpc>
            </a:pPr>
            <a:r>
              <a:rPr lang="en-US" sz="3242" dirty="0">
                <a:solidFill>
                  <a:srgbClr val="09223A"/>
                </a:solidFill>
                <a:latin typeface="Lexend Tera Bold"/>
              </a:rPr>
              <a:t>TICAL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4197397"/>
            <a:ext cx="6810406" cy="83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97"/>
              </a:lnSpc>
            </a:pPr>
            <a:r>
              <a:rPr lang="en-US" sz="6664">
                <a:solidFill>
                  <a:srgbClr val="002B86"/>
                </a:solidFill>
                <a:latin typeface="Lexend Tera Ultra-Bold"/>
              </a:rPr>
              <a:t>¡GRACIAS!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14893" y="5363738"/>
            <a:ext cx="7852907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4"/>
              </a:lnSpc>
              <a:spcBef>
                <a:spcPct val="0"/>
              </a:spcBef>
            </a:pPr>
            <a:r>
              <a:rPr lang="en-US" sz="3996" dirty="0" err="1" smtClean="0">
                <a:solidFill>
                  <a:srgbClr val="000000"/>
                </a:solidFill>
                <a:latin typeface="Manrope 1"/>
              </a:rPr>
              <a:t>dianaverdiales16@gmail.com</a:t>
            </a:r>
            <a:endParaRPr lang="en-US" sz="3996" dirty="0">
              <a:solidFill>
                <a:srgbClr val="000000"/>
              </a:solidFill>
              <a:latin typeface="Manrope 1"/>
            </a:endParaRPr>
          </a:p>
        </p:txBody>
      </p:sp>
    </p:spTree>
    <p:extLst>
      <p:ext uri="{BB962C8B-B14F-4D97-AF65-F5344CB8AC3E}">
        <p14:creationId xmlns:p14="http://schemas.microsoft.com/office/powerpoint/2010/main" val="391787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14400" y="571500"/>
            <a:ext cx="14592300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5257" dirty="0" smtClean="0">
                <a:solidFill>
                  <a:srgbClr val="002B86"/>
                </a:solidFill>
                <a:latin typeface="Lexend Tera Bold"/>
              </a:rPr>
              <a:t>EDUCACIÓN Y DESARROLLO </a:t>
            </a:r>
            <a:r>
              <a:rPr lang="en-US" sz="5257" dirty="0" err="1" smtClean="0">
                <a:solidFill>
                  <a:srgbClr val="002B86"/>
                </a:solidFill>
                <a:latin typeface="Lexend Tera Bold"/>
              </a:rPr>
              <a:t>SOSTENIBLE</a:t>
            </a:r>
            <a:endParaRPr lang="en-US" sz="5257" dirty="0">
              <a:solidFill>
                <a:srgbClr val="002B86"/>
              </a:solidFill>
              <a:latin typeface="Lexend Tera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933700"/>
            <a:ext cx="10972800" cy="5001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5"/>
              </a:lnSpc>
              <a:spcBef>
                <a:spcPct val="0"/>
              </a:spcBef>
            </a:pPr>
            <a:r>
              <a:rPr lang="es-ES" sz="2797" dirty="0">
                <a:solidFill>
                  <a:srgbClr val="000000"/>
                </a:solidFill>
                <a:latin typeface="Manrope 1"/>
              </a:rPr>
              <a:t>La educación puede contribuir a la prosperidad de las personas, las familias y las sociedades.</a:t>
            </a:r>
          </a:p>
          <a:p>
            <a:pPr>
              <a:lnSpc>
                <a:spcPts val="3915"/>
              </a:lnSpc>
              <a:spcBef>
                <a:spcPct val="0"/>
              </a:spcBef>
            </a:pPr>
            <a:endParaRPr lang="es-ES" sz="2797" dirty="0">
              <a:solidFill>
                <a:srgbClr val="000000"/>
              </a:solidFill>
              <a:latin typeface="Manrope 1"/>
            </a:endParaRPr>
          </a:p>
          <a:p>
            <a:pPr>
              <a:lnSpc>
                <a:spcPts val="3915"/>
              </a:lnSpc>
              <a:spcBef>
                <a:spcPct val="0"/>
              </a:spcBef>
            </a:pPr>
            <a:r>
              <a:rPr lang="es-ES" sz="2797" dirty="0" smtClean="0">
                <a:solidFill>
                  <a:srgbClr val="000000"/>
                </a:solidFill>
                <a:latin typeface="Manrope 1"/>
              </a:rPr>
              <a:t>Debe </a:t>
            </a:r>
            <a:r>
              <a:rPr lang="es-ES" sz="2797" dirty="0">
                <a:solidFill>
                  <a:srgbClr val="000000"/>
                </a:solidFill>
                <a:latin typeface="Manrope 1"/>
              </a:rPr>
              <a:t>considerarse como un </a:t>
            </a:r>
            <a:r>
              <a:rPr lang="es-ES" sz="2797" dirty="0">
                <a:solidFill>
                  <a:srgbClr val="000000"/>
                </a:solidFill>
                <a:latin typeface="Manrope 1"/>
              </a:rPr>
              <a:t>derecho </a:t>
            </a:r>
            <a:r>
              <a:rPr lang="es-ES" sz="2797" dirty="0" smtClean="0">
                <a:solidFill>
                  <a:srgbClr val="000000"/>
                </a:solidFill>
                <a:latin typeface="Manrope 1"/>
              </a:rPr>
              <a:t>fundamental para una </a:t>
            </a:r>
            <a:r>
              <a:rPr lang="es-ES" sz="2797" dirty="0">
                <a:solidFill>
                  <a:srgbClr val="000000"/>
                </a:solidFill>
                <a:latin typeface="Manrope 1"/>
              </a:rPr>
              <a:t>vida decente y </a:t>
            </a:r>
            <a:r>
              <a:rPr lang="es-ES" sz="2797" dirty="0" smtClean="0">
                <a:solidFill>
                  <a:srgbClr val="000000"/>
                </a:solidFill>
                <a:latin typeface="Manrope 1"/>
              </a:rPr>
              <a:t>un </a:t>
            </a:r>
            <a:r>
              <a:rPr lang="es-ES" sz="2797" dirty="0">
                <a:solidFill>
                  <a:srgbClr val="000000"/>
                </a:solidFill>
                <a:latin typeface="Manrope 1"/>
              </a:rPr>
              <a:t>desarrollo </a:t>
            </a:r>
            <a:r>
              <a:rPr lang="es-ES" sz="2797" dirty="0" smtClean="0">
                <a:solidFill>
                  <a:srgbClr val="000000"/>
                </a:solidFill>
                <a:latin typeface="Manrope 1"/>
              </a:rPr>
              <a:t>individual de calidad.</a:t>
            </a:r>
          </a:p>
          <a:p>
            <a:pPr>
              <a:lnSpc>
                <a:spcPts val="3915"/>
              </a:lnSpc>
              <a:spcBef>
                <a:spcPct val="0"/>
              </a:spcBef>
            </a:pPr>
            <a:endParaRPr lang="es-ES" sz="2797" dirty="0">
              <a:solidFill>
                <a:srgbClr val="000000"/>
              </a:solidFill>
              <a:latin typeface="Manrope 1"/>
            </a:endParaRPr>
          </a:p>
          <a:p>
            <a:pPr>
              <a:lnSpc>
                <a:spcPts val="3915"/>
              </a:lnSpc>
              <a:spcBef>
                <a:spcPct val="0"/>
              </a:spcBef>
            </a:pPr>
            <a:r>
              <a:rPr lang="es-ES" sz="2797" dirty="0">
                <a:solidFill>
                  <a:srgbClr val="000000"/>
                </a:solidFill>
                <a:latin typeface="Manrope 1"/>
              </a:rPr>
              <a:t>La educación representa la base del desarrollo sostenible desde tres dimensiones: económico, social y ambiental.</a:t>
            </a:r>
            <a:endParaRPr lang="en-US" sz="2797" dirty="0">
              <a:solidFill>
                <a:srgbClr val="000000"/>
              </a:solidFill>
              <a:latin typeface="Manrope 1"/>
            </a:endParaRPr>
          </a:p>
          <a:p>
            <a:pPr>
              <a:lnSpc>
                <a:spcPts val="3915"/>
              </a:lnSpc>
              <a:spcBef>
                <a:spcPct val="0"/>
              </a:spcBef>
            </a:pPr>
            <a:endParaRPr lang="es-ES" sz="2797" dirty="0">
              <a:solidFill>
                <a:srgbClr val="000000"/>
              </a:solidFill>
              <a:latin typeface="Manrope 1"/>
            </a:endParaRPr>
          </a:p>
          <a:p>
            <a:pPr>
              <a:lnSpc>
                <a:spcPts val="3915"/>
              </a:lnSpc>
              <a:spcBef>
                <a:spcPct val="0"/>
              </a:spcBef>
            </a:pPr>
            <a:endParaRPr lang="en-US" sz="2797" dirty="0">
              <a:solidFill>
                <a:srgbClr val="000000"/>
              </a:solidFill>
              <a:latin typeface="Manrope 1"/>
            </a:endParaRPr>
          </a:p>
        </p:txBody>
      </p:sp>
      <p:pic>
        <p:nvPicPr>
          <p:cNvPr id="6" name="Imagen 5" descr="https://cme-espana.org/wp-content/uploads/2019/08/1sp-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800" y="2095500"/>
            <a:ext cx="5867400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62000" y="647700"/>
            <a:ext cx="14592300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5257" dirty="0" smtClean="0">
                <a:solidFill>
                  <a:srgbClr val="002B86"/>
                </a:solidFill>
                <a:latin typeface="Lexend Tera Bold"/>
              </a:rPr>
              <a:t>EDUCACIÓN Y DESARROLLO </a:t>
            </a:r>
            <a:r>
              <a:rPr lang="en-US" sz="5257" dirty="0" err="1" smtClean="0">
                <a:solidFill>
                  <a:srgbClr val="002B86"/>
                </a:solidFill>
                <a:latin typeface="Lexend Tera Bold"/>
              </a:rPr>
              <a:t>SOSTENIBLE</a:t>
            </a:r>
            <a:endParaRPr lang="en-US" sz="5257" dirty="0">
              <a:solidFill>
                <a:srgbClr val="002B86"/>
              </a:solidFill>
              <a:latin typeface="Lexend Tera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" y="2324100"/>
            <a:ext cx="16611600" cy="5463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5"/>
              </a:lnSpc>
              <a:spcBef>
                <a:spcPct val="0"/>
              </a:spcBef>
            </a:pPr>
            <a:r>
              <a:rPr lang="en-US" sz="2797" dirty="0" smtClean="0">
                <a:solidFill>
                  <a:srgbClr val="000000"/>
                </a:solidFill>
                <a:latin typeface="Manrope 1"/>
              </a:rPr>
              <a:t>La Educación </a:t>
            </a:r>
            <a:r>
              <a:rPr lang="en-US" sz="2797" dirty="0" err="1" smtClean="0">
                <a:solidFill>
                  <a:srgbClr val="000000"/>
                </a:solidFill>
                <a:latin typeface="Manrope 1"/>
              </a:rPr>
              <a:t>es</a:t>
            </a:r>
            <a:r>
              <a:rPr lang="en-US" sz="2797" dirty="0" smtClean="0">
                <a:solidFill>
                  <a:srgbClr val="000000"/>
                </a:solidFill>
                <a:latin typeface="Manrope 1"/>
              </a:rPr>
              <a:t> fundamental para el desarrollo de </a:t>
            </a:r>
            <a:r>
              <a:rPr lang="en-US" sz="2797" dirty="0" err="1" smtClean="0">
                <a:solidFill>
                  <a:srgbClr val="000000"/>
                </a:solidFill>
                <a:latin typeface="Manrope 1"/>
              </a:rPr>
              <a:t>los</a:t>
            </a:r>
            <a:r>
              <a:rPr lang="en-US" sz="2797" dirty="0" smtClean="0">
                <a:solidFill>
                  <a:srgbClr val="000000"/>
                </a:solidFill>
                <a:latin typeface="Manrope 1"/>
              </a:rPr>
              <a:t> </a:t>
            </a:r>
            <a:r>
              <a:rPr lang="en-US" sz="2797" dirty="0" err="1" smtClean="0">
                <a:solidFill>
                  <a:srgbClr val="000000"/>
                </a:solidFill>
                <a:latin typeface="Manrope 1"/>
              </a:rPr>
              <a:t>países</a:t>
            </a:r>
            <a:r>
              <a:rPr lang="en-US" sz="2797" dirty="0" smtClean="0">
                <a:solidFill>
                  <a:srgbClr val="000000"/>
                </a:solidFill>
                <a:latin typeface="Manrope 1"/>
              </a:rPr>
              <a:t>, con </a:t>
            </a:r>
            <a:r>
              <a:rPr lang="en-US" sz="2797" dirty="0" err="1" smtClean="0">
                <a:solidFill>
                  <a:srgbClr val="000000"/>
                </a:solidFill>
                <a:latin typeface="Manrope 1"/>
              </a:rPr>
              <a:t>ella</a:t>
            </a:r>
            <a:r>
              <a:rPr lang="en-US" sz="2797" dirty="0" smtClean="0">
                <a:solidFill>
                  <a:srgbClr val="000000"/>
                </a:solidFill>
                <a:latin typeface="Manrope 1"/>
              </a:rPr>
              <a:t> </a:t>
            </a:r>
            <a:r>
              <a:rPr lang="en-US" sz="2797" dirty="0" err="1" smtClean="0">
                <a:solidFill>
                  <a:srgbClr val="000000"/>
                </a:solidFill>
                <a:latin typeface="Manrope 1"/>
              </a:rPr>
              <a:t>podemos</a:t>
            </a:r>
            <a:r>
              <a:rPr lang="en-US" sz="2797" dirty="0" smtClean="0">
                <a:solidFill>
                  <a:srgbClr val="000000"/>
                </a:solidFill>
                <a:latin typeface="Manrope 1"/>
              </a:rPr>
              <a:t>:</a:t>
            </a:r>
          </a:p>
          <a:p>
            <a:pPr>
              <a:lnSpc>
                <a:spcPts val="3915"/>
              </a:lnSpc>
              <a:spcBef>
                <a:spcPct val="0"/>
              </a:spcBef>
            </a:pPr>
            <a:endParaRPr lang="en-US" sz="2797" dirty="0">
              <a:solidFill>
                <a:srgbClr val="000000"/>
              </a:solidFill>
              <a:latin typeface="Manrope 1"/>
            </a:endParaRPr>
          </a:p>
          <a:p>
            <a:pPr marL="457200" indent="-457200">
              <a:lnSpc>
                <a:spcPts val="3915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797" dirty="0">
                <a:solidFill>
                  <a:srgbClr val="000000"/>
                </a:solidFill>
                <a:latin typeface="Manrope 1"/>
              </a:rPr>
              <a:t>ofrecer a las personas los conocimientos y las competencias necesarios para la inserción profesional fomentando la productividad, la innovación y la creación de empresas </a:t>
            </a:r>
          </a:p>
          <a:p>
            <a:pPr marL="457200" indent="-457200">
              <a:lnSpc>
                <a:spcPts val="3915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797" dirty="0">
                <a:solidFill>
                  <a:srgbClr val="000000"/>
                </a:solidFill>
                <a:latin typeface="Manrope 1"/>
              </a:rPr>
              <a:t>mejores niveles de bienestar social y de crecimiento económico; </a:t>
            </a:r>
          </a:p>
          <a:p>
            <a:pPr marL="457200" indent="-457200">
              <a:lnSpc>
                <a:spcPts val="3915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797" dirty="0">
                <a:solidFill>
                  <a:srgbClr val="000000"/>
                </a:solidFill>
                <a:latin typeface="Manrope 1"/>
              </a:rPr>
              <a:t>nivelar las desigualdades económicas y sociales</a:t>
            </a:r>
            <a:r>
              <a:rPr lang="es-ES" sz="2797" dirty="0" smtClean="0">
                <a:solidFill>
                  <a:srgbClr val="000000"/>
                </a:solidFill>
                <a:latin typeface="Manrope 1"/>
              </a:rPr>
              <a:t>;</a:t>
            </a:r>
          </a:p>
          <a:p>
            <a:pPr marL="457200" indent="-457200">
              <a:lnSpc>
                <a:spcPts val="3915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797" dirty="0" smtClean="0">
                <a:solidFill>
                  <a:srgbClr val="000000"/>
                </a:solidFill>
                <a:latin typeface="Manrope 1"/>
              </a:rPr>
              <a:t>promover </a:t>
            </a:r>
            <a:r>
              <a:rPr lang="es-ES" sz="2797" dirty="0">
                <a:solidFill>
                  <a:srgbClr val="000000"/>
                </a:solidFill>
                <a:latin typeface="Manrope 1"/>
              </a:rPr>
              <a:t>la igualdad de sexos y la autonomía de las mujeres.</a:t>
            </a:r>
          </a:p>
          <a:p>
            <a:pPr marL="457200" indent="-457200">
              <a:lnSpc>
                <a:spcPts val="3915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797" dirty="0">
                <a:solidFill>
                  <a:srgbClr val="000000"/>
                </a:solidFill>
                <a:latin typeface="Manrope 1"/>
              </a:rPr>
              <a:t> </a:t>
            </a:r>
            <a:r>
              <a:rPr lang="es-ES" sz="2797" dirty="0">
                <a:solidFill>
                  <a:srgbClr val="000000"/>
                </a:solidFill>
                <a:latin typeface="Manrope 1"/>
              </a:rPr>
              <a:t>avanzar en la democracia y el fortalecimiento del Estado de derecho; </a:t>
            </a:r>
          </a:p>
          <a:p>
            <a:pPr marL="457200" indent="-457200">
              <a:lnSpc>
                <a:spcPts val="3915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797" dirty="0">
                <a:solidFill>
                  <a:srgbClr val="000000"/>
                </a:solidFill>
                <a:latin typeface="Manrope 1"/>
              </a:rPr>
              <a:t>impulsar de la ciencia, la tecnología y la innovación.</a:t>
            </a:r>
            <a:endParaRPr lang="en-US" sz="2797" dirty="0">
              <a:solidFill>
                <a:srgbClr val="000000"/>
              </a:solidFill>
              <a:latin typeface="Manrope 1"/>
            </a:endParaRPr>
          </a:p>
          <a:p>
            <a:pPr marL="457200" indent="-457200">
              <a:lnSpc>
                <a:spcPts val="391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ES" sz="2797" dirty="0">
              <a:solidFill>
                <a:srgbClr val="000000"/>
              </a:solidFill>
              <a:latin typeface="Manrope 1"/>
            </a:endParaRPr>
          </a:p>
        </p:txBody>
      </p:sp>
    </p:spTree>
    <p:extLst>
      <p:ext uri="{BB962C8B-B14F-4D97-AF65-F5344CB8AC3E}">
        <p14:creationId xmlns:p14="http://schemas.microsoft.com/office/powerpoint/2010/main" val="274138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62000" y="647700"/>
            <a:ext cx="14592300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5257" dirty="0" smtClean="0">
                <a:solidFill>
                  <a:srgbClr val="002B86"/>
                </a:solidFill>
                <a:latin typeface="Lexend Tera Bold"/>
              </a:rPr>
              <a:t>EDUCACIÓN E </a:t>
            </a:r>
            <a:r>
              <a:rPr lang="en-US" sz="5257" dirty="0" err="1" smtClean="0">
                <a:solidFill>
                  <a:srgbClr val="002B86"/>
                </a:solidFill>
                <a:latin typeface="Lexend Tera Bold"/>
              </a:rPr>
              <a:t>INCLUSIÓN</a:t>
            </a:r>
            <a:r>
              <a:rPr lang="en-US" sz="5257" dirty="0" smtClean="0">
                <a:solidFill>
                  <a:srgbClr val="002B86"/>
                </a:solidFill>
                <a:latin typeface="Lexend Tera Bold"/>
              </a:rPr>
              <a:t> SOCIAL</a:t>
            </a:r>
            <a:endParaRPr lang="en-US" sz="5257" dirty="0">
              <a:solidFill>
                <a:srgbClr val="002B86"/>
              </a:solidFill>
              <a:latin typeface="Lexend Tera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76514" y="2247900"/>
            <a:ext cx="15544800" cy="6501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5"/>
              </a:lnSpc>
              <a:spcBef>
                <a:spcPct val="0"/>
              </a:spcBef>
            </a:pPr>
            <a:r>
              <a:rPr lang="en-US" sz="2797" dirty="0" smtClean="0">
                <a:solidFill>
                  <a:srgbClr val="000000"/>
                </a:solidFill>
                <a:latin typeface="Manrope 1"/>
              </a:rPr>
              <a:t>Si </a:t>
            </a:r>
            <a:r>
              <a:rPr lang="es-ES" sz="2797" dirty="0" smtClean="0">
                <a:solidFill>
                  <a:srgbClr val="000000"/>
                </a:solidFill>
                <a:latin typeface="Manrope 1"/>
              </a:rPr>
              <a:t>vemos</a:t>
            </a:r>
            <a:r>
              <a:rPr lang="en-US" sz="2797" dirty="0" smtClean="0">
                <a:solidFill>
                  <a:srgbClr val="000000"/>
                </a:solidFill>
                <a:latin typeface="Manrope 1"/>
              </a:rPr>
              <a:t> a la Educación </a:t>
            </a:r>
            <a:r>
              <a:rPr lang="en-US" sz="2797" dirty="0" err="1" smtClean="0">
                <a:solidFill>
                  <a:srgbClr val="000000"/>
                </a:solidFill>
                <a:latin typeface="Manrope 1"/>
              </a:rPr>
              <a:t>como</a:t>
            </a:r>
            <a:r>
              <a:rPr lang="en-US" sz="2797" dirty="0" smtClean="0">
                <a:solidFill>
                  <a:srgbClr val="000000"/>
                </a:solidFill>
                <a:latin typeface="Manrope 1"/>
              </a:rPr>
              <a:t> un derecho </a:t>
            </a:r>
            <a:r>
              <a:rPr lang="en-US" sz="2797" dirty="0" err="1" smtClean="0">
                <a:solidFill>
                  <a:srgbClr val="000000"/>
                </a:solidFill>
                <a:latin typeface="Manrope 1"/>
              </a:rPr>
              <a:t>humano</a:t>
            </a:r>
            <a:r>
              <a:rPr lang="en-US" sz="2797" dirty="0" smtClean="0">
                <a:solidFill>
                  <a:srgbClr val="000000"/>
                </a:solidFill>
                <a:latin typeface="Manrope 1"/>
              </a:rPr>
              <a:t>, </a:t>
            </a:r>
            <a:r>
              <a:rPr lang="es-ES" sz="2797" dirty="0" smtClean="0">
                <a:solidFill>
                  <a:srgbClr val="000000"/>
                </a:solidFill>
                <a:latin typeface="Manrope 1"/>
              </a:rPr>
              <a:t>esta</a:t>
            </a:r>
            <a:r>
              <a:rPr lang="en-US" sz="2797" dirty="0" smtClean="0">
                <a:solidFill>
                  <a:srgbClr val="000000"/>
                </a:solidFill>
                <a:latin typeface="Manrope 1"/>
              </a:rPr>
              <a:t> </a:t>
            </a:r>
            <a:r>
              <a:rPr lang="es-ES" sz="2797" dirty="0" smtClean="0">
                <a:solidFill>
                  <a:srgbClr val="000000"/>
                </a:solidFill>
                <a:latin typeface="Manrope 1"/>
              </a:rPr>
              <a:t>debería</a:t>
            </a:r>
            <a:r>
              <a:rPr lang="en-US" sz="2797" dirty="0" smtClean="0">
                <a:solidFill>
                  <a:srgbClr val="000000"/>
                </a:solidFill>
                <a:latin typeface="Manrope 1"/>
              </a:rPr>
              <a:t> </a:t>
            </a:r>
            <a:r>
              <a:rPr lang="en-US" sz="2797" dirty="0" err="1" smtClean="0">
                <a:solidFill>
                  <a:srgbClr val="000000"/>
                </a:solidFill>
                <a:latin typeface="Manrope 1"/>
              </a:rPr>
              <a:t>por</a:t>
            </a:r>
            <a:r>
              <a:rPr lang="en-US" sz="2797" dirty="0" smtClean="0">
                <a:solidFill>
                  <a:srgbClr val="000000"/>
                </a:solidFill>
                <a:latin typeface="Manrope 1"/>
              </a:rPr>
              <a:t> </a:t>
            </a:r>
            <a:r>
              <a:rPr lang="en-US" sz="2797" dirty="0" err="1" smtClean="0">
                <a:solidFill>
                  <a:srgbClr val="000000"/>
                </a:solidFill>
                <a:latin typeface="Manrope 1"/>
              </a:rPr>
              <a:t>tanto</a:t>
            </a:r>
            <a:r>
              <a:rPr lang="en-US" sz="2797" dirty="0" smtClean="0">
                <a:solidFill>
                  <a:srgbClr val="000000"/>
                </a:solidFill>
                <a:latin typeface="Manrope 1"/>
              </a:rPr>
              <a:t> </a:t>
            </a:r>
            <a:r>
              <a:rPr lang="en-US" sz="2797" dirty="0" err="1" smtClean="0">
                <a:solidFill>
                  <a:srgbClr val="000000"/>
                </a:solidFill>
                <a:latin typeface="Manrope 1"/>
              </a:rPr>
              <a:t>ser</a:t>
            </a:r>
            <a:r>
              <a:rPr lang="en-US" sz="2797" dirty="0" smtClean="0">
                <a:solidFill>
                  <a:srgbClr val="000000"/>
                </a:solidFill>
                <a:latin typeface="Manrope 1"/>
              </a:rPr>
              <a:t> </a:t>
            </a:r>
            <a:r>
              <a:rPr lang="es-ES" sz="2797" dirty="0" smtClean="0">
                <a:solidFill>
                  <a:srgbClr val="000000"/>
                </a:solidFill>
                <a:latin typeface="Manrope 1"/>
              </a:rPr>
              <a:t>intrínsecamente</a:t>
            </a:r>
            <a:r>
              <a:rPr lang="en-US" sz="2797" dirty="0" smtClean="0">
                <a:solidFill>
                  <a:srgbClr val="000000"/>
                </a:solidFill>
                <a:latin typeface="Manrope 1"/>
              </a:rPr>
              <a:t> </a:t>
            </a:r>
            <a:r>
              <a:rPr lang="en-US" sz="2797" dirty="0" err="1" smtClean="0">
                <a:solidFill>
                  <a:srgbClr val="000000"/>
                </a:solidFill>
                <a:latin typeface="Manrope 1"/>
              </a:rPr>
              <a:t>inclusiva</a:t>
            </a:r>
            <a:r>
              <a:rPr lang="en-US" sz="2797" dirty="0" smtClean="0">
                <a:solidFill>
                  <a:srgbClr val="000000"/>
                </a:solidFill>
                <a:latin typeface="Manrope 1"/>
              </a:rPr>
              <a:t>.</a:t>
            </a:r>
          </a:p>
          <a:p>
            <a:pPr>
              <a:lnSpc>
                <a:spcPts val="3915"/>
              </a:lnSpc>
              <a:spcBef>
                <a:spcPct val="0"/>
              </a:spcBef>
            </a:pPr>
            <a:endParaRPr lang="en-US" sz="2797" dirty="0">
              <a:solidFill>
                <a:srgbClr val="000000"/>
              </a:solidFill>
              <a:latin typeface="Manrope 1"/>
            </a:endParaRPr>
          </a:p>
          <a:p>
            <a:pPr>
              <a:lnSpc>
                <a:spcPts val="3915"/>
              </a:lnSpc>
              <a:spcBef>
                <a:spcPct val="0"/>
              </a:spcBef>
            </a:pPr>
            <a:r>
              <a:rPr lang="es-ES" sz="2797" dirty="0" smtClean="0">
                <a:solidFill>
                  <a:srgbClr val="000000"/>
                </a:solidFill>
                <a:latin typeface="Manrope 1"/>
              </a:rPr>
              <a:t>Su </a:t>
            </a:r>
            <a:r>
              <a:rPr lang="es-ES" sz="2797" dirty="0">
                <a:solidFill>
                  <a:srgbClr val="000000"/>
                </a:solidFill>
                <a:latin typeface="Manrope 1"/>
              </a:rPr>
              <a:t>propósito </a:t>
            </a:r>
            <a:r>
              <a:rPr lang="es-ES" sz="2797" dirty="0" smtClean="0">
                <a:solidFill>
                  <a:srgbClr val="000000"/>
                </a:solidFill>
                <a:latin typeface="Manrope 1"/>
              </a:rPr>
              <a:t>es </a:t>
            </a:r>
            <a:r>
              <a:rPr lang="es-ES" sz="2797" dirty="0">
                <a:solidFill>
                  <a:srgbClr val="000000"/>
                </a:solidFill>
                <a:latin typeface="Manrope 1"/>
              </a:rPr>
              <a:t>velar por un acceso universal de </a:t>
            </a:r>
            <a:r>
              <a:rPr lang="es-ES" sz="2797" dirty="0" smtClean="0">
                <a:solidFill>
                  <a:srgbClr val="000000"/>
                </a:solidFill>
                <a:latin typeface="Manrope 1"/>
              </a:rPr>
              <a:t>todos los niños</a:t>
            </a:r>
            <a:r>
              <a:rPr lang="es-ES" sz="2797" dirty="0">
                <a:solidFill>
                  <a:srgbClr val="000000"/>
                </a:solidFill>
                <a:latin typeface="Manrope 1"/>
              </a:rPr>
              <a:t>, niñas y </a:t>
            </a:r>
            <a:r>
              <a:rPr lang="es-ES" sz="2797" dirty="0" smtClean="0">
                <a:solidFill>
                  <a:srgbClr val="000000"/>
                </a:solidFill>
                <a:latin typeface="Manrope 1"/>
              </a:rPr>
              <a:t>jóvenes incorporando </a:t>
            </a:r>
            <a:r>
              <a:rPr lang="es-ES" sz="2797" dirty="0">
                <a:solidFill>
                  <a:srgbClr val="000000"/>
                </a:solidFill>
                <a:latin typeface="Manrope 1"/>
              </a:rPr>
              <a:t>el componente de diversidad </a:t>
            </a:r>
            <a:r>
              <a:rPr lang="es-ES" sz="2797" dirty="0" smtClean="0">
                <a:solidFill>
                  <a:srgbClr val="000000"/>
                </a:solidFill>
                <a:latin typeface="Manrope 1"/>
              </a:rPr>
              <a:t>entre los  actores.</a:t>
            </a:r>
          </a:p>
          <a:p>
            <a:pPr>
              <a:lnSpc>
                <a:spcPts val="3915"/>
              </a:lnSpc>
              <a:spcBef>
                <a:spcPct val="0"/>
              </a:spcBef>
            </a:pPr>
            <a:endParaRPr lang="es-ES" sz="2797" dirty="0">
              <a:solidFill>
                <a:srgbClr val="000000"/>
              </a:solidFill>
              <a:latin typeface="Manrope 1"/>
            </a:endParaRPr>
          </a:p>
          <a:p>
            <a:pPr>
              <a:lnSpc>
                <a:spcPts val="3915"/>
              </a:lnSpc>
              <a:spcBef>
                <a:spcPct val="0"/>
              </a:spcBef>
            </a:pPr>
            <a:r>
              <a:rPr lang="es-ES" sz="2797" dirty="0">
                <a:solidFill>
                  <a:srgbClr val="000000"/>
                </a:solidFill>
                <a:latin typeface="Manrope 1"/>
              </a:rPr>
              <a:t> </a:t>
            </a:r>
            <a:r>
              <a:rPr lang="es-ES" sz="2797" dirty="0" smtClean="0">
                <a:solidFill>
                  <a:srgbClr val="000000"/>
                </a:solidFill>
                <a:latin typeface="Manrope 1"/>
              </a:rPr>
              <a:t>La inclusión social en la educación según la UNESCO “un </a:t>
            </a:r>
            <a:r>
              <a:rPr lang="es-ES" sz="2797" dirty="0">
                <a:solidFill>
                  <a:srgbClr val="000000"/>
                </a:solidFill>
                <a:latin typeface="Manrope 1"/>
              </a:rPr>
              <a:t>proceso orientado a responder a la diversidad de las necesidades de todos los alumnos incrementando su participación en el aprendizaje, las culturas y las comunidades, reduciendo la exclusión en y desde la educación”</a:t>
            </a:r>
            <a:endParaRPr lang="es-ES" sz="2797" dirty="0" smtClean="0">
              <a:solidFill>
                <a:srgbClr val="000000"/>
              </a:solidFill>
              <a:latin typeface="Manrope 1"/>
            </a:endParaRPr>
          </a:p>
          <a:p>
            <a:pPr>
              <a:lnSpc>
                <a:spcPts val="3915"/>
              </a:lnSpc>
              <a:spcBef>
                <a:spcPct val="0"/>
              </a:spcBef>
            </a:pPr>
            <a:endParaRPr lang="es-ES" sz="2797" dirty="0">
              <a:solidFill>
                <a:srgbClr val="000000"/>
              </a:solidFill>
              <a:latin typeface="Manrope 1"/>
            </a:endParaRPr>
          </a:p>
          <a:p>
            <a:pPr>
              <a:lnSpc>
                <a:spcPts val="3915"/>
              </a:lnSpc>
              <a:spcBef>
                <a:spcPct val="0"/>
              </a:spcBef>
            </a:pPr>
            <a:r>
              <a:rPr lang="es-ES" sz="2797" dirty="0" smtClean="0">
                <a:solidFill>
                  <a:srgbClr val="000000"/>
                </a:solidFill>
                <a:latin typeface="Manrope 1"/>
              </a:rPr>
              <a:t>La inclusión social y la participación ciudadana es una pieza clave para el logro de los Objetivos de Desarrollo Sostenible, </a:t>
            </a:r>
            <a:r>
              <a:rPr lang="es-ES" sz="2797" dirty="0">
                <a:solidFill>
                  <a:srgbClr val="000000"/>
                </a:solidFill>
                <a:latin typeface="Manrope 1"/>
              </a:rPr>
              <a:t>cuyo propósito es mejorar </a:t>
            </a:r>
            <a:r>
              <a:rPr lang="es-ES" sz="2797" dirty="0" smtClean="0">
                <a:solidFill>
                  <a:srgbClr val="000000"/>
                </a:solidFill>
                <a:latin typeface="Manrope 1"/>
              </a:rPr>
              <a:t>las condiciones de vida tanto en lo económico, como en lo social y lo medioambiental de todas </a:t>
            </a:r>
            <a:r>
              <a:rPr lang="es-ES" sz="2797" dirty="0">
                <a:solidFill>
                  <a:srgbClr val="000000"/>
                </a:solidFill>
                <a:latin typeface="Manrope 1"/>
              </a:rPr>
              <a:t>las personas en todo el </a:t>
            </a:r>
            <a:r>
              <a:rPr lang="es-ES" sz="2797" dirty="0" smtClean="0">
                <a:solidFill>
                  <a:srgbClr val="000000"/>
                </a:solidFill>
                <a:latin typeface="Manrope 1"/>
              </a:rPr>
              <a:t>mundo.</a:t>
            </a:r>
            <a:endParaRPr lang="es-ES" sz="2797" dirty="0">
              <a:solidFill>
                <a:srgbClr val="000000"/>
              </a:solidFill>
              <a:latin typeface="Manrope 1"/>
            </a:endParaRPr>
          </a:p>
        </p:txBody>
      </p:sp>
    </p:spTree>
    <p:extLst>
      <p:ext uri="{BB962C8B-B14F-4D97-AF65-F5344CB8AC3E}">
        <p14:creationId xmlns:p14="http://schemas.microsoft.com/office/powerpoint/2010/main" val="2113678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38200" y="571500"/>
            <a:ext cx="14592300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5257" dirty="0" smtClean="0">
                <a:solidFill>
                  <a:srgbClr val="002B86"/>
                </a:solidFill>
                <a:latin typeface="Lexend Tera Bold"/>
              </a:rPr>
              <a:t>EDUCACIÓN Y DESARROLLO </a:t>
            </a:r>
            <a:r>
              <a:rPr lang="en-US" sz="5257" dirty="0" err="1" smtClean="0">
                <a:solidFill>
                  <a:srgbClr val="002B86"/>
                </a:solidFill>
                <a:latin typeface="Lexend Tera Bold"/>
              </a:rPr>
              <a:t>SOSTENIBLE</a:t>
            </a:r>
            <a:endParaRPr lang="en-US" sz="5257" dirty="0">
              <a:solidFill>
                <a:srgbClr val="002B86"/>
              </a:solidFill>
              <a:latin typeface="Lexend Tera Bold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24074" b="25555"/>
          <a:stretch/>
        </p:blipFill>
        <p:spPr>
          <a:xfrm>
            <a:off x="3935506" y="2769447"/>
            <a:ext cx="9856694" cy="496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49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38200" y="571500"/>
            <a:ext cx="14592300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5257" dirty="0">
                <a:solidFill>
                  <a:srgbClr val="002B86"/>
                </a:solidFill>
                <a:latin typeface="Lexend Tera Bold"/>
              </a:rPr>
              <a:t>EDUCACIÓN E INNOVACIÓN SOCIAL Y </a:t>
            </a:r>
            <a:r>
              <a:rPr lang="es-ES" sz="5257" dirty="0" smtClean="0">
                <a:solidFill>
                  <a:srgbClr val="002B86"/>
                </a:solidFill>
                <a:latin typeface="Lexend Tera Bold"/>
              </a:rPr>
              <a:t>TECNOLÓGICA</a:t>
            </a:r>
            <a:endParaRPr lang="es-ES" sz="5257" dirty="0">
              <a:solidFill>
                <a:srgbClr val="002B86"/>
              </a:solidFill>
              <a:latin typeface="Lexend Tera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56343" y="2247900"/>
            <a:ext cx="16078200" cy="6001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15"/>
              </a:lnSpc>
              <a:spcBef>
                <a:spcPct val="0"/>
              </a:spcBef>
            </a:pPr>
            <a:r>
              <a:rPr lang="es-ES" sz="2800" dirty="0">
                <a:latin typeface="Manrope 1" panose="020B0604020202020204" charset="0"/>
              </a:rPr>
              <a:t>La </a:t>
            </a:r>
            <a:r>
              <a:rPr lang="es-ES" sz="2800" dirty="0" err="1">
                <a:latin typeface="Manrope 1" panose="020B0604020202020204" charset="0"/>
              </a:rPr>
              <a:t>biomímesis</a:t>
            </a:r>
            <a:r>
              <a:rPr lang="es-ES" sz="2800" dirty="0">
                <a:latin typeface="Manrope 1" panose="020B0604020202020204" charset="0"/>
              </a:rPr>
              <a:t> </a:t>
            </a:r>
            <a:r>
              <a:rPr lang="es-ES" sz="2800" dirty="0" smtClean="0">
                <a:latin typeface="Manrope 1" panose="020B0604020202020204" charset="0"/>
              </a:rPr>
              <a:t>es </a:t>
            </a:r>
            <a:r>
              <a:rPr lang="es-ES" sz="2800" dirty="0">
                <a:latin typeface="Manrope 1" panose="020B0604020202020204" charset="0"/>
              </a:rPr>
              <a:t>una </a:t>
            </a:r>
            <a:r>
              <a:rPr lang="es-ES" sz="2800" dirty="0" smtClean="0">
                <a:latin typeface="Manrope 1" panose="020B0604020202020204" charset="0"/>
              </a:rPr>
              <a:t>herramienta </a:t>
            </a:r>
            <a:r>
              <a:rPr lang="es-ES" sz="2800" dirty="0">
                <a:latin typeface="Manrope 1" panose="020B0604020202020204" charset="0"/>
              </a:rPr>
              <a:t>innovadoras </a:t>
            </a:r>
            <a:r>
              <a:rPr lang="es-ES" sz="2800" dirty="0" smtClean="0">
                <a:latin typeface="Manrope 1" panose="020B0604020202020204" charset="0"/>
              </a:rPr>
              <a:t>que contribuye a la </a:t>
            </a:r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anrope 1" panose="020B0604020202020204" charset="0"/>
              </a:rPr>
              <a:t>protección del </a:t>
            </a:r>
            <a:r>
              <a:rPr lang="es-E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Manrope 1" panose="020B0604020202020204" charset="0"/>
              </a:rPr>
              <a:t>medio ambiente</a:t>
            </a:r>
            <a:r>
              <a:rPr lang="es-ES" sz="2800" dirty="0">
                <a:latin typeface="Manrope 1" panose="020B0604020202020204" charset="0"/>
              </a:rPr>
              <a:t> y </a:t>
            </a:r>
            <a:r>
              <a:rPr lang="es-ES" sz="2800" dirty="0" smtClean="0">
                <a:latin typeface="Manrope 1" panose="020B0604020202020204" charset="0"/>
              </a:rPr>
              <a:t>la </a:t>
            </a:r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anrope 1" panose="020B0604020202020204" charset="0"/>
              </a:rPr>
              <a:t>mejorara de </a:t>
            </a:r>
            <a:r>
              <a:rPr lang="es-E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Manrope 1" panose="020B0604020202020204" charset="0"/>
              </a:rPr>
              <a:t>la calidad de vida </a:t>
            </a:r>
            <a:r>
              <a:rPr lang="es-ES" sz="2800" dirty="0">
                <a:latin typeface="Manrope 1" panose="020B0604020202020204" charset="0"/>
              </a:rPr>
              <a:t>a través de </a:t>
            </a:r>
            <a:r>
              <a:rPr lang="es-E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Manrope 1" panose="020B0604020202020204" charset="0"/>
              </a:rPr>
              <a:t>nuevos hábitos de consumo y producción sostenibles</a:t>
            </a:r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anrope 1" panose="020B0604020202020204" charset="0"/>
              </a:rPr>
              <a:t>.</a:t>
            </a:r>
          </a:p>
          <a:p>
            <a:pPr algn="just">
              <a:lnSpc>
                <a:spcPts val="3915"/>
              </a:lnSpc>
              <a:spcBef>
                <a:spcPct val="0"/>
              </a:spcBef>
            </a:pPr>
            <a:endParaRPr lang="es-ES" sz="2800" dirty="0" smtClean="0">
              <a:latin typeface="Manrope 1" panose="020B0604020202020204" charset="0"/>
            </a:endParaRPr>
          </a:p>
          <a:p>
            <a:pPr algn="just">
              <a:lnSpc>
                <a:spcPts val="3915"/>
              </a:lnSpc>
              <a:spcBef>
                <a:spcPct val="0"/>
              </a:spcBef>
            </a:pPr>
            <a:r>
              <a:rPr lang="es-ES" sz="2800" dirty="0" smtClean="0">
                <a:latin typeface="Manrope 1" panose="020B0604020202020204" charset="0"/>
              </a:rPr>
              <a:t>El enfoque </a:t>
            </a:r>
            <a:r>
              <a:rPr lang="es-ES" sz="2800" dirty="0" err="1" smtClean="0">
                <a:latin typeface="Manrope 1" panose="020B0604020202020204" charset="0"/>
              </a:rPr>
              <a:t>biomimético</a:t>
            </a:r>
            <a:r>
              <a:rPr lang="es-ES" sz="2800" dirty="0" smtClean="0">
                <a:latin typeface="Manrope 1" panose="020B0604020202020204" charset="0"/>
              </a:rPr>
              <a:t> contribuye a que los </a:t>
            </a:r>
            <a:r>
              <a:rPr lang="es-ES" sz="2800" dirty="0">
                <a:latin typeface="Manrope 1" panose="020B0604020202020204" charset="0"/>
              </a:rPr>
              <a:t>procesos de enseñanza-aprendizaje educativos </a:t>
            </a:r>
            <a:r>
              <a:rPr lang="es-ES" sz="2800" dirty="0" smtClean="0">
                <a:latin typeface="Manrope 1" panose="020B0604020202020204" charset="0"/>
              </a:rPr>
              <a:t>se </a:t>
            </a:r>
            <a:r>
              <a:rPr lang="es-ES" sz="2800" dirty="0">
                <a:latin typeface="Manrope 1" panose="020B0604020202020204" charset="0"/>
              </a:rPr>
              <a:t>fomente una </a:t>
            </a:r>
            <a:r>
              <a:rPr lang="es-E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Manrope 1" panose="020B0604020202020204" charset="0"/>
              </a:rPr>
              <a:t>consciencia crítica planetaria </a:t>
            </a:r>
            <a:r>
              <a:rPr lang="es-ES" sz="2800" dirty="0">
                <a:latin typeface="Manrope 1" panose="020B0604020202020204" charset="0"/>
              </a:rPr>
              <a:t>mediante </a:t>
            </a:r>
            <a:r>
              <a:rPr lang="es-E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Manrope 1" panose="020B0604020202020204" charset="0"/>
              </a:rPr>
              <a:t>reflexiones solidarias </a:t>
            </a:r>
            <a:r>
              <a:rPr lang="es-ES" sz="2800" dirty="0" smtClean="0">
                <a:latin typeface="Manrope 1" panose="020B0604020202020204" charset="0"/>
              </a:rPr>
              <a:t>que favorezcan </a:t>
            </a:r>
            <a:r>
              <a:rPr lang="es-ES" sz="2800" dirty="0">
                <a:latin typeface="Manrope 1" panose="020B0604020202020204" charset="0"/>
              </a:rPr>
              <a:t>la aparición de </a:t>
            </a:r>
            <a:r>
              <a:rPr lang="es-E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Manrope 1" panose="020B0604020202020204" charset="0"/>
              </a:rPr>
              <a:t>nuevas propuestas de organización social </a:t>
            </a:r>
            <a:r>
              <a:rPr lang="es-ES" sz="2800" dirty="0">
                <a:latin typeface="Manrope 1" panose="020B0604020202020204" charset="0"/>
              </a:rPr>
              <a:t>para el cumplimiento de los </a:t>
            </a:r>
            <a:r>
              <a:rPr lang="es-E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Manrope 1" panose="020B0604020202020204" charset="0"/>
              </a:rPr>
              <a:t>ODS</a:t>
            </a:r>
            <a:r>
              <a:rPr lang="es-ES" sz="2800" dirty="0" smtClean="0">
                <a:latin typeface="Manrope 1" panose="020B0604020202020204" charset="0"/>
              </a:rPr>
              <a:t>.</a:t>
            </a:r>
          </a:p>
          <a:p>
            <a:pPr algn="just">
              <a:lnSpc>
                <a:spcPts val="3915"/>
              </a:lnSpc>
              <a:spcBef>
                <a:spcPct val="0"/>
              </a:spcBef>
            </a:pPr>
            <a:endParaRPr lang="es-ES" sz="2800" dirty="0" smtClean="0"/>
          </a:p>
          <a:p>
            <a:pPr algn="just">
              <a:lnSpc>
                <a:spcPts val="3915"/>
              </a:lnSpc>
              <a:spcBef>
                <a:spcPct val="0"/>
              </a:spcBef>
            </a:pPr>
            <a:r>
              <a:rPr lang="es-ES" sz="2800" dirty="0" smtClean="0">
                <a:solidFill>
                  <a:srgbClr val="000000"/>
                </a:solidFill>
                <a:latin typeface="Manrope 1"/>
              </a:rPr>
              <a:t>La </a:t>
            </a:r>
            <a:r>
              <a:rPr lang="es-ES" sz="2800" dirty="0">
                <a:solidFill>
                  <a:srgbClr val="000000"/>
                </a:solidFill>
                <a:latin typeface="Manrope 1"/>
              </a:rPr>
              <a:t>innovación social surge en los años noventa como una estrategia para </a:t>
            </a:r>
            <a:r>
              <a:rPr lang="es-E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Manrope 1"/>
              </a:rPr>
              <a:t>entender los problemas sociales de la humanidad</a:t>
            </a:r>
            <a:r>
              <a:rPr lang="es-ES" sz="2800" dirty="0">
                <a:solidFill>
                  <a:srgbClr val="000000"/>
                </a:solidFill>
                <a:latin typeface="Manrope 1"/>
              </a:rPr>
              <a:t> desde un punto de vista </a:t>
            </a:r>
            <a:r>
              <a:rPr lang="es-E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Manrope 1"/>
              </a:rPr>
              <a:t>creativo e innovador </a:t>
            </a:r>
            <a:r>
              <a:rPr lang="es-ES" sz="2800" dirty="0">
                <a:solidFill>
                  <a:srgbClr val="000000"/>
                </a:solidFill>
                <a:latin typeface="Manrope 1"/>
              </a:rPr>
              <a:t>y bajo la perspectiva de los </a:t>
            </a:r>
            <a:r>
              <a:rPr lang="es-E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Manrope 1"/>
              </a:rPr>
              <a:t>ciencias sociales y humanidades</a:t>
            </a:r>
            <a:r>
              <a:rPr lang="es-ES" sz="2800" dirty="0">
                <a:solidFill>
                  <a:srgbClr val="000000"/>
                </a:solidFill>
                <a:latin typeface="Manrope 1"/>
              </a:rPr>
              <a:t>, y sobre todo para demostrar que pueden desarrollarse estrategias de innovación social </a:t>
            </a:r>
            <a:r>
              <a:rPr lang="es-E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Manrope 1"/>
              </a:rPr>
              <a:t>fuera del mercado productivo</a:t>
            </a:r>
            <a:r>
              <a:rPr lang="es-ES" sz="2800" dirty="0" smtClean="0">
                <a:solidFill>
                  <a:srgbClr val="000000"/>
                </a:solidFill>
                <a:latin typeface="Manrope 1"/>
              </a:rPr>
              <a:t>.</a:t>
            </a:r>
            <a:r>
              <a:rPr lang="es-ES" sz="2800" dirty="0">
                <a:solidFill>
                  <a:srgbClr val="000000"/>
                </a:solidFill>
                <a:latin typeface="Manrope 1"/>
              </a:rPr>
              <a:t> </a:t>
            </a:r>
            <a:r>
              <a:rPr lang="es-ES" sz="2800" dirty="0" smtClean="0">
                <a:solidFill>
                  <a:srgbClr val="000000"/>
                </a:solidFill>
                <a:latin typeface="Manrope 1"/>
              </a:rPr>
              <a:t>Suele </a:t>
            </a:r>
            <a:r>
              <a:rPr lang="es-ES" sz="2800" dirty="0">
                <a:solidFill>
                  <a:srgbClr val="000000"/>
                </a:solidFill>
                <a:latin typeface="Manrope 1"/>
              </a:rPr>
              <a:t>surgir en condiciones adversas y cuando el Estado tiene poca o nula intervención en el problema</a:t>
            </a:r>
            <a:r>
              <a:rPr lang="es-ES" sz="2800" dirty="0" smtClean="0">
                <a:solidFill>
                  <a:srgbClr val="000000"/>
                </a:solidFill>
                <a:latin typeface="Manrope 1"/>
              </a:rPr>
              <a:t>.</a:t>
            </a:r>
            <a:endParaRPr lang="es-ES" sz="2800" dirty="0">
              <a:solidFill>
                <a:srgbClr val="000000"/>
              </a:solidFill>
              <a:latin typeface="Manrope 1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04800" y="9563100"/>
            <a:ext cx="13258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Fuente: Collado</a:t>
            </a:r>
            <a:r>
              <a:rPr lang="es-ES" dirty="0"/>
              <a:t>, J. (2017). </a:t>
            </a:r>
            <a:r>
              <a:rPr lang="es-ES" dirty="0" err="1"/>
              <a:t>Biomímesis</a:t>
            </a:r>
            <a:r>
              <a:rPr lang="es-ES" dirty="0"/>
              <a:t>: un abordaje </a:t>
            </a:r>
            <a:r>
              <a:rPr lang="es-ES" dirty="0" err="1"/>
              <a:t>transdisciplinar</a:t>
            </a:r>
            <a:r>
              <a:rPr lang="es-ES" dirty="0"/>
              <a:t> a la educación para la ciudadanía mundial. </a:t>
            </a:r>
            <a:r>
              <a:rPr lang="es-ES" dirty="0" err="1"/>
              <a:t>RIDAS</a:t>
            </a:r>
            <a:r>
              <a:rPr lang="es-ES" dirty="0"/>
              <a:t>, Revista Iberoamericana de Aprendizaje </a:t>
            </a:r>
            <a:r>
              <a:rPr lang="es-ES" dirty="0" smtClean="0"/>
              <a:t>Servicio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524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90600" y="647700"/>
            <a:ext cx="14592300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5257" dirty="0" smtClean="0">
                <a:solidFill>
                  <a:srgbClr val="002B86"/>
                </a:solidFill>
                <a:latin typeface="Lexend Tera Bold"/>
              </a:rPr>
              <a:t>EDUCACIÓN E INNOVACIÓN SOCIAL Y </a:t>
            </a:r>
            <a:r>
              <a:rPr lang="es-ES" sz="5257" dirty="0" smtClean="0">
                <a:solidFill>
                  <a:srgbClr val="002B86"/>
                </a:solidFill>
                <a:latin typeface="Lexend Tera Bold"/>
              </a:rPr>
              <a:t>TECNOLÓGICA</a:t>
            </a:r>
            <a:endParaRPr lang="es-ES" sz="5257" dirty="0">
              <a:solidFill>
                <a:srgbClr val="002B86"/>
              </a:solidFill>
              <a:latin typeface="Lexend Tera Bold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295400" y="2476500"/>
            <a:ext cx="15773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latin typeface="Manrope 1" panose="020B0604020202020204" charset="0"/>
              </a:rPr>
              <a:t>La innovación tecnológica ha contribuido a que la educación sea un poco más inclusiva en los últimos años. Dichos avances han contribuido a mejorar los procesos de </a:t>
            </a:r>
            <a:r>
              <a:rPr lang="es-ES" sz="2800" dirty="0">
                <a:latin typeface="Manrope 1" panose="020B0604020202020204" charset="0"/>
              </a:rPr>
              <a:t>la enseñanza y aprendizaje</a:t>
            </a:r>
            <a:r>
              <a:rPr lang="es-ES" sz="2800" dirty="0">
                <a:latin typeface="Manrope 1" panose="020B0604020202020204" charset="0"/>
              </a:rPr>
              <a:t>. </a:t>
            </a:r>
            <a:r>
              <a:rPr lang="es-E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Manrope 1" panose="020B0604020202020204" charset="0"/>
              </a:rPr>
              <a:t>(</a:t>
            </a:r>
            <a:r>
              <a:rPr lang="es-E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Manrope 1" panose="020B0604020202020204" charset="0"/>
              </a:rPr>
              <a:t>Blockchain</a:t>
            </a:r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anrope 1" panose="020B0604020202020204" charset="0"/>
              </a:rPr>
              <a:t>, aulas colaborativas, realidad virtual colaborativa, </a:t>
            </a:r>
            <a:r>
              <a:rPr lang="es-E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Manrope 1" panose="020B0604020202020204" charset="0"/>
              </a:rPr>
              <a:t>microaprendizaje</a:t>
            </a:r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anrope 1" panose="020B0604020202020204" charset="0"/>
              </a:rPr>
              <a:t> e Inteligencia Artificial)</a:t>
            </a:r>
            <a:endParaRPr lang="es-ES" sz="2800" dirty="0">
              <a:solidFill>
                <a:schemeClr val="tx2">
                  <a:lumMod val="60000"/>
                  <a:lumOff val="40000"/>
                </a:schemeClr>
              </a:solidFill>
              <a:latin typeface="Manrope 1" panose="020B0604020202020204" charset="0"/>
            </a:endParaRPr>
          </a:p>
          <a:p>
            <a:endParaRPr lang="es-ES" sz="2800" dirty="0">
              <a:latin typeface="Manrope 1" panose="020B0604020202020204" charset="0"/>
            </a:endParaRPr>
          </a:p>
          <a:p>
            <a:r>
              <a:rPr lang="es-ES" sz="2800" dirty="0" smtClean="0">
                <a:latin typeface="Manrope 1" panose="020B0604020202020204" charset="0"/>
              </a:rPr>
              <a:t>Para que la innovación tecnológica pueda alcanzar objetivos sostenibles deberá ir siempre acompañada de la innovación social. </a:t>
            </a:r>
          </a:p>
          <a:p>
            <a:endParaRPr lang="es-ES" sz="2800" dirty="0">
              <a:latin typeface="Manrope 1" panose="020B0604020202020204" charset="0"/>
            </a:endParaRPr>
          </a:p>
          <a:p>
            <a:r>
              <a:rPr lang="es-ES" sz="2800" dirty="0">
                <a:latin typeface="Manrope 1" panose="020B0604020202020204" charset="0"/>
              </a:rPr>
              <a:t>Según </a:t>
            </a:r>
            <a:r>
              <a:rPr lang="es-ES" sz="2800" dirty="0" err="1">
                <a:latin typeface="Manrope 1" panose="020B0604020202020204" charset="0"/>
              </a:rPr>
              <a:t>Kai</a:t>
            </a:r>
            <a:r>
              <a:rPr lang="es-ES" sz="2800" dirty="0">
                <a:latin typeface="Manrope 1" panose="020B0604020202020204" charset="0"/>
              </a:rPr>
              <a:t>-fu Lee experto en Inteligencia artificial nos dice que </a:t>
            </a:r>
            <a:r>
              <a:rPr lang="es-E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Manrope 1" panose="020B0604020202020204" charset="0"/>
              </a:rPr>
              <a:t>la educación debe ser reiniciada</a:t>
            </a:r>
            <a:r>
              <a:rPr lang="es-ES" sz="2800" dirty="0">
                <a:latin typeface="Manrope 1" panose="020B0604020202020204" charset="0"/>
              </a:rPr>
              <a:t>, pasar a un nuevo modelo de educación basado en la construcción de elementos claves como </a:t>
            </a:r>
            <a:r>
              <a:rPr lang="es-E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Manrope 1" panose="020B0604020202020204" charset="0"/>
              </a:rPr>
              <a:t>la creatividad, la curiosidad y el pensamiento crítico</a:t>
            </a:r>
            <a:r>
              <a:rPr lang="es-ES" sz="2800" dirty="0">
                <a:latin typeface="Manrope 1" panose="020B0604020202020204" charset="0"/>
              </a:rPr>
              <a:t>. La educación del futuro </a:t>
            </a:r>
            <a:r>
              <a:rPr lang="es-ES" sz="2800" dirty="0" smtClean="0">
                <a:latin typeface="Manrope 1" panose="020B0604020202020204" charset="0"/>
              </a:rPr>
              <a:t>dice, </a:t>
            </a:r>
            <a:r>
              <a:rPr lang="es-ES" sz="2800" dirty="0">
                <a:latin typeface="Manrope 1" panose="020B0604020202020204" charset="0"/>
              </a:rPr>
              <a:t>debe centrarse en el </a:t>
            </a:r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anrope 1" panose="020B0604020202020204" charset="0"/>
              </a:rPr>
              <a:t>trabajo equitativo</a:t>
            </a:r>
            <a:r>
              <a:rPr lang="es-E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Manrope 1" panose="020B0604020202020204" charset="0"/>
              </a:rPr>
              <a:t>, en la comunicación y la </a:t>
            </a:r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anrope 1" panose="020B0604020202020204" charset="0"/>
              </a:rPr>
              <a:t>cooperación</a:t>
            </a:r>
            <a:r>
              <a:rPr lang="es-ES" sz="2800" dirty="0">
                <a:latin typeface="Manrope 1" panose="020B0604020202020204" charset="0"/>
              </a:rPr>
              <a:t>. </a:t>
            </a:r>
            <a:r>
              <a:rPr lang="es-ES" sz="2800" dirty="0" smtClean="0">
                <a:latin typeface="Manrope 1" panose="020B0604020202020204" charset="0"/>
              </a:rPr>
              <a:t>La </a:t>
            </a:r>
            <a:r>
              <a:rPr lang="es-ES" sz="2800" dirty="0">
                <a:latin typeface="Manrope 1" panose="020B0604020202020204" charset="0"/>
              </a:rPr>
              <a:t>educación debe ser orientada hacia lo que necesitan los humanos.</a:t>
            </a:r>
            <a:endParaRPr lang="es-ES" sz="2800" dirty="0" smtClean="0">
              <a:latin typeface="Manrope 1" panose="020B0604020202020204" charset="0"/>
            </a:endParaRPr>
          </a:p>
          <a:p>
            <a:endParaRPr lang="es-ES" sz="2800" dirty="0">
              <a:latin typeface="Manrope 1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070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1200725"/>
            <a:ext cx="14592300" cy="63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5257" dirty="0" err="1" smtClean="0">
                <a:solidFill>
                  <a:srgbClr val="002B86"/>
                </a:solidFill>
                <a:latin typeface="Lexend Tera Bold"/>
              </a:rPr>
              <a:t>CONCLUSIONES</a:t>
            </a:r>
            <a:endParaRPr lang="en-US" sz="5257" dirty="0">
              <a:solidFill>
                <a:srgbClr val="002B86"/>
              </a:solidFill>
              <a:latin typeface="Lexend Tera Bold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28700" y="2476500"/>
            <a:ext cx="155067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915"/>
              </a:lnSpc>
              <a:spcBef>
                <a:spcPct val="0"/>
              </a:spcBef>
            </a:pPr>
            <a:r>
              <a:rPr lang="es-ES" sz="2800" dirty="0">
                <a:solidFill>
                  <a:srgbClr val="000000"/>
                </a:solidFill>
                <a:latin typeface="Manrope 1"/>
              </a:rPr>
              <a:t> </a:t>
            </a:r>
            <a:r>
              <a:rPr lang="es-ES" sz="2800" dirty="0">
                <a:solidFill>
                  <a:srgbClr val="000000"/>
                </a:solidFill>
                <a:latin typeface="Manrope 1"/>
              </a:rPr>
              <a:t>La educación debe ser vista como un derecho humano que incluya a todos los miembros de la sociedad, sin importar su origen, raza, étnica, religión o condición social. Asimismo debe responder a las demandas de la sociedad actual de una forma innovadora, es decir desde la creación de soluciones prácticas e inclusivas que den respuesta a las problemáticas actuales.</a:t>
            </a:r>
          </a:p>
          <a:p>
            <a:pPr algn="just">
              <a:lnSpc>
                <a:spcPts val="3915"/>
              </a:lnSpc>
              <a:spcBef>
                <a:spcPct val="0"/>
              </a:spcBef>
            </a:pPr>
            <a:endParaRPr lang="es-ES" sz="2800" dirty="0">
              <a:solidFill>
                <a:srgbClr val="000000"/>
              </a:solidFill>
              <a:latin typeface="Manrope 1"/>
            </a:endParaRPr>
          </a:p>
          <a:p>
            <a:pPr algn="just">
              <a:lnSpc>
                <a:spcPts val="3915"/>
              </a:lnSpc>
              <a:spcBef>
                <a:spcPct val="0"/>
              </a:spcBef>
            </a:pPr>
            <a:r>
              <a:rPr lang="es-ES" sz="2800" dirty="0">
                <a:solidFill>
                  <a:srgbClr val="000000"/>
                </a:solidFill>
                <a:latin typeface="Manrope 1"/>
              </a:rPr>
              <a:t>La innovación social debe trabajarse desde un enfoque colectivo que promueva la participación de todos los miembros de la sociedad, de tal forma que se de valor individual a las problemáticas con soluciones globales.</a:t>
            </a:r>
          </a:p>
          <a:p>
            <a:pPr algn="just"/>
            <a:endParaRPr lang="es-ES" sz="2800" dirty="0"/>
          </a:p>
          <a:p>
            <a:pPr algn="just"/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537063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0.wp.com/docentesaldia.com/wp-content/uploads/2023/03/Teoria-de-Paulo-Freire.jpeg?fit=960%2C960&amp;ssl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7" b="24913"/>
          <a:stretch/>
        </p:blipFill>
        <p:spPr bwMode="auto">
          <a:xfrm>
            <a:off x="4572000" y="28575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13581</TotalTime>
  <Words>765</Words>
  <Application>Microsoft Office PowerPoint</Application>
  <PresentationFormat>Personalizado</PresentationFormat>
  <Paragraphs>47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Calibri</vt:lpstr>
      <vt:lpstr>Lexend Tera Ultra-Bold</vt:lpstr>
      <vt:lpstr>Lexend Tera Heavy</vt:lpstr>
      <vt:lpstr>Manrope 1</vt:lpstr>
      <vt:lpstr>Lexend Tera Bold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PPT-EventoEULAC-TICAL</dc:title>
  <dc:creator>Diana Verdiales</dc:creator>
  <cp:lastModifiedBy>Diana Verdiales López</cp:lastModifiedBy>
  <cp:revision>32</cp:revision>
  <dcterms:created xsi:type="dcterms:W3CDTF">2006-08-16T00:00:00Z</dcterms:created>
  <dcterms:modified xsi:type="dcterms:W3CDTF">2023-11-10T04:06:09Z</dcterms:modified>
  <dc:identifier>DAFwfVJ1cL8</dc:identifier>
</cp:coreProperties>
</file>