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ileron Bold" panose="020B0604020202020204" charset="0"/>
      <p:regular r:id="rId27"/>
    </p:embeddedFont>
    <p:embeddedFont>
      <p:font typeface="Aileron Bold Italics" panose="020B0604020202020204" charset="0"/>
      <p:regular r:id="rId28"/>
    </p:embeddedFont>
    <p:embeddedFont>
      <p:font typeface="Arimo" panose="020B0604020202020204" charset="0"/>
      <p:regular r:id="rId29"/>
    </p:embeddedFont>
    <p:embeddedFont>
      <p:font typeface="Arimo Bold" panose="020B0604020202020204" charset="0"/>
      <p:regular r:id="rId30"/>
    </p:embeddedFont>
    <p:embeddedFont>
      <p:font typeface="Barlow" panose="00000500000000000000" pitchFamily="2" charset="0"/>
      <p:regular r:id="rId31"/>
      <p:bold r:id="rId32"/>
      <p:italic r:id="rId33"/>
      <p:boldItalic r:id="rId34"/>
    </p:embeddedFont>
    <p:embeddedFont>
      <p:font typeface="Barlow Bold" panose="00000800000000000000" pitchFamily="2" charset="0"/>
      <p:regular r:id="rId35"/>
      <p:bold r:id="rId36"/>
    </p:embeddedFont>
    <p:embeddedFont>
      <p:font typeface="Barlow Condensed Medium" panose="00000606000000000000" pitchFamily="2" charset="0"/>
      <p:regular r:id="rId37"/>
    </p:embeddedFont>
    <p:embeddedFont>
      <p:font typeface="Barlow Condensed Semi-Bold" panose="020B0604020202020204" charset="0"/>
      <p:regular r:id="rId38"/>
    </p:embeddedFont>
    <p:embeddedFont>
      <p:font typeface="Barlow Italics" panose="020B0604020202020204" charset="0"/>
      <p:regular r:id="rId39"/>
    </p:embeddedFont>
    <p:embeddedFont>
      <p:font typeface="Barlow Light" panose="00000400000000000000" pitchFamily="2" charset="0"/>
      <p:regular r:id="rId40"/>
    </p:embeddedFont>
    <p:embeddedFont>
      <p:font typeface="Barlow Light Italics" panose="020B0604020202020204" charset="0"/>
      <p:regular r:id="rId41"/>
    </p:embeddedFont>
    <p:embeddedFont>
      <p:font typeface="Barlow Medium" panose="00000600000000000000" pitchFamily="2" charset="0"/>
      <p:regular r:id="rId42"/>
    </p:embeddedFont>
    <p:embeddedFont>
      <p:font typeface="Barlow Semi-Bold" panose="020B0604020202020204" charset="0"/>
      <p:regular r:id="rId43"/>
    </p:embeddedFont>
    <p:embeddedFont>
      <p:font typeface="Barlow Semi-Bold Italics" panose="020B0604020202020204" charset="0"/>
      <p:regular r:id="rId44"/>
    </p:embeddedFont>
    <p:embeddedFont>
      <p:font typeface="Barlow Ultra-Bold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Open Sans Bold" panose="020B0806030504020204" pitchFamily="34" charset="0"/>
      <p:regular r:id="rId54"/>
      <p:bold r:id="rId55"/>
    </p:embeddedFont>
    <p:embeddedFont>
      <p:font typeface="Roboto" panose="02000000000000000000" pitchFamily="2" charset="0"/>
      <p:regular r:id="rId56"/>
    </p:embeddedFont>
    <p:embeddedFont>
      <p:font typeface="Roboto Bold" panose="02000000000000000000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Gestionar y reducir las asimetrías:​</a:t>
            </a:r>
          </a:p>
          <a:p>
            <a:endParaRPr lang="en-US"/>
          </a:p>
          <a:p>
            <a:r>
              <a:rPr lang="en-US"/>
              <a:t>. Optimizar las ventajas competitivas (escala, reducción de la complejidad);​</a:t>
            </a:r>
          </a:p>
          <a:p>
            <a:endParaRPr lang="en-US"/>
          </a:p>
          <a:p>
            <a:r>
              <a:rPr lang="en-US"/>
              <a:t>. La neutralidad como nuestro diferenciador competitivo.​</a:t>
            </a:r>
          </a:p>
          <a:p>
            <a:endParaRPr lang="en-US"/>
          </a:p>
          <a:p>
            <a:r>
              <a:rPr lang="en-US"/>
              <a:t>- Ventaja del primero en actuar (explotar la “brecha” con la innovación):​</a:t>
            </a:r>
          </a:p>
          <a:p>
            <a:endParaRPr lang="en-US"/>
          </a:p>
          <a:p>
            <a:r>
              <a:rPr lang="en-US"/>
              <a:t>. Nos comprometemos a hacer siempre esa diferenciación (con o sin crisis); este es el ADN de nuestra comunidad, a quién servimos; ​</a:t>
            </a:r>
          </a:p>
          <a:p>
            <a:endParaRPr lang="en-US"/>
          </a:p>
          <a:p>
            <a:r>
              <a:rPr lang="en-US"/>
              <a:t>. Aprovechar las contingencias: las sorpresas traen consigo perspectivas para la creación de nuevas ideas y productos.</a:t>
            </a:r>
          </a:p>
          <a:p>
            <a:endParaRPr lang="en-US"/>
          </a:p>
          <a:p>
            <a:r>
              <a:rPr lang="en-US"/>
              <a:t> - Reducir las brechas con asociaciones: </a:t>
            </a:r>
          </a:p>
          <a:p>
            <a:endParaRPr lang="en-US"/>
          </a:p>
          <a:p>
            <a:r>
              <a:rPr lang="en-US"/>
              <a:t>. Incrementar la transformación con mayor responsabilidad compartida;​</a:t>
            </a:r>
          </a:p>
          <a:p>
            <a:endParaRPr lang="en-US"/>
          </a:p>
          <a:p>
            <a:r>
              <a:rPr lang="en-US"/>
              <a:t>. Ampliar el acceso a los recursos, superar la escasez; ​</a:t>
            </a:r>
          </a:p>
          <a:p>
            <a:endParaRPr lang="en-US"/>
          </a:p>
          <a:p>
            <a:r>
              <a:rPr lang="en-US"/>
              <a:t>. Las asociaciones reducen las incertidumbres y cocrean un nuevo mercado con sus participantes comprometidos. 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sv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svg"/><Relationship Id="rId22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8287999" h="10287000">
                <a:moveTo>
                  <a:pt x="0" y="0"/>
                </a:moveTo>
                <a:lnTo>
                  <a:pt x="18287999" y="0"/>
                </a:lnTo>
                <a:lnTo>
                  <a:pt x="182879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1848" y="3572049"/>
            <a:ext cx="2504658" cy="2542243"/>
          </a:xfrm>
          <a:custGeom>
            <a:avLst/>
            <a:gdLst/>
            <a:ahLst/>
            <a:cxnLst/>
            <a:rect l="l" t="t" r="r" b="b"/>
            <a:pathLst>
              <a:path w="2504658" h="2542243">
                <a:moveTo>
                  <a:pt x="0" y="0"/>
                </a:moveTo>
                <a:lnTo>
                  <a:pt x="2504658" y="0"/>
                </a:lnTo>
                <a:lnTo>
                  <a:pt x="2504658" y="2542243"/>
                </a:lnTo>
                <a:lnTo>
                  <a:pt x="0" y="2542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066105"/>
            <a:ext cx="11659786" cy="245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5081">
                <a:solidFill>
                  <a:srgbClr val="002B86"/>
                </a:solidFill>
                <a:latin typeface="Lexend Tera Heavy"/>
              </a:rPr>
              <a:t>Desarrollo de Servicios y Soluciones digitales para la comunidad académica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5096" y="6519570"/>
            <a:ext cx="10426664" cy="139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3996">
                <a:solidFill>
                  <a:srgbClr val="000000"/>
                </a:solidFill>
                <a:latin typeface="Arimo"/>
              </a:rPr>
              <a:t>Antônio Carlos Fernandes Nunes</a:t>
            </a:r>
          </a:p>
          <a:p>
            <a:pPr algn="l">
              <a:lnSpc>
                <a:spcPts val="5593"/>
              </a:lnSpc>
            </a:pPr>
            <a:r>
              <a:rPr lang="en-US" sz="3996">
                <a:solidFill>
                  <a:srgbClr val="000000"/>
                </a:solidFill>
                <a:latin typeface="Arimo"/>
              </a:rPr>
              <a:t>Rede Nacional de Ensino e Pesquisa (RNP)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85820"/>
            <a:ext cx="4802384" cy="60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0"/>
              </a:lnSpc>
            </a:pPr>
            <a:r>
              <a:rPr lang="en-US" sz="3242">
                <a:solidFill>
                  <a:srgbClr val="09223A"/>
                </a:solidFill>
                <a:latin typeface="Lexend Tera Bold"/>
              </a:rPr>
              <a:t>TICAL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202488"/>
            <a:ext cx="17259300" cy="992738"/>
            <a:chOff x="0" y="0"/>
            <a:chExt cx="23012400" cy="1323651"/>
          </a:xfrm>
        </p:grpSpPr>
        <p:sp>
          <p:nvSpPr>
            <p:cNvPr id="3" name="TextBox 3"/>
            <p:cNvSpPr txBox="1"/>
            <p:nvPr/>
          </p:nvSpPr>
          <p:spPr>
            <a:xfrm>
              <a:off x="370001" y="-38100"/>
              <a:ext cx="9916922" cy="396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53412"/>
              <a:ext cx="23012400" cy="970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84"/>
                </a:lnSpc>
              </a:pPr>
              <a:r>
                <a:rPr lang="en-US" sz="5600">
                  <a:solidFill>
                    <a:srgbClr val="3C0064"/>
                  </a:solidFill>
                  <a:latin typeface="Barlow"/>
                </a:rPr>
                <a:t>MODELO DE GOBERNANZA (</a:t>
              </a:r>
              <a:r>
                <a:rPr lang="en-US" sz="5600">
                  <a:solidFill>
                    <a:srgbClr val="DD4605"/>
                  </a:solidFill>
                  <a:latin typeface="Barlow"/>
                </a:rPr>
                <a:t>ANTES</a:t>
              </a:r>
              <a:r>
                <a:rPr lang="en-US" sz="5600">
                  <a:solidFill>
                    <a:srgbClr val="3C0064"/>
                  </a:solidFill>
                  <a:latin typeface="Barlow"/>
                </a:rPr>
                <a:t> 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23936" y="1702738"/>
            <a:ext cx="8690509" cy="8364285"/>
            <a:chOff x="0" y="0"/>
            <a:chExt cx="11587346" cy="111523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87346" cy="11152380"/>
            </a:xfrm>
            <a:custGeom>
              <a:avLst/>
              <a:gdLst/>
              <a:ahLst/>
              <a:cxnLst/>
              <a:rect l="l" t="t" r="r" b="b"/>
              <a:pathLst>
                <a:path w="11587346" h="11152380">
                  <a:moveTo>
                    <a:pt x="0" y="0"/>
                  </a:moveTo>
                  <a:lnTo>
                    <a:pt x="11587346" y="0"/>
                  </a:lnTo>
                  <a:lnTo>
                    <a:pt x="11587346" y="11152380"/>
                  </a:lnTo>
                  <a:lnTo>
                    <a:pt x="0" y="1115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979"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0" y="4587682"/>
              <a:ext cx="11587346" cy="2745166"/>
              <a:chOff x="0" y="0"/>
              <a:chExt cx="2288858" cy="5422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88859" cy="542255"/>
              </a:xfrm>
              <a:custGeom>
                <a:avLst/>
                <a:gdLst/>
                <a:ahLst/>
                <a:cxnLst/>
                <a:rect l="l" t="t" r="r" b="b"/>
                <a:pathLst>
                  <a:path w="2288859" h="542255">
                    <a:moveTo>
                      <a:pt x="0" y="0"/>
                    </a:moveTo>
                    <a:lnTo>
                      <a:pt x="2288859" y="0"/>
                    </a:lnTo>
                    <a:lnTo>
                      <a:pt x="2288859" y="542255"/>
                    </a:lnTo>
                    <a:lnTo>
                      <a:pt x="0" y="542255"/>
                    </a:lnTo>
                    <a:close/>
                  </a:path>
                </a:pathLst>
              </a:custGeom>
              <a:solidFill>
                <a:srgbClr val="DD4605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14300"/>
                <a:ext cx="2288858" cy="65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49"/>
                  </a:lnSpc>
                </a:pPr>
                <a:r>
                  <a:rPr lang="en-US" sz="3699">
                    <a:solidFill>
                      <a:srgbClr val="FFFFFF"/>
                    </a:solidFill>
                    <a:latin typeface="Aileron Bold Italics"/>
                  </a:rPr>
                  <a:t>                              </a:t>
                </a:r>
                <a:r>
                  <a:rPr lang="en-US" sz="3699">
                    <a:solidFill>
                      <a:srgbClr val="FFFFFF"/>
                    </a:solidFill>
                    <a:latin typeface="Aileron Bold"/>
                  </a:rPr>
                  <a:t>Brecha</a:t>
                </a:r>
                <a:r>
                  <a:rPr lang="en-US" sz="3699">
                    <a:solidFill>
                      <a:srgbClr val="FFFFFF"/>
                    </a:solidFill>
                    <a:latin typeface="Aileron Bold Italics"/>
                  </a:rPr>
                  <a:t>(GAP)</a:t>
                </a: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8188724" y="4841692"/>
            <a:ext cx="2681137" cy="2549518"/>
          </a:xfrm>
          <a:custGeom>
            <a:avLst/>
            <a:gdLst/>
            <a:ahLst/>
            <a:cxnLst/>
            <a:rect l="l" t="t" r="r" b="b"/>
            <a:pathLst>
              <a:path w="2681137" h="2549518">
                <a:moveTo>
                  <a:pt x="0" y="0"/>
                </a:moveTo>
                <a:lnTo>
                  <a:pt x="2681137" y="0"/>
                </a:lnTo>
                <a:lnTo>
                  <a:pt x="2681137" y="2549518"/>
                </a:lnTo>
                <a:lnTo>
                  <a:pt x="0" y="254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69314" y="3790125"/>
            <a:ext cx="4607341" cy="360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chemeClr val="bg1"/>
                </a:solidFill>
                <a:latin typeface="Barlow Bold"/>
              </a:rPr>
              <a:t>Muchas</a:t>
            </a:r>
            <a:r>
              <a:rPr lang="en-US" sz="4099" dirty="0">
                <a:solidFill>
                  <a:schemeClr val="bg1"/>
                </a:solidFill>
                <a:latin typeface="Barlow Bold"/>
              </a:rPr>
              <a:t> </a:t>
            </a:r>
            <a:r>
              <a:rPr lang="en-US" sz="4099" dirty="0" err="1">
                <a:solidFill>
                  <a:schemeClr val="bg1"/>
                </a:solidFill>
                <a:latin typeface="Barlow Bold"/>
              </a:rPr>
              <a:t>dificultades</a:t>
            </a:r>
            <a:r>
              <a:rPr lang="en-US" sz="4099" dirty="0">
                <a:solidFill>
                  <a:schemeClr val="bg1"/>
                </a:solidFill>
                <a:latin typeface="Barlow Bold"/>
              </a:rPr>
              <a:t> para </a:t>
            </a:r>
            <a:r>
              <a:rPr lang="en-US" sz="4099" dirty="0" err="1">
                <a:solidFill>
                  <a:schemeClr val="bg1"/>
                </a:solidFill>
                <a:latin typeface="Barlow Bold"/>
              </a:rPr>
              <a:t>escalar</a:t>
            </a:r>
            <a:r>
              <a:rPr lang="en-US" sz="4099" dirty="0">
                <a:solidFill>
                  <a:schemeClr val="bg1"/>
                </a:solidFill>
                <a:latin typeface="Barlow Bold"/>
              </a:rPr>
              <a:t> con la </a:t>
            </a:r>
            <a:r>
              <a:rPr lang="en-US" sz="4099" dirty="0" err="1">
                <a:solidFill>
                  <a:schemeClr val="bg1"/>
                </a:solidFill>
                <a:latin typeface="Barlow Bold"/>
              </a:rPr>
              <a:t>calidad</a:t>
            </a:r>
            <a:r>
              <a:rPr lang="en-US" sz="4099" dirty="0">
                <a:solidFill>
                  <a:schemeClr val="bg1"/>
                </a:solidFill>
                <a:latin typeface="Barlow Bold"/>
              </a:rPr>
              <a:t> y </a:t>
            </a:r>
            <a:r>
              <a:rPr lang="en-US" sz="4099" dirty="0" err="1">
                <a:solidFill>
                  <a:schemeClr val="bg1"/>
                </a:solidFill>
                <a:latin typeface="Barlow Bold"/>
              </a:rPr>
              <a:t>velocidad</a:t>
            </a:r>
            <a:r>
              <a:rPr lang="en-US" sz="4099" dirty="0">
                <a:solidFill>
                  <a:schemeClr val="bg1"/>
                </a:solidFill>
                <a:latin typeface="Barlow Bold"/>
              </a:rPr>
              <a:t> </a:t>
            </a:r>
            <a:r>
              <a:rPr lang="en-US" sz="4099" dirty="0" err="1">
                <a:solidFill>
                  <a:schemeClr val="bg1"/>
                </a:solidFill>
                <a:latin typeface="Barlow Bold"/>
              </a:rPr>
              <a:t>requeridas</a:t>
            </a:r>
            <a:r>
              <a:rPr lang="en-US" sz="4099" dirty="0">
                <a:solidFill>
                  <a:schemeClr val="bg1"/>
                </a:solidFill>
                <a:latin typeface="Barlow Bol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83733" y="333770"/>
            <a:ext cx="1976898" cy="1014664"/>
          </a:xfrm>
          <a:custGeom>
            <a:avLst/>
            <a:gdLst/>
            <a:ahLst/>
            <a:cxnLst/>
            <a:rect l="l" t="t" r="r" b="b"/>
            <a:pathLst>
              <a:path w="1976898" h="1014664">
                <a:moveTo>
                  <a:pt x="0" y="0"/>
                </a:moveTo>
                <a:lnTo>
                  <a:pt x="1976898" y="0"/>
                </a:lnTo>
                <a:lnTo>
                  <a:pt x="1976898" y="1014664"/>
                </a:lnTo>
                <a:lnTo>
                  <a:pt x="0" y="10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1451" y="30339"/>
            <a:ext cx="16155343" cy="998361"/>
            <a:chOff x="0" y="0"/>
            <a:chExt cx="21540457" cy="1331148"/>
          </a:xfrm>
        </p:grpSpPr>
        <p:sp>
          <p:nvSpPr>
            <p:cNvPr id="3" name="TextBox 3"/>
            <p:cNvSpPr txBox="1"/>
            <p:nvPr/>
          </p:nvSpPr>
          <p:spPr>
            <a:xfrm>
              <a:off x="346334" y="-38100"/>
              <a:ext cx="9282606" cy="403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60908"/>
              <a:ext cx="21540457" cy="970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84"/>
                </a:lnSpc>
              </a:pPr>
              <a:r>
                <a:rPr lang="en-US" sz="5600" dirty="0">
                  <a:solidFill>
                    <a:srgbClr val="000000"/>
                  </a:solidFill>
                  <a:latin typeface="Barlow"/>
                </a:rPr>
                <a:t>MODELO DE GOBERNANZA </a:t>
              </a:r>
              <a:r>
                <a:rPr lang="en-US" sz="5600" dirty="0">
                  <a:solidFill>
                    <a:srgbClr val="2CA041"/>
                  </a:solidFill>
                  <a:latin typeface="Barlow"/>
                </a:rPr>
                <a:t>(ACTUAL)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58089" y="1166319"/>
            <a:ext cx="8682067" cy="8965979"/>
            <a:chOff x="0" y="0"/>
            <a:chExt cx="11576090" cy="11954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6090" cy="11954639"/>
            </a:xfrm>
            <a:custGeom>
              <a:avLst/>
              <a:gdLst/>
              <a:ahLst/>
              <a:cxnLst/>
              <a:rect l="l" t="t" r="r" b="b"/>
              <a:pathLst>
                <a:path w="11576090" h="11954639">
                  <a:moveTo>
                    <a:pt x="0" y="0"/>
                  </a:moveTo>
                  <a:lnTo>
                    <a:pt x="11576090" y="0"/>
                  </a:lnTo>
                  <a:lnTo>
                    <a:pt x="11576090" y="11954639"/>
                  </a:lnTo>
                  <a:lnTo>
                    <a:pt x="0" y="11954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653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4176232" y="8601488"/>
              <a:ext cx="2716609" cy="1125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02270" lvl="1" indent="-151135" algn="ctr">
                <a:lnSpc>
                  <a:spcPts val="1960"/>
                </a:lnSpc>
                <a:buFont typeface="Arial"/>
                <a:buChar char="•"/>
              </a:pPr>
              <a:r>
                <a:rPr lang="en-US" sz="1400">
                  <a:solidFill>
                    <a:srgbClr val="EAF9FE">
                      <a:alpha val="82745"/>
                    </a:srgbClr>
                  </a:solidFill>
                  <a:latin typeface="Open Sans"/>
                </a:rPr>
                <a:t>Arquiteto em Nuvem</a:t>
              </a:r>
            </a:p>
            <a:p>
              <a:pPr algn="ctr">
                <a:lnSpc>
                  <a:spcPts val="5039"/>
                </a:lnSpc>
              </a:pPr>
              <a:endParaRPr lang="en-US" sz="1400">
                <a:solidFill>
                  <a:srgbClr val="EAF9FE">
                    <a:alpha val="82745"/>
                  </a:srgbClr>
                </a:solidFill>
                <a:latin typeface="Open San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042272" y="4245142"/>
            <a:ext cx="1361405" cy="5887156"/>
          </a:xfrm>
          <a:custGeom>
            <a:avLst/>
            <a:gdLst/>
            <a:ahLst/>
            <a:cxnLst/>
            <a:rect l="l" t="t" r="r" b="b"/>
            <a:pathLst>
              <a:path w="1361405" h="5887156">
                <a:moveTo>
                  <a:pt x="0" y="0"/>
                </a:moveTo>
                <a:lnTo>
                  <a:pt x="1361405" y="0"/>
                </a:lnTo>
                <a:lnTo>
                  <a:pt x="1361405" y="5887156"/>
                </a:lnTo>
                <a:lnTo>
                  <a:pt x="0" y="5887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3891473" y="1166319"/>
            <a:ext cx="608663" cy="2632055"/>
          </a:xfrm>
          <a:custGeom>
            <a:avLst/>
            <a:gdLst/>
            <a:ahLst/>
            <a:cxnLst/>
            <a:rect l="l" t="t" r="r" b="b"/>
            <a:pathLst>
              <a:path w="608663" h="2632055">
                <a:moveTo>
                  <a:pt x="0" y="0"/>
                </a:moveTo>
                <a:lnTo>
                  <a:pt x="608663" y="0"/>
                </a:lnTo>
                <a:lnTo>
                  <a:pt x="608663" y="2632055"/>
                </a:lnTo>
                <a:lnTo>
                  <a:pt x="0" y="2632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7481" y="6255587"/>
            <a:ext cx="3119665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AF9FE"/>
                </a:solidFill>
                <a:latin typeface="Barlow Bold"/>
              </a:rPr>
              <a:t>Una nueva forma de organizar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00136" y="1549214"/>
            <a:ext cx="3119665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AF9FE"/>
                </a:solidFill>
                <a:latin typeface="Barlow Bold"/>
              </a:rPr>
              <a:t>Una nueva forma de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AF9FE"/>
                </a:solidFill>
                <a:latin typeface="Barlow Bold"/>
              </a:rPr>
              <a:t>actuar</a:t>
            </a:r>
          </a:p>
        </p:txBody>
      </p:sp>
      <p:sp>
        <p:nvSpPr>
          <p:cNvPr id="12" name="Freeform 12"/>
          <p:cNvSpPr/>
          <p:nvPr/>
        </p:nvSpPr>
        <p:spPr>
          <a:xfrm>
            <a:off x="283733" y="333770"/>
            <a:ext cx="1976898" cy="1014664"/>
          </a:xfrm>
          <a:custGeom>
            <a:avLst/>
            <a:gdLst/>
            <a:ahLst/>
            <a:cxnLst/>
            <a:rect l="l" t="t" r="r" b="b"/>
            <a:pathLst>
              <a:path w="1976898" h="1014664">
                <a:moveTo>
                  <a:pt x="0" y="0"/>
                </a:moveTo>
                <a:lnTo>
                  <a:pt x="1976898" y="0"/>
                </a:lnTo>
                <a:lnTo>
                  <a:pt x="1976898" y="1014664"/>
                </a:lnTo>
                <a:lnTo>
                  <a:pt x="0" y="101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7253" b="35146"/>
          <a:stretch>
            <a:fillRect/>
          </a:stretch>
        </p:blipFill>
        <p:spPr>
          <a:xfrm>
            <a:off x="-77323" y="0"/>
            <a:ext cx="18442646" cy="49380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6301" y="4051517"/>
            <a:ext cx="3388052" cy="1880369"/>
          </a:xfrm>
          <a:custGeom>
            <a:avLst/>
            <a:gdLst/>
            <a:ahLst/>
            <a:cxnLst/>
            <a:rect l="l" t="t" r="r" b="b"/>
            <a:pathLst>
              <a:path w="3388052" h="1880369">
                <a:moveTo>
                  <a:pt x="0" y="0"/>
                </a:moveTo>
                <a:lnTo>
                  <a:pt x="3388052" y="0"/>
                </a:lnTo>
                <a:lnTo>
                  <a:pt x="3388052" y="1880368"/>
                </a:lnTo>
                <a:lnTo>
                  <a:pt x="0" y="1880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3664576" y="5177384"/>
            <a:ext cx="3066017" cy="1701640"/>
          </a:xfrm>
          <a:custGeom>
            <a:avLst/>
            <a:gdLst/>
            <a:ahLst/>
            <a:cxnLst/>
            <a:rect l="l" t="t" r="r" b="b"/>
            <a:pathLst>
              <a:path w="3066017" h="1701640">
                <a:moveTo>
                  <a:pt x="0" y="1701639"/>
                </a:moveTo>
                <a:lnTo>
                  <a:pt x="3066017" y="1701639"/>
                </a:lnTo>
                <a:lnTo>
                  <a:pt x="3066017" y="0"/>
                </a:lnTo>
                <a:lnTo>
                  <a:pt x="0" y="0"/>
                </a:lnTo>
                <a:lnTo>
                  <a:pt x="0" y="170163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77989" y="4110162"/>
            <a:ext cx="3388052" cy="1880369"/>
          </a:xfrm>
          <a:custGeom>
            <a:avLst/>
            <a:gdLst/>
            <a:ahLst/>
            <a:cxnLst/>
            <a:rect l="l" t="t" r="r" b="b"/>
            <a:pathLst>
              <a:path w="3388052" h="1880369">
                <a:moveTo>
                  <a:pt x="0" y="0"/>
                </a:moveTo>
                <a:lnTo>
                  <a:pt x="3388052" y="0"/>
                </a:lnTo>
                <a:lnTo>
                  <a:pt x="3388052" y="1880369"/>
                </a:lnTo>
                <a:lnTo>
                  <a:pt x="0" y="1880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0634296" y="4991701"/>
            <a:ext cx="3400581" cy="1887322"/>
          </a:xfrm>
          <a:custGeom>
            <a:avLst/>
            <a:gdLst/>
            <a:ahLst/>
            <a:cxnLst/>
            <a:rect l="l" t="t" r="r" b="b"/>
            <a:pathLst>
              <a:path w="3400581" h="1887322">
                <a:moveTo>
                  <a:pt x="0" y="1887322"/>
                </a:moveTo>
                <a:lnTo>
                  <a:pt x="3400581" y="1887322"/>
                </a:lnTo>
                <a:lnTo>
                  <a:pt x="3400581" y="0"/>
                </a:lnTo>
                <a:lnTo>
                  <a:pt x="0" y="0"/>
                </a:lnTo>
                <a:lnTo>
                  <a:pt x="0" y="18873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40340" y="3904765"/>
            <a:ext cx="3388052" cy="1880369"/>
          </a:xfrm>
          <a:custGeom>
            <a:avLst/>
            <a:gdLst/>
            <a:ahLst/>
            <a:cxnLst/>
            <a:rect l="l" t="t" r="r" b="b"/>
            <a:pathLst>
              <a:path w="3388052" h="1880369">
                <a:moveTo>
                  <a:pt x="0" y="0"/>
                </a:moveTo>
                <a:lnTo>
                  <a:pt x="3388052" y="0"/>
                </a:lnTo>
                <a:lnTo>
                  <a:pt x="3388052" y="1880368"/>
                </a:lnTo>
                <a:lnTo>
                  <a:pt x="0" y="1880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88421" y="4396451"/>
            <a:ext cx="1124970" cy="1190501"/>
            <a:chOff x="0" y="0"/>
            <a:chExt cx="1499960" cy="158733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99960" cy="1587334"/>
              <a:chOff x="0" y="0"/>
              <a:chExt cx="672428" cy="71159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72428" cy="711597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711597">
                    <a:moveTo>
                      <a:pt x="547967" y="711597"/>
                    </a:moveTo>
                    <a:lnTo>
                      <a:pt x="124460" y="711597"/>
                    </a:lnTo>
                    <a:cubicBezTo>
                      <a:pt x="55880" y="711597"/>
                      <a:pt x="0" y="655717"/>
                      <a:pt x="0" y="58713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87137"/>
                    </a:lnTo>
                    <a:cubicBezTo>
                      <a:pt x="672428" y="655717"/>
                      <a:pt x="616548" y="711597"/>
                      <a:pt x="547968" y="711597"/>
                    </a:cubicBezTo>
                    <a:close/>
                  </a:path>
                </a:pathLst>
              </a:custGeom>
              <a:solidFill>
                <a:srgbClr val="FF8A00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209571" y="384140"/>
              <a:ext cx="1080818" cy="809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3999" u="none">
                  <a:solidFill>
                    <a:srgbClr val="191919"/>
                  </a:solidFill>
                  <a:latin typeface="Barlow Condensed Semi-Bold"/>
                </a:rPr>
                <a:t>01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47327" y="4342815"/>
            <a:ext cx="1124970" cy="1190501"/>
            <a:chOff x="0" y="0"/>
            <a:chExt cx="1499960" cy="158733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99960" cy="1587334"/>
              <a:chOff x="0" y="0"/>
              <a:chExt cx="672428" cy="71159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72428" cy="711597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711597">
                    <a:moveTo>
                      <a:pt x="547967" y="711597"/>
                    </a:moveTo>
                    <a:lnTo>
                      <a:pt x="124460" y="711597"/>
                    </a:lnTo>
                    <a:cubicBezTo>
                      <a:pt x="55880" y="711597"/>
                      <a:pt x="0" y="655717"/>
                      <a:pt x="0" y="58713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87137"/>
                    </a:lnTo>
                    <a:cubicBezTo>
                      <a:pt x="672428" y="655717"/>
                      <a:pt x="616548" y="711597"/>
                      <a:pt x="547968" y="711597"/>
                    </a:cubicBezTo>
                    <a:close/>
                  </a:path>
                </a:pathLst>
              </a:custGeom>
              <a:solidFill>
                <a:srgbClr val="FF8A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09571" y="384140"/>
              <a:ext cx="1080818" cy="809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191919"/>
                  </a:solidFill>
                  <a:latin typeface="Barlow Condensed Semi-Bold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09530" y="4342815"/>
            <a:ext cx="1124970" cy="1190501"/>
            <a:chOff x="0" y="0"/>
            <a:chExt cx="1499960" cy="158733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99960" cy="1587334"/>
              <a:chOff x="0" y="0"/>
              <a:chExt cx="672428" cy="71159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72428" cy="711597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711597">
                    <a:moveTo>
                      <a:pt x="547967" y="711597"/>
                    </a:moveTo>
                    <a:lnTo>
                      <a:pt x="124460" y="711597"/>
                    </a:lnTo>
                    <a:cubicBezTo>
                      <a:pt x="55880" y="711597"/>
                      <a:pt x="0" y="655717"/>
                      <a:pt x="0" y="58713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87137"/>
                    </a:lnTo>
                    <a:cubicBezTo>
                      <a:pt x="672428" y="655717"/>
                      <a:pt x="616548" y="711597"/>
                      <a:pt x="547968" y="711597"/>
                    </a:cubicBezTo>
                    <a:close/>
                  </a:path>
                </a:pathLst>
              </a:custGeom>
              <a:solidFill>
                <a:srgbClr val="FF8A0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09571" y="384140"/>
              <a:ext cx="1080818" cy="809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191919"/>
                  </a:solidFill>
                  <a:latin typeface="Barlow Condensed Semi-Bold"/>
                </a:rPr>
                <a:t>03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48813" y="4342815"/>
            <a:ext cx="1124970" cy="1190501"/>
            <a:chOff x="0" y="0"/>
            <a:chExt cx="1499960" cy="158733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99960" cy="1587334"/>
              <a:chOff x="0" y="0"/>
              <a:chExt cx="672428" cy="7115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72428" cy="711597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711597">
                    <a:moveTo>
                      <a:pt x="547967" y="711597"/>
                    </a:moveTo>
                    <a:lnTo>
                      <a:pt x="124460" y="711597"/>
                    </a:lnTo>
                    <a:cubicBezTo>
                      <a:pt x="55880" y="711597"/>
                      <a:pt x="0" y="655717"/>
                      <a:pt x="0" y="58713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87137"/>
                    </a:lnTo>
                    <a:cubicBezTo>
                      <a:pt x="672428" y="655717"/>
                      <a:pt x="616548" y="711597"/>
                      <a:pt x="547968" y="711597"/>
                    </a:cubicBezTo>
                    <a:close/>
                  </a:path>
                </a:pathLst>
              </a:custGeom>
              <a:solidFill>
                <a:srgbClr val="FF8A00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209571" y="384140"/>
              <a:ext cx="1080818" cy="809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191919"/>
                  </a:solidFill>
                  <a:latin typeface="Barlow Condensed Semi-Bold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277002" y="4342815"/>
            <a:ext cx="1124970" cy="1190501"/>
            <a:chOff x="0" y="0"/>
            <a:chExt cx="1499960" cy="158733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499960" cy="1587334"/>
              <a:chOff x="0" y="0"/>
              <a:chExt cx="672428" cy="7115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72428" cy="711597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711597">
                    <a:moveTo>
                      <a:pt x="547967" y="711597"/>
                    </a:moveTo>
                    <a:lnTo>
                      <a:pt x="124460" y="711597"/>
                    </a:lnTo>
                    <a:cubicBezTo>
                      <a:pt x="55880" y="711597"/>
                      <a:pt x="0" y="655717"/>
                      <a:pt x="0" y="58713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87137"/>
                    </a:lnTo>
                    <a:cubicBezTo>
                      <a:pt x="672428" y="655717"/>
                      <a:pt x="616548" y="711597"/>
                      <a:pt x="547968" y="711597"/>
                    </a:cubicBezTo>
                    <a:close/>
                  </a:path>
                </a:pathLst>
              </a:custGeom>
              <a:solidFill>
                <a:srgbClr val="FF8A0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209571" y="384140"/>
              <a:ext cx="1080818" cy="809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191919"/>
                  </a:solidFill>
                  <a:latin typeface="Barlow Condensed Semi-Bold"/>
                </a:rPr>
                <a:t>05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40324" y="5877428"/>
            <a:ext cx="308000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Barlow Condensed Medium"/>
              </a:rPr>
              <a:t>DESCUBRIMIENTO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16602" y="5775608"/>
            <a:ext cx="25619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Barlow Condensed Medium"/>
              </a:rPr>
              <a:t>CO-CREACIÓN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82033" y="5577426"/>
            <a:ext cx="305221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Barlow Condensed Medium"/>
              </a:rPr>
              <a:t>PROTOTIPO Y ESPECIFICACIÓN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74109" y="5775608"/>
            <a:ext cx="27442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Barlow Condensed Medium"/>
              </a:rPr>
              <a:t>CONSTRUCCIÓN</a:t>
            </a:r>
          </a:p>
        </p:txBody>
      </p:sp>
      <p:sp>
        <p:nvSpPr>
          <p:cNvPr id="32" name="Freeform 32"/>
          <p:cNvSpPr/>
          <p:nvPr/>
        </p:nvSpPr>
        <p:spPr>
          <a:xfrm rot="-5400000" flipV="1">
            <a:off x="11615075" y="4442464"/>
            <a:ext cx="3206893" cy="1779826"/>
          </a:xfrm>
          <a:custGeom>
            <a:avLst/>
            <a:gdLst/>
            <a:ahLst/>
            <a:cxnLst/>
            <a:rect l="l" t="t" r="r" b="b"/>
            <a:pathLst>
              <a:path w="3206893" h="1779826">
                <a:moveTo>
                  <a:pt x="0" y="1779826"/>
                </a:moveTo>
                <a:lnTo>
                  <a:pt x="3206894" y="1779826"/>
                </a:lnTo>
                <a:lnTo>
                  <a:pt x="3206894" y="0"/>
                </a:lnTo>
                <a:lnTo>
                  <a:pt x="0" y="0"/>
                </a:lnTo>
                <a:lnTo>
                  <a:pt x="0" y="177982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0800000">
            <a:off x="9880139" y="3747475"/>
            <a:ext cx="1848396" cy="381232"/>
          </a:xfrm>
          <a:custGeom>
            <a:avLst/>
            <a:gdLst/>
            <a:ahLst/>
            <a:cxnLst/>
            <a:rect l="l" t="t" r="r" b="b"/>
            <a:pathLst>
              <a:path w="1848396" h="381232">
                <a:moveTo>
                  <a:pt x="0" y="0"/>
                </a:moveTo>
                <a:lnTo>
                  <a:pt x="1848395" y="0"/>
                </a:lnTo>
                <a:lnTo>
                  <a:pt x="1848395" y="381232"/>
                </a:lnTo>
                <a:lnTo>
                  <a:pt x="0" y="38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0800000">
            <a:off x="7651567" y="3728931"/>
            <a:ext cx="1848396" cy="381232"/>
          </a:xfrm>
          <a:custGeom>
            <a:avLst/>
            <a:gdLst/>
            <a:ahLst/>
            <a:cxnLst/>
            <a:rect l="l" t="t" r="r" b="b"/>
            <a:pathLst>
              <a:path w="1848396" h="381232">
                <a:moveTo>
                  <a:pt x="0" y="0"/>
                </a:moveTo>
                <a:lnTo>
                  <a:pt x="1848395" y="0"/>
                </a:lnTo>
                <a:lnTo>
                  <a:pt x="1848395" y="381231"/>
                </a:lnTo>
                <a:lnTo>
                  <a:pt x="0" y="3812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0800000">
            <a:off x="5411510" y="3747475"/>
            <a:ext cx="1848396" cy="381232"/>
          </a:xfrm>
          <a:custGeom>
            <a:avLst/>
            <a:gdLst/>
            <a:ahLst/>
            <a:cxnLst/>
            <a:rect l="l" t="t" r="r" b="b"/>
            <a:pathLst>
              <a:path w="1848396" h="381232">
                <a:moveTo>
                  <a:pt x="0" y="0"/>
                </a:moveTo>
                <a:lnTo>
                  <a:pt x="1848396" y="0"/>
                </a:lnTo>
                <a:lnTo>
                  <a:pt x="1848396" y="381232"/>
                </a:lnTo>
                <a:lnTo>
                  <a:pt x="0" y="38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3349189" y="3747475"/>
            <a:ext cx="1848396" cy="381232"/>
          </a:xfrm>
          <a:custGeom>
            <a:avLst/>
            <a:gdLst/>
            <a:ahLst/>
            <a:cxnLst/>
            <a:rect l="l" t="t" r="r" b="b"/>
            <a:pathLst>
              <a:path w="1848396" h="381232">
                <a:moveTo>
                  <a:pt x="0" y="0"/>
                </a:moveTo>
                <a:lnTo>
                  <a:pt x="1848395" y="0"/>
                </a:lnTo>
                <a:lnTo>
                  <a:pt x="1848395" y="381232"/>
                </a:lnTo>
                <a:lnTo>
                  <a:pt x="0" y="38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571392" y="795219"/>
            <a:ext cx="14598002" cy="236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Barlow Ultra-Bold"/>
              </a:rPr>
              <a:t>NUESTRO MÉTODO DE TRABAJO EN 5 PASOS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804336" y="7122567"/>
            <a:ext cx="3142601" cy="188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1"/>
              </a:lnSpc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Etapa responsable de construir el producto y enfocarse en tecnología como: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Arquitectura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Codificación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DevSecOps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71392" y="7141512"/>
            <a:ext cx="2513120" cy="2202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1"/>
              </a:lnSpc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Etapa responsable de investigar y comprender el problema.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Proceso de inmersión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Replantear el problema</a:t>
            </a:r>
          </a:p>
          <a:p>
            <a:pPr>
              <a:lnSpc>
                <a:spcPts val="2511"/>
              </a:lnSpc>
            </a:pPr>
            <a:endParaRPr lang="en-US" sz="1794">
              <a:solidFill>
                <a:srgbClr val="FFFFFF"/>
              </a:solidFill>
              <a:latin typeface="Barlow Light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020623" y="7141512"/>
            <a:ext cx="2781775" cy="251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1"/>
              </a:lnSpc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Etapa responsable de fomentar la creación colaborativa de la solución con el usuario.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Talleres colaborativos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Diseño de solución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Definición de MVP</a:t>
            </a:r>
          </a:p>
          <a:p>
            <a:pPr>
              <a:lnSpc>
                <a:spcPts val="2511"/>
              </a:lnSpc>
            </a:pPr>
            <a:endParaRPr lang="en-US" sz="1794">
              <a:solidFill>
                <a:srgbClr val="FFFFFF"/>
              </a:solidFill>
              <a:latin typeface="Barlow Light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880387" y="7039998"/>
            <a:ext cx="3054004" cy="283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1"/>
              </a:lnSpc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Etapa para sostener el producto inmediatamente después de la entrega del primer lanzamiento y después del cierre del proyecto.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 Light"/>
              </a:rPr>
              <a:t>Definición de SLA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"/>
              </a:rPr>
              <a:t>Solicitud</a:t>
            </a:r>
          </a:p>
          <a:p>
            <a:pPr marL="387325" lvl="1" indent="-193662">
              <a:lnSpc>
                <a:spcPts val="2511"/>
              </a:lnSpc>
              <a:buFont typeface="Arial"/>
              <a:buChar char="•"/>
            </a:pPr>
            <a:r>
              <a:rPr lang="en-US" sz="1794">
                <a:solidFill>
                  <a:srgbClr val="FFFFFF"/>
                </a:solidFill>
                <a:latin typeface="Barlow"/>
              </a:rPr>
              <a:t>Incidente</a:t>
            </a:r>
          </a:p>
          <a:p>
            <a:pPr>
              <a:lnSpc>
                <a:spcPts val="2511"/>
              </a:lnSpc>
            </a:pPr>
            <a:endParaRPr lang="en-US" sz="1794">
              <a:solidFill>
                <a:srgbClr val="FFFFFF"/>
              </a:solidFill>
              <a:latin typeface="Barlow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4677576" y="5775608"/>
            <a:ext cx="251358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Barlow Condensed Medium"/>
              </a:rPr>
              <a:t>SOPORTE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495799" y="9480551"/>
            <a:ext cx="1527002" cy="690787"/>
          </a:xfrm>
          <a:custGeom>
            <a:avLst/>
            <a:gdLst/>
            <a:ahLst/>
            <a:cxnLst/>
            <a:rect l="l" t="t" r="r" b="b"/>
            <a:pathLst>
              <a:path w="1527002" h="690787">
                <a:moveTo>
                  <a:pt x="0" y="0"/>
                </a:moveTo>
                <a:lnTo>
                  <a:pt x="1527002" y="0"/>
                </a:lnTo>
                <a:lnTo>
                  <a:pt x="1527002" y="690787"/>
                </a:lnTo>
                <a:lnTo>
                  <a:pt x="0" y="6907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7432097" y="7141512"/>
            <a:ext cx="2802149" cy="231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6"/>
              </a:lnSpc>
            </a:pPr>
            <a:r>
              <a:rPr lang="en-US" sz="1790">
                <a:solidFill>
                  <a:srgbClr val="FFFFFF"/>
                </a:solidFill>
                <a:latin typeface="Barlow"/>
              </a:rPr>
              <a:t>Etapa responsable de crear prototipos y detallar las reglas de negocio y la tecnología de la solución.</a:t>
            </a:r>
          </a:p>
          <a:p>
            <a:pPr marL="386461" lvl="1" indent="-193231">
              <a:lnSpc>
                <a:spcPts val="2506"/>
              </a:lnSpc>
              <a:buFont typeface="Arial"/>
              <a:buChar char="•"/>
            </a:pPr>
            <a:r>
              <a:rPr lang="en-US" sz="1790">
                <a:solidFill>
                  <a:srgbClr val="FFFFFF"/>
                </a:solidFill>
                <a:latin typeface="Barlow"/>
              </a:rPr>
              <a:t>Visión del producto</a:t>
            </a:r>
          </a:p>
          <a:p>
            <a:pPr marL="386461" lvl="1" indent="-193231">
              <a:lnSpc>
                <a:spcPts val="2506"/>
              </a:lnSpc>
              <a:buFont typeface="Arial"/>
              <a:buChar char="•"/>
            </a:pPr>
            <a:r>
              <a:rPr lang="en-US" sz="1790">
                <a:solidFill>
                  <a:srgbClr val="FFFFFF"/>
                </a:solidFill>
                <a:latin typeface="Barlow"/>
              </a:rPr>
              <a:t>Priorización</a:t>
            </a:r>
          </a:p>
          <a:p>
            <a:pPr marL="386461" lvl="1" indent="-193231">
              <a:lnSpc>
                <a:spcPts val="2506"/>
              </a:lnSpc>
              <a:buFont typeface="Arial"/>
              <a:buChar char="•"/>
            </a:pPr>
            <a:r>
              <a:rPr lang="en-US" sz="1790">
                <a:solidFill>
                  <a:srgbClr val="FFFFFF"/>
                </a:solidFill>
                <a:latin typeface="Barlow"/>
              </a:rPr>
              <a:t>Detalles de la solución</a:t>
            </a:r>
          </a:p>
          <a:p>
            <a:pPr marL="86374" lvl="1" indent="-43187">
              <a:lnSpc>
                <a:spcPts val="560"/>
              </a:lnSpc>
              <a:buFont typeface="Arial"/>
              <a:buChar char="•"/>
            </a:pPr>
            <a:endParaRPr lang="en-US" sz="1790">
              <a:solidFill>
                <a:srgbClr val="FFFFFF"/>
              </a:solidFill>
              <a:latin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9723" y="7993369"/>
            <a:ext cx="18367723" cy="1836444"/>
          </a:xfrm>
          <a:prstGeom prst="rect">
            <a:avLst/>
          </a:prstGeom>
          <a:solidFill>
            <a:srgbClr val="00EB00"/>
          </a:solidFill>
        </p:spPr>
      </p:sp>
      <p:sp>
        <p:nvSpPr>
          <p:cNvPr id="3" name="AutoShape 3"/>
          <p:cNvSpPr/>
          <p:nvPr/>
        </p:nvSpPr>
        <p:spPr>
          <a:xfrm>
            <a:off x="-8462" y="8450556"/>
            <a:ext cx="18296462" cy="1836444"/>
          </a:xfrm>
          <a:prstGeom prst="rect">
            <a:avLst/>
          </a:prstGeom>
          <a:solidFill>
            <a:srgbClr val="00088D"/>
          </a:solidFill>
        </p:spPr>
      </p:sp>
      <p:sp>
        <p:nvSpPr>
          <p:cNvPr id="4" name="Freeform 4"/>
          <p:cNvSpPr/>
          <p:nvPr/>
        </p:nvSpPr>
        <p:spPr>
          <a:xfrm>
            <a:off x="16221989" y="9003601"/>
            <a:ext cx="1826363" cy="826212"/>
          </a:xfrm>
          <a:custGeom>
            <a:avLst/>
            <a:gdLst/>
            <a:ahLst/>
            <a:cxnLst/>
            <a:rect l="l" t="t" r="r" b="b"/>
            <a:pathLst>
              <a:path w="1826363" h="826212">
                <a:moveTo>
                  <a:pt x="0" y="0"/>
                </a:moveTo>
                <a:lnTo>
                  <a:pt x="1826363" y="0"/>
                </a:lnTo>
                <a:lnTo>
                  <a:pt x="1826363" y="826212"/>
                </a:lnTo>
                <a:lnTo>
                  <a:pt x="0" y="826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03489" y="2153472"/>
            <a:ext cx="13201299" cy="3668769"/>
          </a:xfrm>
          <a:custGeom>
            <a:avLst/>
            <a:gdLst/>
            <a:ahLst/>
            <a:cxnLst/>
            <a:rect l="l" t="t" r="r" b="b"/>
            <a:pathLst>
              <a:path w="13201299" h="3668769">
                <a:moveTo>
                  <a:pt x="0" y="0"/>
                </a:moveTo>
                <a:lnTo>
                  <a:pt x="13201299" y="0"/>
                </a:lnTo>
                <a:lnTo>
                  <a:pt x="13201299" y="3668769"/>
                </a:lnTo>
                <a:lnTo>
                  <a:pt x="0" y="3668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942" b="-504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6992" y="9003005"/>
            <a:ext cx="13795658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0"/>
              </a:lnSpc>
            </a:pPr>
            <a:r>
              <a:rPr lang="en-US" sz="6000">
                <a:solidFill>
                  <a:srgbClr val="FFFFFF"/>
                </a:solidFill>
                <a:latin typeface="Barlow Bold"/>
              </a:rPr>
              <a:t>Enfoque de Innovación y Gestión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2670" y="6009415"/>
            <a:ext cx="4112432" cy="58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Barlow Semi-Bold"/>
              </a:rPr>
              <a:t>Descubrir y co-crear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41728" y="5966236"/>
            <a:ext cx="5404545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 Semi-Bold"/>
              </a:rPr>
              <a:t>Definir la visión del producto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Barlow Semi-Bold"/>
              </a:rPr>
              <a:t>y priorizar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65547" y="5966236"/>
            <a:ext cx="2247764" cy="179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 Semi-Bold"/>
              </a:rPr>
              <a:t>Construir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Barlow Semi-Bold"/>
              </a:rPr>
              <a:t>MVP y evolucionar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4162" y="2433240"/>
            <a:ext cx="204527" cy="81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5120" y="2433240"/>
            <a:ext cx="337760" cy="81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26576" y="2433240"/>
            <a:ext cx="325705" cy="81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FFFFFF"/>
                </a:solidFill>
                <a:latin typeface="Barlow Bold"/>
              </a:rPr>
              <a:t>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3798" y="7469836"/>
            <a:ext cx="10856021" cy="243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3885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Barlow Medium"/>
              </a:rPr>
              <a:t>Aumentar la agilidad de contratación</a:t>
            </a:r>
          </a:p>
          <a:p>
            <a:pPr marL="755651" lvl="1" indent="-377825" algn="just">
              <a:lnSpc>
                <a:spcPts val="3885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Barlow Medium"/>
              </a:rPr>
              <a:t>Fortalecer asociaciones a largo plazo</a:t>
            </a:r>
          </a:p>
          <a:p>
            <a:pPr marL="755651" lvl="1" indent="-377825" algn="just">
              <a:lnSpc>
                <a:spcPts val="3885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Barlow Medium"/>
              </a:rPr>
              <a:t>Establecer socios de TIC especializados</a:t>
            </a:r>
          </a:p>
          <a:p>
            <a:pPr marL="755651" lvl="1" indent="-377825" algn="just">
              <a:lnSpc>
                <a:spcPts val="3885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Barlow Medium"/>
              </a:rPr>
              <a:t>Anticipar nuestra demanda para el mercado</a:t>
            </a:r>
          </a:p>
          <a:p>
            <a:pPr marL="755651" lvl="1" indent="-377825" algn="just">
              <a:lnSpc>
                <a:spcPts val="3885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Barlow Medium"/>
              </a:rPr>
              <a:t>Buscar una mayor previsibilidad presupuestaria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96862" y="-2667117"/>
            <a:ext cx="9247497" cy="10383144"/>
            <a:chOff x="0" y="0"/>
            <a:chExt cx="32853973" cy="368886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3"/>
              <a:stretch>
                <a:fillRect r="-9698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31925">
            <a:off x="10069251" y="6483292"/>
            <a:ext cx="9476416" cy="10054553"/>
          </a:xfrm>
          <a:custGeom>
            <a:avLst/>
            <a:gdLst/>
            <a:ahLst/>
            <a:cxnLst/>
            <a:rect l="l" t="t" r="r" b="b"/>
            <a:pathLst>
              <a:path w="9476416" h="10054553">
                <a:moveTo>
                  <a:pt x="0" y="0"/>
                </a:moveTo>
                <a:lnTo>
                  <a:pt x="9476417" y="0"/>
                </a:lnTo>
                <a:lnTo>
                  <a:pt x="9476417" y="10054553"/>
                </a:lnTo>
                <a:lnTo>
                  <a:pt x="0" y="10054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94021" y="8999277"/>
            <a:ext cx="1941949" cy="996726"/>
          </a:xfrm>
          <a:custGeom>
            <a:avLst/>
            <a:gdLst/>
            <a:ahLst/>
            <a:cxnLst/>
            <a:rect l="l" t="t" r="r" b="b"/>
            <a:pathLst>
              <a:path w="1941949" h="996726">
                <a:moveTo>
                  <a:pt x="0" y="0"/>
                </a:moveTo>
                <a:lnTo>
                  <a:pt x="1941949" y="0"/>
                </a:lnTo>
                <a:lnTo>
                  <a:pt x="1941949" y="996726"/>
                </a:lnTo>
                <a:lnTo>
                  <a:pt x="0" y="9967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9504" y="531011"/>
            <a:ext cx="8867358" cy="297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9"/>
              </a:lnSpc>
            </a:pPr>
            <a:r>
              <a:rPr lang="en-US" sz="6999">
                <a:solidFill>
                  <a:srgbClr val="FFFFFF"/>
                </a:solidFill>
                <a:latin typeface="Barlow Semi-Bold"/>
              </a:rPr>
              <a:t>Proceso de Calificación para startups y empresas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9504" y="3944771"/>
            <a:ext cx="8115300" cy="145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5"/>
              </a:lnSpc>
            </a:pPr>
            <a:r>
              <a:rPr lang="en-US" sz="3500">
                <a:solidFill>
                  <a:srgbClr val="FFFFFF"/>
                </a:solidFill>
                <a:latin typeface="Barlow Medium"/>
              </a:rPr>
              <a:t>Este es el proceso implementado para calificar y contratar proveedores en previsión del escenario de alta demanda.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9504" y="6309834"/>
            <a:ext cx="8115300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9"/>
              </a:lnSpc>
            </a:pPr>
            <a:r>
              <a:rPr lang="en-US" sz="3999">
                <a:solidFill>
                  <a:srgbClr val="FFFFFF"/>
                </a:solidFill>
                <a:latin typeface="Barlow Semi-Bold"/>
              </a:rPr>
              <a:t>Objetivos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85" y="255582"/>
            <a:ext cx="6743298" cy="195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5"/>
              </a:lnSpc>
            </a:pPr>
            <a:r>
              <a:rPr lang="en-US" sz="5611">
                <a:solidFill>
                  <a:srgbClr val="FFFFFF"/>
                </a:solidFill>
                <a:latin typeface="Barlow Semi-Bold"/>
              </a:rPr>
              <a:t>21 áreas temáticas</a:t>
            </a:r>
          </a:p>
          <a:p>
            <a:pPr algn="ctr">
              <a:lnSpc>
                <a:spcPts val="7855"/>
              </a:lnSpc>
              <a:spcBef>
                <a:spcPct val="0"/>
              </a:spcBef>
            </a:pPr>
            <a:endParaRPr lang="en-US" sz="5611">
              <a:solidFill>
                <a:srgbClr val="FFFFFF"/>
              </a:solidFill>
              <a:latin typeface="Barlow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4100" y="1745615"/>
            <a:ext cx="9736336" cy="67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Interoperabilidad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Arquitectura de software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DevSecOps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Computación en nube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 Italics"/>
              </a:rPr>
              <a:t>Blockchain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Ciencia de los datos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Inteligencia de Negocios y Almacén de Datos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Ingeniería de datos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Bases de datos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Internet de las Cosas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Seguridad de la información para aplicaciones web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Calidad del software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45426" y="1745615"/>
            <a:ext cx="8482012" cy="504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Desarrollo de software (</a:t>
            </a:r>
            <a:r>
              <a:rPr lang="en-US" sz="3199">
                <a:solidFill>
                  <a:srgbClr val="FFFFFF"/>
                </a:solidFill>
                <a:latin typeface="Barlow Semi-Bold Italics"/>
              </a:rPr>
              <a:t>cloud native</a:t>
            </a:r>
            <a:r>
              <a:rPr lang="en-US" sz="3199">
                <a:solidFill>
                  <a:srgbClr val="FFFFFF"/>
                </a:solidFill>
                <a:latin typeface="Barlow Semi-Bold"/>
              </a:rPr>
              <a:t>)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Desarrollo de software (tradicional)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 Italics"/>
              </a:rPr>
              <a:t>Mobile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Automatización de procesos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Experiencia de usuario e interfaz de usuario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Metodologías y enfoques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Agilidad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Herramientas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Barlow Semi-Bold"/>
              </a:rPr>
              <a:t>Computación de alto rendimiento (HPC)</a:t>
            </a:r>
          </a:p>
        </p:txBody>
      </p:sp>
      <p:sp>
        <p:nvSpPr>
          <p:cNvPr id="5" name="Freeform 5"/>
          <p:cNvSpPr/>
          <p:nvPr/>
        </p:nvSpPr>
        <p:spPr>
          <a:xfrm rot="-6831925">
            <a:off x="10069251" y="6483292"/>
            <a:ext cx="9476416" cy="10054553"/>
          </a:xfrm>
          <a:custGeom>
            <a:avLst/>
            <a:gdLst/>
            <a:ahLst/>
            <a:cxnLst/>
            <a:rect l="l" t="t" r="r" b="b"/>
            <a:pathLst>
              <a:path w="9476416" h="10054553">
                <a:moveTo>
                  <a:pt x="0" y="0"/>
                </a:moveTo>
                <a:lnTo>
                  <a:pt x="9476417" y="0"/>
                </a:lnTo>
                <a:lnTo>
                  <a:pt x="9476417" y="10054553"/>
                </a:lnTo>
                <a:lnTo>
                  <a:pt x="0" y="10054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94021" y="8999277"/>
            <a:ext cx="1941949" cy="996726"/>
          </a:xfrm>
          <a:custGeom>
            <a:avLst/>
            <a:gdLst/>
            <a:ahLst/>
            <a:cxnLst/>
            <a:rect l="l" t="t" r="r" b="b"/>
            <a:pathLst>
              <a:path w="1941949" h="996726">
                <a:moveTo>
                  <a:pt x="0" y="0"/>
                </a:moveTo>
                <a:lnTo>
                  <a:pt x="1941949" y="0"/>
                </a:lnTo>
                <a:lnTo>
                  <a:pt x="1941949" y="996726"/>
                </a:lnTo>
                <a:lnTo>
                  <a:pt x="0" y="996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0"/>
            <a:ext cx="18268950" cy="10287000"/>
          </a:xfrm>
          <a:custGeom>
            <a:avLst/>
            <a:gdLst/>
            <a:ahLst/>
            <a:cxnLst/>
            <a:rect l="l" t="t" r="r" b="b"/>
            <a:pathLst>
              <a:path w="18268950" h="10287000">
                <a:moveTo>
                  <a:pt x="0" y="0"/>
                </a:moveTo>
                <a:lnTo>
                  <a:pt x="18268950" y="0"/>
                </a:lnTo>
                <a:lnTo>
                  <a:pt x="182689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6852" y="10287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079096" y="2008386"/>
            <a:ext cx="6133401" cy="61334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107016" y="2338940"/>
            <a:ext cx="5470488" cy="547046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778490"/>
            <a:ext cx="4438267" cy="5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91"/>
              </a:lnSpc>
            </a:pPr>
            <a:r>
              <a:rPr lang="en-US" sz="4399">
                <a:solidFill>
                  <a:srgbClr val="FD5A4B"/>
                </a:solidFill>
                <a:latin typeface="Barlow Semi-Bold"/>
              </a:rPr>
              <a:t>1.</a:t>
            </a:r>
            <a:r>
              <a:rPr lang="en-US" sz="4399">
                <a:solidFill>
                  <a:srgbClr val="F85646"/>
                </a:solidFill>
                <a:latin typeface="Barlow Semi-Bold"/>
              </a:rPr>
              <a:t> </a:t>
            </a:r>
            <a:r>
              <a:rPr lang="en-US" sz="4399">
                <a:solidFill>
                  <a:srgbClr val="FCFCF3"/>
                </a:solidFill>
                <a:latin typeface="Barlow Semi-Bold"/>
              </a:rPr>
              <a:t>CO-CREACIÓN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40632" y="4401312"/>
            <a:ext cx="4842128" cy="15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91"/>
              </a:lnSpc>
            </a:pPr>
            <a:r>
              <a:rPr lang="en-US" sz="4399">
                <a:solidFill>
                  <a:srgbClr val="F95B50"/>
                </a:solidFill>
                <a:latin typeface="Barlow Semi-Bold"/>
              </a:rPr>
              <a:t>2. </a:t>
            </a:r>
            <a:r>
              <a:rPr lang="en-US" sz="4399">
                <a:solidFill>
                  <a:srgbClr val="EAF9FE"/>
                </a:solidFill>
                <a:latin typeface="Barlow Semi-Bold"/>
              </a:rPr>
              <a:t>PLATAFORMAS DIGITALES</a:t>
            </a:r>
          </a:p>
          <a:p>
            <a:pPr algn="r">
              <a:lnSpc>
                <a:spcPts val="4091"/>
              </a:lnSpc>
            </a:pPr>
            <a:r>
              <a:rPr lang="en-US" sz="4399">
                <a:solidFill>
                  <a:srgbClr val="EAF9FE"/>
                </a:solidFill>
                <a:latin typeface="Barlow Semi-Bold"/>
              </a:rPr>
              <a:t>EN NUBE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65260" y="3812307"/>
            <a:ext cx="4842128" cy="15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1"/>
              </a:lnSpc>
            </a:pPr>
            <a:r>
              <a:rPr lang="en-US" sz="4399">
                <a:solidFill>
                  <a:srgbClr val="F95B50"/>
                </a:solidFill>
                <a:latin typeface="Barlow Semi-Bold"/>
              </a:rPr>
              <a:t>5.</a:t>
            </a:r>
            <a:r>
              <a:rPr lang="en-US" sz="4399">
                <a:solidFill>
                  <a:srgbClr val="FCFCF3"/>
                </a:solidFill>
                <a:latin typeface="Barlow Semi-Bold"/>
              </a:rPr>
              <a:t>TECNOLOGÍAS EMERGENTES</a:t>
            </a:r>
          </a:p>
          <a:p>
            <a:pPr algn="just">
              <a:lnSpc>
                <a:spcPts val="4091"/>
              </a:lnSpc>
            </a:pPr>
            <a:endParaRPr lang="en-US" sz="4399">
              <a:solidFill>
                <a:srgbClr val="FCFCF3"/>
              </a:solidFill>
              <a:latin typeface="Barlow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8381909"/>
            <a:ext cx="4842128" cy="107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4399">
                <a:solidFill>
                  <a:srgbClr val="F95B50"/>
                </a:solidFill>
                <a:latin typeface="Barlow Semi-Bold"/>
              </a:rPr>
              <a:t>3. </a:t>
            </a:r>
            <a:r>
              <a:rPr lang="en-US" sz="4399">
                <a:solidFill>
                  <a:srgbClr val="FCFCF3"/>
                </a:solidFill>
                <a:latin typeface="Barlow Semi-Bold"/>
              </a:rPr>
              <a:t>SEGURIDAD Y PRIVACIDAD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9259" y="1133475"/>
            <a:ext cx="5383549" cy="107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4399">
                <a:solidFill>
                  <a:srgbClr val="F95B50"/>
                </a:solidFill>
                <a:latin typeface="Barlow Semi-Bold"/>
              </a:rPr>
              <a:t>4.</a:t>
            </a:r>
            <a:r>
              <a:rPr lang="en-US" sz="4399">
                <a:solidFill>
                  <a:srgbClr val="00EB00"/>
                </a:solidFill>
                <a:latin typeface="Barlow Semi-Bold"/>
              </a:rPr>
              <a:t> </a:t>
            </a:r>
            <a:r>
              <a:rPr lang="en-US" sz="4399">
                <a:solidFill>
                  <a:srgbClr val="FFFFFF"/>
                </a:solidFill>
                <a:latin typeface="Barlow Semi-Bold"/>
              </a:rPr>
              <a:t>DATOS E INTEROPERABILIDAD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23839" y="6649177"/>
            <a:ext cx="5383549" cy="107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4399">
                <a:solidFill>
                  <a:srgbClr val="F95B50"/>
                </a:solidFill>
                <a:latin typeface="Barlow Semi-Bold"/>
              </a:rPr>
              <a:t>6.</a:t>
            </a:r>
            <a:r>
              <a:rPr lang="en-US" sz="4399">
                <a:solidFill>
                  <a:srgbClr val="00EB00"/>
                </a:solidFill>
                <a:latin typeface="Barlow Semi-Bold"/>
              </a:rPr>
              <a:t> </a:t>
            </a:r>
            <a:r>
              <a:rPr lang="en-US" sz="4399">
                <a:solidFill>
                  <a:srgbClr val="EAF9FE"/>
                </a:solidFill>
                <a:latin typeface="Barlow Semi-Bold"/>
              </a:rPr>
              <a:t>NUEVOS MODELOS DE NEGOCIO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15831" y="8971697"/>
            <a:ext cx="5383549" cy="107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4399">
                <a:solidFill>
                  <a:srgbClr val="F95B50"/>
                </a:solidFill>
                <a:latin typeface="Barlow Semi-Bold"/>
              </a:rPr>
              <a:t>7.</a:t>
            </a:r>
            <a:r>
              <a:rPr lang="en-US" sz="4399">
                <a:solidFill>
                  <a:srgbClr val="00EB00"/>
                </a:solidFill>
                <a:latin typeface="Barlow Semi-Bold"/>
              </a:rPr>
              <a:t> </a:t>
            </a:r>
            <a:r>
              <a:rPr lang="en-US" sz="4399">
                <a:solidFill>
                  <a:srgbClr val="EAF9FE"/>
                </a:solidFill>
                <a:latin typeface="Barlow Semi-Bold"/>
              </a:rPr>
              <a:t>CONOCIMIENTO Y FORMACIÓN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60313" y="9140695"/>
            <a:ext cx="2284229" cy="707023"/>
          </a:xfrm>
          <a:custGeom>
            <a:avLst/>
            <a:gdLst/>
            <a:ahLst/>
            <a:cxnLst/>
            <a:rect l="l" t="t" r="r" b="b"/>
            <a:pathLst>
              <a:path w="2284229" h="707023">
                <a:moveTo>
                  <a:pt x="0" y="0"/>
                </a:moveTo>
                <a:lnTo>
                  <a:pt x="2284229" y="0"/>
                </a:lnTo>
                <a:lnTo>
                  <a:pt x="2284229" y="707023"/>
                </a:lnTo>
                <a:lnTo>
                  <a:pt x="0" y="70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7300" y="2240912"/>
            <a:ext cx="9151470" cy="137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19"/>
              </a:lnSpc>
            </a:pPr>
            <a:r>
              <a:rPr lang="en-US" sz="7999">
                <a:solidFill>
                  <a:srgbClr val="00F0DC"/>
                </a:solidFill>
                <a:latin typeface="Barlow Semi-Bold"/>
              </a:rPr>
              <a:t>ALGUNOS </a:t>
            </a:r>
            <a:r>
              <a:rPr lang="en-US" sz="7999">
                <a:solidFill>
                  <a:srgbClr val="00F0DC"/>
                </a:solidFill>
                <a:latin typeface="Barlow Semi-Bold Italics"/>
              </a:rPr>
              <a:t>CASES</a:t>
            </a:r>
            <a:r>
              <a:rPr lang="en-US" sz="7999">
                <a:solidFill>
                  <a:srgbClr val="00F0DC"/>
                </a:solidFill>
                <a:latin typeface="Barlow Semi-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40800" y="3559428"/>
            <a:ext cx="6118500" cy="209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Barlow Medium"/>
              </a:rPr>
              <a:t>La innovación y la colaboración nos unen y el impacto social nos motiva. Entregamos soluciones tecnológicas de valor que satisfacen las necesidades y realidades de nuestros clientes.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4196"/>
            <a:ext cx="18288000" cy="10375392"/>
          </a:xfrm>
          <a:custGeom>
            <a:avLst/>
            <a:gdLst/>
            <a:ahLst/>
            <a:cxnLst/>
            <a:rect l="l" t="t" r="r" b="b"/>
            <a:pathLst>
              <a:path w="18288000" h="10375392">
                <a:moveTo>
                  <a:pt x="0" y="0"/>
                </a:moveTo>
                <a:lnTo>
                  <a:pt x="18288000" y="0"/>
                </a:lnTo>
                <a:lnTo>
                  <a:pt x="18288000" y="10375392"/>
                </a:lnTo>
                <a:lnTo>
                  <a:pt x="0" y="10375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42260" y="0"/>
            <a:ext cx="6445740" cy="1246817"/>
          </a:xfrm>
          <a:custGeom>
            <a:avLst/>
            <a:gdLst/>
            <a:ahLst/>
            <a:cxnLst/>
            <a:rect l="l" t="t" r="r" b="b"/>
            <a:pathLst>
              <a:path w="6445740" h="1246817">
                <a:moveTo>
                  <a:pt x="0" y="0"/>
                </a:moveTo>
                <a:lnTo>
                  <a:pt x="6445740" y="0"/>
                </a:lnTo>
                <a:lnTo>
                  <a:pt x="6445740" y="1246817"/>
                </a:lnTo>
                <a:lnTo>
                  <a:pt x="0" y="1246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82" b="-25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70918" y="0"/>
            <a:ext cx="2917082" cy="1246817"/>
          </a:xfrm>
          <a:custGeom>
            <a:avLst/>
            <a:gdLst/>
            <a:ahLst/>
            <a:cxnLst/>
            <a:rect l="l" t="t" r="r" b="b"/>
            <a:pathLst>
              <a:path w="2917082" h="1246817">
                <a:moveTo>
                  <a:pt x="0" y="0"/>
                </a:moveTo>
                <a:lnTo>
                  <a:pt x="2917082" y="0"/>
                </a:lnTo>
                <a:lnTo>
                  <a:pt x="2917082" y="1246817"/>
                </a:lnTo>
                <a:lnTo>
                  <a:pt x="0" y="1246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153675" cy="10287000"/>
          </a:xfrm>
          <a:custGeom>
            <a:avLst/>
            <a:gdLst/>
            <a:ahLst/>
            <a:cxnLst/>
            <a:rect l="l" t="t" r="r" b="b"/>
            <a:pathLst>
              <a:path w="6153675" h="10287000">
                <a:moveTo>
                  <a:pt x="0" y="0"/>
                </a:moveTo>
                <a:lnTo>
                  <a:pt x="6153675" y="0"/>
                </a:lnTo>
                <a:lnTo>
                  <a:pt x="61536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98594" r="-9859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365699" y="2661738"/>
            <a:ext cx="5922301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483F"/>
                </a:solidFill>
                <a:latin typeface="Barlow Semi-Bold"/>
              </a:rPr>
              <a:t>Servicios de seguridad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483F"/>
                </a:solidFill>
                <a:latin typeface="Barlow Semi-Bold"/>
              </a:rPr>
              <a:t>y privacidad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10900" y="2661738"/>
            <a:ext cx="5922301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483F"/>
                </a:solidFill>
                <a:latin typeface="Barlow Semi-Bold"/>
              </a:rPr>
              <a:t>Servicios de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483F"/>
                </a:solidFill>
                <a:latin typeface="Barlow Semi-Bold"/>
              </a:rPr>
              <a:t>plataformas digitales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65699" y="5034350"/>
            <a:ext cx="5922301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483F"/>
                </a:solidFill>
                <a:latin typeface="Barlow Semi-Bold"/>
              </a:rPr>
              <a:t>Servicios de administración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483F"/>
                </a:solidFill>
                <a:latin typeface="Barlow Semi-Bold"/>
              </a:rPr>
              <a:t>de dados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64500" y="4034987"/>
            <a:ext cx="4894800" cy="83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36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 Light"/>
              </a:rPr>
              <a:t>Seguridad y privacidad de servicios digitales.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09701" y="4034987"/>
            <a:ext cx="4894800" cy="4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36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 Light"/>
              </a:rPr>
              <a:t>Hospedaje en nube.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64500" y="6407598"/>
            <a:ext cx="4894800" cy="125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36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 Light"/>
              </a:rPr>
              <a:t>Desarrollo de ETLs, de </a:t>
            </a:r>
            <a:r>
              <a:rPr lang="en-US" sz="2400">
                <a:solidFill>
                  <a:srgbClr val="FFFFFF"/>
                </a:solidFill>
                <a:latin typeface="Barlow Light Italics"/>
              </a:rPr>
              <a:t>pipelines</a:t>
            </a:r>
            <a:r>
              <a:rPr lang="en-US" sz="2400">
                <a:solidFill>
                  <a:srgbClr val="FFFFFF"/>
                </a:solidFill>
                <a:latin typeface="Barlow Light"/>
              </a:rPr>
              <a:t> de datos y procesamiento de eventos complejos.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0900" y="1064269"/>
            <a:ext cx="11477100" cy="97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2"/>
              </a:lnSpc>
              <a:spcBef>
                <a:spcPct val="0"/>
              </a:spcBef>
            </a:pPr>
            <a:r>
              <a:rPr lang="en-US" sz="6900">
                <a:solidFill>
                  <a:srgbClr val="FF483F"/>
                </a:solidFill>
                <a:latin typeface="Barlow Medium"/>
              </a:rPr>
              <a:t>SERVICIOS ENTREGADOS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09701" y="6734486"/>
            <a:ext cx="4894800" cy="251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36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 Light"/>
              </a:rPr>
              <a:t>Modernización de aplicaciones heredadas para un uso optimizado de la nube;</a:t>
            </a:r>
          </a:p>
          <a:p>
            <a:pPr marL="518160" lvl="1" indent="-259080">
              <a:lnSpc>
                <a:spcPts val="3336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 Light"/>
              </a:rPr>
              <a:t>Biblioteca de infraestructura como código - IaaC;</a:t>
            </a:r>
          </a:p>
          <a:p>
            <a:pPr marL="518160" lvl="1" indent="-259080">
              <a:lnSpc>
                <a:spcPts val="3336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 Light"/>
              </a:rPr>
              <a:t>Monitoreo de aplicaciones.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09701" y="5124278"/>
            <a:ext cx="4893601" cy="58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85646"/>
                </a:solidFill>
                <a:latin typeface="Barlow Semi-Bold"/>
              </a:rPr>
              <a:t>Servicios Tecnológicos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10900" y="5719121"/>
            <a:ext cx="5554799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85646"/>
                </a:solidFill>
                <a:latin typeface="Barlow Semi-Bold"/>
              </a:rPr>
              <a:t>(Ambientes, </a:t>
            </a:r>
            <a:r>
              <a:rPr lang="en-US" sz="2400">
                <a:solidFill>
                  <a:srgbClr val="F85646"/>
                </a:solidFill>
                <a:latin typeface="Barlow Semi-Bold Italics"/>
              </a:rPr>
              <a:t>frameworks </a:t>
            </a:r>
            <a:r>
              <a:rPr lang="en-US" sz="2400">
                <a:solidFill>
                  <a:srgbClr val="F85646"/>
                </a:solidFill>
                <a:latin typeface="Barlow Semi-Bold"/>
              </a:rPr>
              <a:t>y automatizaciones)</a:t>
            </a:r>
          </a:p>
        </p:txBody>
      </p:sp>
      <p:sp>
        <p:nvSpPr>
          <p:cNvPr id="13" name="Freeform 13"/>
          <p:cNvSpPr/>
          <p:nvPr/>
        </p:nvSpPr>
        <p:spPr>
          <a:xfrm rot="-6831925">
            <a:off x="10069251" y="6483292"/>
            <a:ext cx="9476416" cy="10054553"/>
          </a:xfrm>
          <a:custGeom>
            <a:avLst/>
            <a:gdLst/>
            <a:ahLst/>
            <a:cxnLst/>
            <a:rect l="l" t="t" r="r" b="b"/>
            <a:pathLst>
              <a:path w="9476416" h="10054553">
                <a:moveTo>
                  <a:pt x="0" y="0"/>
                </a:moveTo>
                <a:lnTo>
                  <a:pt x="9476417" y="0"/>
                </a:lnTo>
                <a:lnTo>
                  <a:pt x="9476417" y="10054553"/>
                </a:lnTo>
                <a:lnTo>
                  <a:pt x="0" y="100545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94021" y="8999277"/>
            <a:ext cx="1941949" cy="996726"/>
          </a:xfrm>
          <a:custGeom>
            <a:avLst/>
            <a:gdLst/>
            <a:ahLst/>
            <a:cxnLst/>
            <a:rect l="l" t="t" r="r" b="b"/>
            <a:pathLst>
              <a:path w="1941949" h="996726">
                <a:moveTo>
                  <a:pt x="0" y="0"/>
                </a:moveTo>
                <a:lnTo>
                  <a:pt x="1941949" y="0"/>
                </a:lnTo>
                <a:lnTo>
                  <a:pt x="1941949" y="996726"/>
                </a:lnTo>
                <a:lnTo>
                  <a:pt x="0" y="996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98254" y="473206"/>
            <a:ext cx="15051428" cy="14746763"/>
            <a:chOff x="0" y="0"/>
            <a:chExt cx="20068571" cy="196623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10038" cy="18629418"/>
            </a:xfrm>
            <a:custGeom>
              <a:avLst/>
              <a:gdLst/>
              <a:ahLst/>
              <a:cxnLst/>
              <a:rect l="l" t="t" r="r" b="b"/>
              <a:pathLst>
                <a:path w="17410038" h="18629418">
                  <a:moveTo>
                    <a:pt x="0" y="0"/>
                  </a:moveTo>
                  <a:lnTo>
                    <a:pt x="17410038" y="0"/>
                  </a:lnTo>
                  <a:lnTo>
                    <a:pt x="17410038" y="18629418"/>
                  </a:lnTo>
                  <a:lnTo>
                    <a:pt x="0" y="18629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658533" y="1032933"/>
              <a:ext cx="17410038" cy="18629418"/>
            </a:xfrm>
            <a:custGeom>
              <a:avLst/>
              <a:gdLst/>
              <a:ahLst/>
              <a:cxnLst/>
              <a:rect l="l" t="t" r="r" b="b"/>
              <a:pathLst>
                <a:path w="17410038" h="18629418">
                  <a:moveTo>
                    <a:pt x="0" y="0"/>
                  </a:moveTo>
                  <a:lnTo>
                    <a:pt x="17410038" y="0"/>
                  </a:lnTo>
                  <a:lnTo>
                    <a:pt x="17410038" y="18629418"/>
                  </a:lnTo>
                  <a:lnTo>
                    <a:pt x="0" y="18629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137543" y="3299690"/>
            <a:ext cx="5585920" cy="1248979"/>
            <a:chOff x="0" y="0"/>
            <a:chExt cx="7447893" cy="16653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1586" cy="1665306"/>
            </a:xfrm>
            <a:custGeom>
              <a:avLst/>
              <a:gdLst/>
              <a:ahLst/>
              <a:cxnLst/>
              <a:rect l="l" t="t" r="r" b="b"/>
              <a:pathLst>
                <a:path w="1611586" h="1665306">
                  <a:moveTo>
                    <a:pt x="0" y="0"/>
                  </a:moveTo>
                  <a:lnTo>
                    <a:pt x="1611586" y="0"/>
                  </a:lnTo>
                  <a:lnTo>
                    <a:pt x="1611586" y="1665306"/>
                  </a:lnTo>
                  <a:lnTo>
                    <a:pt x="0" y="1665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871374" y="338863"/>
              <a:ext cx="5576519" cy="93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60"/>
                </a:lnSpc>
              </a:pPr>
              <a:r>
                <a:rPr lang="en-US" sz="2042">
                  <a:solidFill>
                    <a:srgbClr val="000000"/>
                  </a:solidFill>
                  <a:latin typeface="Open Sans Bold"/>
                </a:rPr>
                <a:t>Plataforma Nacional de </a:t>
              </a:r>
            </a:p>
            <a:p>
              <a:pPr>
                <a:lnSpc>
                  <a:spcPts val="2860"/>
                </a:lnSpc>
              </a:pPr>
              <a:r>
                <a:rPr lang="en-US" sz="2042">
                  <a:solidFill>
                    <a:srgbClr val="000000"/>
                  </a:solidFill>
                  <a:latin typeface="Open Sans Bold"/>
                </a:rPr>
                <a:t>Infraestrutura de Pesquisa MCTI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5851473" y="2595542"/>
            <a:ext cx="5555901" cy="747521"/>
          </a:xfrm>
          <a:custGeom>
            <a:avLst/>
            <a:gdLst/>
            <a:ahLst/>
            <a:cxnLst/>
            <a:rect l="l" t="t" r="r" b="b"/>
            <a:pathLst>
              <a:path w="5555901" h="747521">
                <a:moveTo>
                  <a:pt x="0" y="0"/>
                </a:moveTo>
                <a:lnTo>
                  <a:pt x="5555901" y="0"/>
                </a:lnTo>
                <a:lnTo>
                  <a:pt x="5555901" y="747521"/>
                </a:lnTo>
                <a:lnTo>
                  <a:pt x="0" y="7475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60858" y="6559174"/>
            <a:ext cx="3174142" cy="1287414"/>
          </a:xfrm>
          <a:custGeom>
            <a:avLst/>
            <a:gdLst/>
            <a:ahLst/>
            <a:cxnLst/>
            <a:rect l="l" t="t" r="r" b="b"/>
            <a:pathLst>
              <a:path w="3174142" h="1287414">
                <a:moveTo>
                  <a:pt x="0" y="0"/>
                </a:moveTo>
                <a:lnTo>
                  <a:pt x="3174142" y="0"/>
                </a:lnTo>
                <a:lnTo>
                  <a:pt x="3174142" y="1287414"/>
                </a:lnTo>
                <a:lnTo>
                  <a:pt x="0" y="128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23463" y="5071412"/>
            <a:ext cx="4874791" cy="1125634"/>
          </a:xfrm>
          <a:custGeom>
            <a:avLst/>
            <a:gdLst/>
            <a:ahLst/>
            <a:cxnLst/>
            <a:rect l="l" t="t" r="r" b="b"/>
            <a:pathLst>
              <a:path w="4874791" h="1125634">
                <a:moveTo>
                  <a:pt x="0" y="0"/>
                </a:moveTo>
                <a:lnTo>
                  <a:pt x="4874791" y="0"/>
                </a:lnTo>
                <a:lnTo>
                  <a:pt x="4874791" y="1125633"/>
                </a:lnTo>
                <a:lnTo>
                  <a:pt x="0" y="1125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3644" y="4885476"/>
            <a:ext cx="2693809" cy="1417794"/>
          </a:xfrm>
          <a:custGeom>
            <a:avLst/>
            <a:gdLst/>
            <a:ahLst/>
            <a:cxnLst/>
            <a:rect l="l" t="t" r="r" b="b"/>
            <a:pathLst>
              <a:path w="2693809" h="1417794">
                <a:moveTo>
                  <a:pt x="0" y="0"/>
                </a:moveTo>
                <a:lnTo>
                  <a:pt x="2693809" y="0"/>
                </a:lnTo>
                <a:lnTo>
                  <a:pt x="2693809" y="1417794"/>
                </a:lnTo>
                <a:lnTo>
                  <a:pt x="0" y="1417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8395" y="8927080"/>
            <a:ext cx="5018117" cy="1286829"/>
          </a:xfrm>
          <a:custGeom>
            <a:avLst/>
            <a:gdLst/>
            <a:ahLst/>
            <a:cxnLst/>
            <a:rect l="l" t="t" r="r" b="b"/>
            <a:pathLst>
              <a:path w="5018117" h="1286829">
                <a:moveTo>
                  <a:pt x="0" y="0"/>
                </a:moveTo>
                <a:lnTo>
                  <a:pt x="5018117" y="0"/>
                </a:lnTo>
                <a:lnTo>
                  <a:pt x="5018117" y="1286829"/>
                </a:lnTo>
                <a:lnTo>
                  <a:pt x="0" y="1286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86847" y="6505003"/>
            <a:ext cx="4005933" cy="1755327"/>
          </a:xfrm>
          <a:custGeom>
            <a:avLst/>
            <a:gdLst/>
            <a:ahLst/>
            <a:cxnLst/>
            <a:rect l="l" t="t" r="r" b="b"/>
            <a:pathLst>
              <a:path w="4005933" h="1755327">
                <a:moveTo>
                  <a:pt x="0" y="0"/>
                </a:moveTo>
                <a:lnTo>
                  <a:pt x="4005933" y="0"/>
                </a:lnTo>
                <a:lnTo>
                  <a:pt x="4005933" y="1755327"/>
                </a:lnTo>
                <a:lnTo>
                  <a:pt x="0" y="1755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90549" y="6892586"/>
            <a:ext cx="2693809" cy="1653999"/>
          </a:xfrm>
          <a:custGeom>
            <a:avLst/>
            <a:gdLst/>
            <a:ahLst/>
            <a:cxnLst/>
            <a:rect l="l" t="t" r="r" b="b"/>
            <a:pathLst>
              <a:path w="2693809" h="1653999">
                <a:moveTo>
                  <a:pt x="0" y="0"/>
                </a:moveTo>
                <a:lnTo>
                  <a:pt x="2693809" y="0"/>
                </a:lnTo>
                <a:lnTo>
                  <a:pt x="2693809" y="1653998"/>
                </a:lnTo>
                <a:lnTo>
                  <a:pt x="0" y="16539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07391" y="4515938"/>
            <a:ext cx="3718744" cy="2156871"/>
          </a:xfrm>
          <a:custGeom>
            <a:avLst/>
            <a:gdLst/>
            <a:ahLst/>
            <a:cxnLst/>
            <a:rect l="l" t="t" r="r" b="b"/>
            <a:pathLst>
              <a:path w="3718744" h="2156871">
                <a:moveTo>
                  <a:pt x="0" y="0"/>
                </a:moveTo>
                <a:lnTo>
                  <a:pt x="3718744" y="0"/>
                </a:lnTo>
                <a:lnTo>
                  <a:pt x="3718744" y="2156871"/>
                </a:lnTo>
                <a:lnTo>
                  <a:pt x="0" y="21568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455249" y="2550306"/>
            <a:ext cx="2786113" cy="1119406"/>
          </a:xfrm>
          <a:custGeom>
            <a:avLst/>
            <a:gdLst/>
            <a:ahLst/>
            <a:cxnLst/>
            <a:rect l="l" t="t" r="r" b="b"/>
            <a:pathLst>
              <a:path w="2786113" h="1119406">
                <a:moveTo>
                  <a:pt x="0" y="0"/>
                </a:moveTo>
                <a:lnTo>
                  <a:pt x="2786113" y="0"/>
                </a:lnTo>
                <a:lnTo>
                  <a:pt x="2786113" y="1119406"/>
                </a:lnTo>
                <a:lnTo>
                  <a:pt x="0" y="11194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5962" t="-19720" r="-421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32635" y="8289155"/>
            <a:ext cx="4213674" cy="1938290"/>
          </a:xfrm>
          <a:custGeom>
            <a:avLst/>
            <a:gdLst/>
            <a:ahLst/>
            <a:cxnLst/>
            <a:rect l="l" t="t" r="r" b="b"/>
            <a:pathLst>
              <a:path w="4213674" h="1938290">
                <a:moveTo>
                  <a:pt x="0" y="0"/>
                </a:moveTo>
                <a:lnTo>
                  <a:pt x="4213674" y="0"/>
                </a:lnTo>
                <a:lnTo>
                  <a:pt x="4213674" y="1938290"/>
                </a:lnTo>
                <a:lnTo>
                  <a:pt x="0" y="1938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3807391" y="-3879009"/>
            <a:ext cx="7614782" cy="8549922"/>
            <a:chOff x="0" y="0"/>
            <a:chExt cx="32853973" cy="368886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F8862C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0" name="Freeform 20"/>
          <p:cNvSpPr/>
          <p:nvPr/>
        </p:nvSpPr>
        <p:spPr>
          <a:xfrm>
            <a:off x="-334034" y="0"/>
            <a:ext cx="4141425" cy="1343355"/>
          </a:xfrm>
          <a:custGeom>
            <a:avLst/>
            <a:gdLst/>
            <a:ahLst/>
            <a:cxnLst/>
            <a:rect l="l" t="t" r="r" b="b"/>
            <a:pathLst>
              <a:path w="4141425" h="1343355">
                <a:moveTo>
                  <a:pt x="0" y="0"/>
                </a:moveTo>
                <a:lnTo>
                  <a:pt x="4141425" y="0"/>
                </a:lnTo>
                <a:lnTo>
                  <a:pt x="4141425" y="1343355"/>
                </a:lnTo>
                <a:lnTo>
                  <a:pt x="0" y="13433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139" b="-73654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289068" y="3714948"/>
            <a:ext cx="2290233" cy="1502036"/>
          </a:xfrm>
          <a:custGeom>
            <a:avLst/>
            <a:gdLst/>
            <a:ahLst/>
            <a:cxnLst/>
            <a:rect l="l" t="t" r="r" b="b"/>
            <a:pathLst>
              <a:path w="2290233" h="1502036">
                <a:moveTo>
                  <a:pt x="0" y="0"/>
                </a:moveTo>
                <a:lnTo>
                  <a:pt x="2290233" y="0"/>
                </a:lnTo>
                <a:lnTo>
                  <a:pt x="2290233" y="1502036"/>
                </a:lnTo>
                <a:lnTo>
                  <a:pt x="0" y="150203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443037" y="4012436"/>
            <a:ext cx="2122131" cy="903221"/>
          </a:xfrm>
          <a:custGeom>
            <a:avLst/>
            <a:gdLst/>
            <a:ahLst/>
            <a:cxnLst/>
            <a:rect l="l" t="t" r="r" b="b"/>
            <a:pathLst>
              <a:path w="2122131" h="903221">
                <a:moveTo>
                  <a:pt x="0" y="0"/>
                </a:moveTo>
                <a:lnTo>
                  <a:pt x="2122131" y="0"/>
                </a:lnTo>
                <a:lnTo>
                  <a:pt x="2122131" y="903221"/>
                </a:lnTo>
                <a:lnTo>
                  <a:pt x="0" y="90322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565168" y="8208716"/>
            <a:ext cx="3526548" cy="1116201"/>
          </a:xfrm>
          <a:custGeom>
            <a:avLst/>
            <a:gdLst/>
            <a:ahLst/>
            <a:cxnLst/>
            <a:rect l="l" t="t" r="r" b="b"/>
            <a:pathLst>
              <a:path w="3526548" h="1116201">
                <a:moveTo>
                  <a:pt x="0" y="0"/>
                </a:moveTo>
                <a:lnTo>
                  <a:pt x="3526548" y="0"/>
                </a:lnTo>
                <a:lnTo>
                  <a:pt x="3526548" y="1116201"/>
                </a:lnTo>
                <a:lnTo>
                  <a:pt x="0" y="1116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16055" y="4067038"/>
            <a:ext cx="3336594" cy="897798"/>
          </a:xfrm>
          <a:custGeom>
            <a:avLst/>
            <a:gdLst/>
            <a:ahLst/>
            <a:cxnLst/>
            <a:rect l="l" t="t" r="r" b="b"/>
            <a:pathLst>
              <a:path w="3336594" h="897798">
                <a:moveTo>
                  <a:pt x="0" y="0"/>
                </a:moveTo>
                <a:lnTo>
                  <a:pt x="3336594" y="0"/>
                </a:lnTo>
                <a:lnTo>
                  <a:pt x="3336594" y="897799"/>
                </a:lnTo>
                <a:lnTo>
                  <a:pt x="0" y="89779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335000" y="920383"/>
            <a:ext cx="4486438" cy="1229873"/>
          </a:xfrm>
          <a:custGeom>
            <a:avLst/>
            <a:gdLst/>
            <a:ahLst/>
            <a:cxnLst/>
            <a:rect l="l" t="t" r="r" b="b"/>
            <a:pathLst>
              <a:path w="4486438" h="1229873">
                <a:moveTo>
                  <a:pt x="0" y="0"/>
                </a:moveTo>
                <a:lnTo>
                  <a:pt x="4486439" y="0"/>
                </a:lnTo>
                <a:lnTo>
                  <a:pt x="4486439" y="1229873"/>
                </a:lnTo>
                <a:lnTo>
                  <a:pt x="0" y="122987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504102" y="1300624"/>
            <a:ext cx="3581405" cy="1249682"/>
          </a:xfrm>
          <a:custGeom>
            <a:avLst/>
            <a:gdLst/>
            <a:ahLst/>
            <a:cxnLst/>
            <a:rect l="l" t="t" r="r" b="b"/>
            <a:pathLst>
              <a:path w="3581405" h="1249682">
                <a:moveTo>
                  <a:pt x="0" y="0"/>
                </a:moveTo>
                <a:lnTo>
                  <a:pt x="3581406" y="0"/>
                </a:lnTo>
                <a:lnTo>
                  <a:pt x="3581406" y="1249682"/>
                </a:lnTo>
                <a:lnTo>
                  <a:pt x="0" y="124968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085508" y="5594373"/>
            <a:ext cx="3209015" cy="869437"/>
          </a:xfrm>
          <a:custGeom>
            <a:avLst/>
            <a:gdLst/>
            <a:ahLst/>
            <a:cxnLst/>
            <a:rect l="l" t="t" r="r" b="b"/>
            <a:pathLst>
              <a:path w="3209015" h="869437">
                <a:moveTo>
                  <a:pt x="0" y="0"/>
                </a:moveTo>
                <a:lnTo>
                  <a:pt x="3209014" y="0"/>
                </a:lnTo>
                <a:lnTo>
                  <a:pt x="3209014" y="869438"/>
                </a:lnTo>
                <a:lnTo>
                  <a:pt x="0" y="86943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055563" y="266700"/>
            <a:ext cx="13562135" cy="159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0"/>
              </a:lnSpc>
            </a:pPr>
            <a:r>
              <a:rPr lang="en-US" sz="7400">
                <a:solidFill>
                  <a:srgbClr val="3C4B78"/>
                </a:solidFill>
                <a:latin typeface="Barlow Bold"/>
              </a:rPr>
              <a:t>Soluciones y Servicios disponibles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903" y="0"/>
            <a:ext cx="18414903" cy="10287000"/>
          </a:xfrm>
          <a:custGeom>
            <a:avLst/>
            <a:gdLst/>
            <a:ahLst/>
            <a:cxnLst/>
            <a:rect l="l" t="t" r="r" b="b"/>
            <a:pathLst>
              <a:path w="18414903" h="10287000">
                <a:moveTo>
                  <a:pt x="0" y="0"/>
                </a:moveTo>
                <a:lnTo>
                  <a:pt x="18414903" y="0"/>
                </a:lnTo>
                <a:lnTo>
                  <a:pt x="184149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" r="-3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94022" y="425059"/>
            <a:ext cx="12430823" cy="156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r>
              <a:rPr lang="en-US" sz="2947">
                <a:solidFill>
                  <a:srgbClr val="000000"/>
                </a:solidFill>
                <a:latin typeface="Roboto"/>
              </a:rPr>
              <a:t>Habilitar </a:t>
            </a:r>
            <a:r>
              <a:rPr lang="en-US" sz="2947">
                <a:solidFill>
                  <a:srgbClr val="000A8C"/>
                </a:solidFill>
                <a:latin typeface="Roboto Bold"/>
              </a:rPr>
              <a:t>conexiones</a:t>
            </a:r>
            <a:r>
              <a:rPr lang="en-US" sz="2947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47">
                <a:solidFill>
                  <a:srgbClr val="000000"/>
                </a:solidFill>
                <a:latin typeface="Roboto"/>
              </a:rPr>
              <a:t>para compartir y realizar transacciones de servicios digitales con </a:t>
            </a:r>
            <a:r>
              <a:rPr lang="en-US" sz="2947">
                <a:solidFill>
                  <a:srgbClr val="FF3131"/>
                </a:solidFill>
                <a:latin typeface="Roboto Bold"/>
              </a:rPr>
              <a:t>clientes</a:t>
            </a:r>
            <a:r>
              <a:rPr lang="en-US" sz="2947">
                <a:solidFill>
                  <a:srgbClr val="000000"/>
                </a:solidFill>
                <a:latin typeface="Roboto"/>
              </a:rPr>
              <a:t> y </a:t>
            </a:r>
            <a:r>
              <a:rPr lang="en-US" sz="2947">
                <a:solidFill>
                  <a:srgbClr val="00EB00"/>
                </a:solidFill>
                <a:latin typeface="Roboto Bold"/>
              </a:rPr>
              <a:t>proveedores</a:t>
            </a:r>
            <a:r>
              <a:rPr lang="en-US" sz="2947">
                <a:solidFill>
                  <a:srgbClr val="000000"/>
                </a:solidFill>
                <a:latin typeface="Roboto"/>
              </a:rPr>
              <a:t>, agregando valor a la red y a la comunidad de </a:t>
            </a:r>
            <a:r>
              <a:rPr lang="en-US" sz="2947">
                <a:solidFill>
                  <a:srgbClr val="000A92"/>
                </a:solidFill>
                <a:latin typeface="Roboto Bold"/>
              </a:rPr>
              <a:t>Enseñanza e Investigación</a:t>
            </a:r>
            <a:r>
              <a:rPr lang="en-US" sz="2947">
                <a:solidFill>
                  <a:srgbClr val="000000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58432"/>
            <a:ext cx="15016528" cy="102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EB00"/>
                </a:solidFill>
                <a:latin typeface="Barlow"/>
              </a:rPr>
              <a:t>Conclusión:</a:t>
            </a:r>
            <a:r>
              <a:rPr lang="en-US" sz="5999">
                <a:solidFill>
                  <a:srgbClr val="00EB00"/>
                </a:solidFill>
                <a:latin typeface="Barlow Semi-Bold"/>
              </a:rPr>
              <a:t> compartiendo conocimiento...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9783" y="1197634"/>
            <a:ext cx="17398830" cy="820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endParaRPr dirty="0"/>
          </a:p>
          <a:p>
            <a:pPr>
              <a:lnSpc>
                <a:spcPts val="5459"/>
              </a:lnSpc>
            </a:pPr>
            <a:r>
              <a:rPr lang="en-US" sz="3900" dirty="0">
                <a:solidFill>
                  <a:srgbClr val="EAF9FE"/>
                </a:solidFill>
                <a:latin typeface="Barlow Bold"/>
              </a:rPr>
              <a:t>Las redes </a:t>
            </a:r>
            <a:r>
              <a:rPr lang="en-US" sz="3900" dirty="0" err="1">
                <a:solidFill>
                  <a:srgbClr val="EAF9FE"/>
                </a:solidFill>
                <a:latin typeface="Barlow Bold"/>
              </a:rPr>
              <a:t>académicas</a:t>
            </a:r>
            <a:r>
              <a:rPr lang="en-US" sz="3900" dirty="0">
                <a:solidFill>
                  <a:srgbClr val="EAF9FE"/>
                </a:solidFill>
                <a:latin typeface="Barlow Bold"/>
              </a:rPr>
              <a:t> (RNEIs) </a:t>
            </a:r>
            <a:r>
              <a:rPr lang="en-US" sz="3900" dirty="0" err="1">
                <a:solidFill>
                  <a:srgbClr val="EAF9FE"/>
                </a:solidFill>
                <a:latin typeface="Barlow Bold"/>
              </a:rPr>
              <a:t>están</a:t>
            </a:r>
            <a:r>
              <a:rPr lang="en-US" sz="3900" dirty="0">
                <a:solidFill>
                  <a:srgbClr val="EAF9FE"/>
                </a:solidFill>
                <a:latin typeface="Barlow Bold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 Bold"/>
              </a:rPr>
              <a:t>en</a:t>
            </a:r>
            <a:r>
              <a:rPr lang="en-US" sz="3900" dirty="0">
                <a:solidFill>
                  <a:srgbClr val="EAF9FE"/>
                </a:solidFill>
                <a:latin typeface="Barlow Bold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 Bold"/>
              </a:rPr>
              <a:t>proceso</a:t>
            </a:r>
            <a:r>
              <a:rPr lang="en-US" sz="3900" dirty="0">
                <a:solidFill>
                  <a:srgbClr val="EAF9FE"/>
                </a:solidFill>
                <a:latin typeface="Barlow Bold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 Bold"/>
              </a:rPr>
              <a:t>cambio</a:t>
            </a:r>
            <a:r>
              <a:rPr lang="en-US" sz="3900" dirty="0">
                <a:solidFill>
                  <a:srgbClr val="EAF9FE"/>
                </a:solidFill>
                <a:latin typeface="Barlow Bold"/>
              </a:rPr>
              <a:t>:</a:t>
            </a:r>
          </a:p>
          <a:p>
            <a:pPr marL="842010" lvl="1" indent="-421005">
              <a:lnSpc>
                <a:spcPts val="5459"/>
              </a:lnSpc>
              <a:buFont typeface="Arial"/>
              <a:buChar char="•"/>
            </a:pPr>
            <a:r>
              <a:rPr lang="en-US" sz="3900" dirty="0">
                <a:solidFill>
                  <a:srgbClr val="EAF9FE"/>
                </a:solidFill>
                <a:latin typeface="Barlow"/>
              </a:rPr>
              <a:t>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infraestructura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red a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oferta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servicios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/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productos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y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soluciones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TIC;</a:t>
            </a:r>
          </a:p>
          <a:p>
            <a:pPr marL="842010" lvl="1" indent="-421005">
              <a:lnSpc>
                <a:spcPts val="5459"/>
              </a:lnSpc>
              <a:buFont typeface="Arial"/>
              <a:buChar char="•"/>
            </a:pPr>
            <a:r>
              <a:rPr lang="en-US" sz="3900" dirty="0" err="1">
                <a:solidFill>
                  <a:srgbClr val="EAF9FE"/>
                </a:solidFill>
                <a:latin typeface="Barlow"/>
              </a:rPr>
              <a:t>Actores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potenciales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y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proactivos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el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proceso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transformación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digital de las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instituciones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enseñanza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investigación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;</a:t>
            </a:r>
          </a:p>
          <a:p>
            <a:pPr marL="842010" lvl="1" indent="-421005">
              <a:lnSpc>
                <a:spcPts val="5459"/>
              </a:lnSpc>
              <a:buFont typeface="Arial"/>
              <a:buChar char="•"/>
            </a:pPr>
            <a:r>
              <a:rPr lang="en-US" sz="3900" dirty="0" err="1">
                <a:solidFill>
                  <a:srgbClr val="EAF9FE"/>
                </a:solidFill>
                <a:latin typeface="Barlow"/>
              </a:rPr>
              <a:t>Agentes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inductores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para la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experimentación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y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creación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nuevos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modelos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negocio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(no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sólo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innovación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tecnológica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);</a:t>
            </a:r>
          </a:p>
          <a:p>
            <a:pPr marL="842010" lvl="1" indent="-421005">
              <a:lnSpc>
                <a:spcPts val="5459"/>
              </a:lnSpc>
              <a:buFont typeface="Arial"/>
              <a:buChar char="•"/>
            </a:pPr>
            <a:r>
              <a:rPr lang="en-US" sz="3900" dirty="0" err="1">
                <a:solidFill>
                  <a:srgbClr val="EAF9FE"/>
                </a:solidFill>
                <a:latin typeface="Barlow"/>
              </a:rPr>
              <a:t>Establecer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alianzas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con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el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mercado y la academia son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esenciales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para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escalar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y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traer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nuevos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conocimientos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;</a:t>
            </a:r>
          </a:p>
          <a:p>
            <a:pPr marL="842010" lvl="1" indent="-421005">
              <a:lnSpc>
                <a:spcPts val="5459"/>
              </a:lnSpc>
              <a:buFont typeface="Arial"/>
              <a:buChar char="•"/>
            </a:pPr>
            <a:r>
              <a:rPr lang="en-US" sz="3900" dirty="0" err="1">
                <a:solidFill>
                  <a:srgbClr val="EAF9FE"/>
                </a:solidFill>
                <a:latin typeface="Barlow"/>
              </a:rPr>
              <a:t>Actores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estratégicos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la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implementación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políticas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públicas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;</a:t>
            </a:r>
          </a:p>
          <a:p>
            <a:pPr marL="842010" lvl="1" indent="-421005">
              <a:lnSpc>
                <a:spcPts val="5459"/>
              </a:lnSpc>
              <a:buFont typeface="Arial"/>
              <a:buChar char="•"/>
            </a:pPr>
            <a:r>
              <a:rPr lang="en-US" sz="3900" dirty="0" err="1">
                <a:solidFill>
                  <a:srgbClr val="EAF9FE"/>
                </a:solidFill>
                <a:latin typeface="Barlow"/>
              </a:rPr>
              <a:t>Nuevos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perfiles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profesionales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especializados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(redes y </a:t>
            </a:r>
            <a:r>
              <a:rPr lang="en-US" sz="3900" dirty="0">
                <a:solidFill>
                  <a:srgbClr val="EAF9FE"/>
                </a:solidFill>
                <a:latin typeface="Barlow Italics"/>
              </a:rPr>
              <a:t>cloud native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,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DevSecOps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, </a:t>
            </a:r>
            <a:r>
              <a:rPr lang="en-US" sz="3900" dirty="0">
                <a:solidFill>
                  <a:srgbClr val="EAF9FE"/>
                </a:solidFill>
                <a:latin typeface="Barlow Italics"/>
              </a:rPr>
              <a:t>mobile,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IA</a:t>
            </a:r>
            <a:r>
              <a:rPr lang="en-US" sz="3900" dirty="0">
                <a:solidFill>
                  <a:srgbClr val="EAF9FE"/>
                </a:solidFill>
                <a:latin typeface="Barlow Italics"/>
              </a:rPr>
              <a:t>,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gestión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de</a:t>
            </a:r>
            <a:r>
              <a:rPr lang="en-US" sz="3900" dirty="0">
                <a:solidFill>
                  <a:srgbClr val="EAF9FE"/>
                </a:solidFill>
                <a:latin typeface="Barlow Italics"/>
              </a:rPr>
              <a:t>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productos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 y </a:t>
            </a:r>
            <a:r>
              <a:rPr lang="en-US" sz="3900" dirty="0" err="1">
                <a:solidFill>
                  <a:srgbClr val="EAF9FE"/>
                </a:solidFill>
                <a:latin typeface="Barlow"/>
              </a:rPr>
              <a:t>servicios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, </a:t>
            </a:r>
            <a:r>
              <a:rPr lang="en-US" sz="3900" dirty="0">
                <a:solidFill>
                  <a:srgbClr val="EAF9FE"/>
                </a:solidFill>
                <a:latin typeface="Barlow Italics"/>
              </a:rPr>
              <a:t>marketing...</a:t>
            </a:r>
            <a:r>
              <a:rPr lang="en-US" sz="3900" dirty="0">
                <a:solidFill>
                  <a:srgbClr val="EAF9FE"/>
                </a:solidFill>
                <a:latin typeface="Barlow"/>
              </a:rPr>
              <a:t>).</a:t>
            </a:r>
          </a:p>
        </p:txBody>
      </p:sp>
      <p:sp>
        <p:nvSpPr>
          <p:cNvPr id="4" name="Freeform 4"/>
          <p:cNvSpPr/>
          <p:nvPr/>
        </p:nvSpPr>
        <p:spPr>
          <a:xfrm>
            <a:off x="15941714" y="282257"/>
            <a:ext cx="1976898" cy="1014664"/>
          </a:xfrm>
          <a:custGeom>
            <a:avLst/>
            <a:gdLst/>
            <a:ahLst/>
            <a:cxnLst/>
            <a:rect l="l" t="t" r="r" b="b"/>
            <a:pathLst>
              <a:path w="1976898" h="1014664">
                <a:moveTo>
                  <a:pt x="0" y="0"/>
                </a:moveTo>
                <a:lnTo>
                  <a:pt x="1976898" y="0"/>
                </a:lnTo>
                <a:lnTo>
                  <a:pt x="1976898" y="1014664"/>
                </a:lnTo>
                <a:lnTo>
                  <a:pt x="0" y="1014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8287999" h="10287000">
                <a:moveTo>
                  <a:pt x="0" y="0"/>
                </a:moveTo>
                <a:lnTo>
                  <a:pt x="18287999" y="0"/>
                </a:lnTo>
                <a:lnTo>
                  <a:pt x="182879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" y="0"/>
            <a:ext cx="18287999" cy="8199521"/>
            <a:chOff x="0" y="0"/>
            <a:chExt cx="4816592" cy="21595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59545"/>
            </a:xfrm>
            <a:custGeom>
              <a:avLst/>
              <a:gdLst/>
              <a:ahLst/>
              <a:cxnLst/>
              <a:rect l="l" t="t" r="r" b="b"/>
              <a:pathLst>
                <a:path w="4816592" h="2159545">
                  <a:moveTo>
                    <a:pt x="0" y="0"/>
                  </a:moveTo>
                  <a:lnTo>
                    <a:pt x="4816592" y="0"/>
                  </a:lnTo>
                  <a:lnTo>
                    <a:pt x="4816592" y="2159545"/>
                  </a:lnTo>
                  <a:lnTo>
                    <a:pt x="0" y="2159545"/>
                  </a:lnTo>
                  <a:close/>
                </a:path>
              </a:pathLst>
            </a:custGeom>
            <a:solidFill>
              <a:srgbClr val="00EB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2" cy="222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0"/>
            <a:ext cx="18287999" cy="8199521"/>
          </a:xfrm>
          <a:custGeom>
            <a:avLst/>
            <a:gdLst/>
            <a:ahLst/>
            <a:cxnLst/>
            <a:rect l="l" t="t" r="r" b="b"/>
            <a:pathLst>
              <a:path w="18287999" h="8199521">
                <a:moveTo>
                  <a:pt x="0" y="0"/>
                </a:moveTo>
                <a:lnTo>
                  <a:pt x="18287999" y="0"/>
                </a:lnTo>
                <a:lnTo>
                  <a:pt x="18287999" y="8199521"/>
                </a:lnTo>
                <a:lnTo>
                  <a:pt x="0" y="8199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t="-17011" b="-1373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63167" y="2281297"/>
            <a:ext cx="13761666" cy="443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FFFFFF"/>
                </a:solidFill>
                <a:latin typeface="Barlow Bold"/>
              </a:rPr>
              <a:t>Las redes académicas tienen una </a:t>
            </a:r>
          </a:p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FFFFFF"/>
                </a:solidFill>
                <a:latin typeface="Barlow Bold"/>
              </a:rPr>
              <a:t>gran capacidad de relacionarse, característica que es </a:t>
            </a:r>
          </a:p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3D0063"/>
                </a:solidFill>
                <a:latin typeface="Barlow Bold"/>
              </a:rPr>
              <a:t>escasa y exclusiva.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6675" y="8060155"/>
            <a:ext cx="11381325" cy="13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32"/>
              </a:lnSpc>
            </a:pPr>
            <a:r>
              <a:rPr lang="en-US" sz="809">
                <a:solidFill>
                  <a:srgbClr val="EAF9FE"/>
                </a:solidFill>
                <a:latin typeface="Barlow"/>
              </a:rPr>
              <a:t>Foto: TICAL 2018.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8287999" h="10287000">
                <a:moveTo>
                  <a:pt x="0" y="0"/>
                </a:moveTo>
                <a:lnTo>
                  <a:pt x="18287999" y="0"/>
                </a:lnTo>
                <a:lnTo>
                  <a:pt x="182879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53386" y="5363738"/>
            <a:ext cx="2632975" cy="2656173"/>
          </a:xfrm>
          <a:custGeom>
            <a:avLst/>
            <a:gdLst/>
            <a:ahLst/>
            <a:cxnLst/>
            <a:rect l="l" t="t" r="r" b="b"/>
            <a:pathLst>
              <a:path w="2632975" h="2656173">
                <a:moveTo>
                  <a:pt x="0" y="0"/>
                </a:moveTo>
                <a:lnTo>
                  <a:pt x="2632975" y="0"/>
                </a:lnTo>
                <a:lnTo>
                  <a:pt x="2632975" y="2656173"/>
                </a:lnTo>
                <a:lnTo>
                  <a:pt x="0" y="265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368847"/>
            <a:ext cx="10962220" cy="8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6"/>
              </a:lnSpc>
            </a:pPr>
            <a:r>
              <a:rPr lang="en-US" sz="6663">
                <a:solidFill>
                  <a:srgbClr val="002B86"/>
                </a:solidFill>
                <a:latin typeface="Lexend Tera Ultra-Bold"/>
              </a:rPr>
              <a:t>¡Muchas Gracias!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4893" y="5278013"/>
            <a:ext cx="10776027" cy="280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3996">
                <a:solidFill>
                  <a:srgbClr val="000000"/>
                </a:solidFill>
                <a:latin typeface="Arimo"/>
              </a:rPr>
              <a:t>Antônio Carlos Fernandes Nunes</a:t>
            </a:r>
          </a:p>
          <a:p>
            <a:pPr>
              <a:lnSpc>
                <a:spcPts val="5590"/>
              </a:lnSpc>
            </a:pPr>
            <a:r>
              <a:rPr lang="en-US" sz="3996">
                <a:solidFill>
                  <a:srgbClr val="000000"/>
                </a:solidFill>
                <a:latin typeface="Arimo"/>
              </a:rPr>
              <a:t>Director de Servicios y Soluciones</a:t>
            </a:r>
          </a:p>
          <a:p>
            <a:pPr>
              <a:lnSpc>
                <a:spcPts val="5590"/>
              </a:lnSpc>
            </a:pPr>
            <a:r>
              <a:rPr lang="en-US" sz="3996">
                <a:solidFill>
                  <a:srgbClr val="000000"/>
                </a:solidFill>
                <a:latin typeface="Arimo"/>
              </a:rPr>
              <a:t>Rede Nacional de Ensino e Pesquisa (RNP)</a:t>
            </a:r>
          </a:p>
          <a:p>
            <a:pPr algn="l">
              <a:lnSpc>
                <a:spcPts val="5593"/>
              </a:lnSpc>
            </a:pPr>
            <a:r>
              <a:rPr lang="en-US" sz="3996">
                <a:solidFill>
                  <a:srgbClr val="000000"/>
                </a:solidFill>
                <a:latin typeface="Arimo"/>
              </a:rPr>
              <a:t>antonio.nunes@rnp.br</a:t>
            </a:r>
          </a:p>
        </p:txBody>
      </p:sp>
      <p:sp>
        <p:nvSpPr>
          <p:cNvPr id="6" name="Freeform 6"/>
          <p:cNvSpPr/>
          <p:nvPr/>
        </p:nvSpPr>
        <p:spPr>
          <a:xfrm>
            <a:off x="12389144" y="5363738"/>
            <a:ext cx="1166019" cy="1166019"/>
          </a:xfrm>
          <a:custGeom>
            <a:avLst/>
            <a:gdLst/>
            <a:ahLst/>
            <a:cxnLst/>
            <a:rect l="l" t="t" r="r" b="b"/>
            <a:pathLst>
              <a:path w="1166019" h="1166019">
                <a:moveTo>
                  <a:pt x="0" y="0"/>
                </a:moveTo>
                <a:lnTo>
                  <a:pt x="1166018" y="0"/>
                </a:lnTo>
                <a:lnTo>
                  <a:pt x="1166018" y="1166019"/>
                </a:lnTo>
                <a:lnTo>
                  <a:pt x="0" y="11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98987" y="8411609"/>
            <a:ext cx="2706268" cy="536859"/>
            <a:chOff x="0" y="0"/>
            <a:chExt cx="712762" cy="141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762" cy="141395"/>
            </a:xfrm>
            <a:custGeom>
              <a:avLst/>
              <a:gdLst/>
              <a:ahLst/>
              <a:cxnLst/>
              <a:rect l="l" t="t" r="r" b="b"/>
              <a:pathLst>
                <a:path w="712762" h="141395">
                  <a:moveTo>
                    <a:pt x="0" y="0"/>
                  </a:moveTo>
                  <a:lnTo>
                    <a:pt x="712762" y="0"/>
                  </a:lnTo>
                  <a:lnTo>
                    <a:pt x="712762" y="141395"/>
                  </a:lnTo>
                  <a:lnTo>
                    <a:pt x="0" y="141395"/>
                  </a:lnTo>
                  <a:close/>
                </a:path>
              </a:pathLst>
            </a:custGeom>
            <a:solidFill>
              <a:srgbClr val="EDF0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712762" cy="227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449"/>
                </a:lnSpc>
              </a:pPr>
              <a:r>
                <a:rPr lang="en-US" sz="2299">
                  <a:solidFill>
                    <a:srgbClr val="000000"/>
                  </a:solidFill>
                  <a:latin typeface="Arimo Bold"/>
                </a:rPr>
                <a:t>DE CONEXIÓN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1037" y="1220699"/>
            <a:ext cx="19712214" cy="9676061"/>
            <a:chOff x="0" y="0"/>
            <a:chExt cx="3686493" cy="1809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6494" cy="1809575"/>
            </a:xfrm>
            <a:custGeom>
              <a:avLst/>
              <a:gdLst/>
              <a:ahLst/>
              <a:cxnLst/>
              <a:rect l="l" t="t" r="r" b="b"/>
              <a:pathLst>
                <a:path w="3686494" h="1809575">
                  <a:moveTo>
                    <a:pt x="3562033" y="1809575"/>
                  </a:moveTo>
                  <a:lnTo>
                    <a:pt x="124460" y="1809575"/>
                  </a:lnTo>
                  <a:cubicBezTo>
                    <a:pt x="55880" y="1809575"/>
                    <a:pt x="0" y="1753695"/>
                    <a:pt x="0" y="16851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2033" y="0"/>
                  </a:lnTo>
                  <a:cubicBezTo>
                    <a:pt x="3630613" y="0"/>
                    <a:pt x="3686494" y="55880"/>
                    <a:pt x="3686494" y="124460"/>
                  </a:cubicBezTo>
                  <a:lnTo>
                    <a:pt x="3686494" y="1685115"/>
                  </a:lnTo>
                  <a:cubicBezTo>
                    <a:pt x="3686494" y="1753695"/>
                    <a:pt x="3630613" y="1809575"/>
                    <a:pt x="3562033" y="1809575"/>
                  </a:cubicBezTo>
                  <a:close/>
                </a:path>
              </a:pathLst>
            </a:custGeom>
            <a:solidFill>
              <a:srgbClr val="66BAB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961812" y="1220699"/>
            <a:ext cx="7326188" cy="8843205"/>
          </a:xfrm>
          <a:custGeom>
            <a:avLst/>
            <a:gdLst/>
            <a:ahLst/>
            <a:cxnLst/>
            <a:rect l="l" t="t" r="r" b="b"/>
            <a:pathLst>
              <a:path w="7326188" h="8843205">
                <a:moveTo>
                  <a:pt x="0" y="0"/>
                </a:moveTo>
                <a:lnTo>
                  <a:pt x="7326188" y="0"/>
                </a:lnTo>
                <a:lnTo>
                  <a:pt x="7326188" y="8843204"/>
                </a:lnTo>
                <a:lnTo>
                  <a:pt x="0" y="884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59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42900"/>
            <a:ext cx="786706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Barlow Medium"/>
              </a:rPr>
              <a:t>Inspiración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9745" y="2220185"/>
            <a:ext cx="10503639" cy="718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91"/>
              </a:lnSpc>
            </a:pPr>
            <a:r>
              <a:rPr lang="en-US" sz="11900">
                <a:solidFill>
                  <a:srgbClr val="FFFFFF"/>
                </a:solidFill>
                <a:latin typeface="Barlow"/>
              </a:rPr>
              <a:t>“De tubos y conexiones a servicios digitales especializados.”</a:t>
            </a:r>
          </a:p>
          <a:p>
            <a:pPr algn="r">
              <a:lnSpc>
                <a:spcPts val="2136"/>
              </a:lnSpc>
            </a:pPr>
            <a:endParaRPr lang="en-US" sz="11900">
              <a:solidFill>
                <a:srgbClr val="FFFFFF"/>
              </a:solidFill>
              <a:latin typeface="Barlow"/>
            </a:endParaRPr>
          </a:p>
          <a:p>
            <a:pPr algn="r">
              <a:lnSpc>
                <a:spcPts val="2136"/>
              </a:lnSpc>
            </a:pPr>
            <a:r>
              <a:rPr lang="en-US" sz="2400">
                <a:solidFill>
                  <a:srgbClr val="FFFFFF"/>
                </a:solidFill>
                <a:latin typeface="Barlow"/>
              </a:rPr>
              <a:t>Autor desconocido</a:t>
            </a:r>
          </a:p>
        </p:txBody>
      </p:sp>
      <p:sp>
        <p:nvSpPr>
          <p:cNvPr id="7" name="Freeform 7"/>
          <p:cNvSpPr/>
          <p:nvPr/>
        </p:nvSpPr>
        <p:spPr>
          <a:xfrm>
            <a:off x="16165154" y="202488"/>
            <a:ext cx="1826363" cy="826212"/>
          </a:xfrm>
          <a:custGeom>
            <a:avLst/>
            <a:gdLst/>
            <a:ahLst/>
            <a:cxnLst/>
            <a:rect l="l" t="t" r="r" b="b"/>
            <a:pathLst>
              <a:path w="1826363" h="826212">
                <a:moveTo>
                  <a:pt x="0" y="0"/>
                </a:moveTo>
                <a:lnTo>
                  <a:pt x="1826364" y="0"/>
                </a:lnTo>
                <a:lnTo>
                  <a:pt x="1826364" y="826212"/>
                </a:lnTo>
                <a:lnTo>
                  <a:pt x="0" y="826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831925">
            <a:off x="14772004" y="-6254677"/>
            <a:ext cx="9125659" cy="9682397"/>
          </a:xfrm>
          <a:custGeom>
            <a:avLst/>
            <a:gdLst/>
            <a:ahLst/>
            <a:cxnLst/>
            <a:rect l="l" t="t" r="r" b="b"/>
            <a:pathLst>
              <a:path w="9125659" h="9682397">
                <a:moveTo>
                  <a:pt x="0" y="0"/>
                </a:moveTo>
                <a:lnTo>
                  <a:pt x="9125660" y="0"/>
                </a:lnTo>
                <a:lnTo>
                  <a:pt x="9125660" y="9682397"/>
                </a:lnTo>
                <a:lnTo>
                  <a:pt x="0" y="9682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0033" y="1698208"/>
            <a:ext cx="16559267" cy="809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EAF9FE"/>
                </a:solidFill>
                <a:latin typeface="Barlow"/>
              </a:rPr>
              <a:t>1. Apoyar la investigación y promover el desarrollo tecnológico y la innovación en TIC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 orientados a crear y ofrecer servicios y negocios digitales;</a:t>
            </a:r>
          </a:p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EAF9FE"/>
                </a:solidFill>
                <a:latin typeface="Barlow Bold"/>
              </a:rPr>
              <a:t>2.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Prover una ciberinfraestructura</a:t>
            </a:r>
            <a:r>
              <a:rPr lang="en-US" sz="2800" spc="-168">
                <a:solidFill>
                  <a:srgbClr val="EAF9FE"/>
                </a:solidFill>
                <a:latin typeface="Barlow Bold"/>
              </a:rPr>
              <a:t>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avanzada ubicua, segura, de alta disponibilidad y desempeño para la educación, la investigación, la innovación y la transformación digital</a:t>
            </a:r>
            <a:r>
              <a:rPr lang="en-US" sz="2800" spc="-168">
                <a:solidFill>
                  <a:srgbClr val="EAF9FE"/>
                </a:solidFill>
                <a:latin typeface="Barlow Bold"/>
              </a:rPr>
              <a:t>;</a:t>
            </a:r>
          </a:p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A6A6A6"/>
                </a:solidFill>
                <a:latin typeface="Barlow"/>
              </a:rPr>
              <a:t>3. Promover la formación profesional y el desarrollo de habilidades para el uso intensivo de las TIC;</a:t>
            </a:r>
          </a:p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EAF9FE"/>
                </a:solidFill>
                <a:latin typeface="Barlow Bold"/>
              </a:rPr>
              <a:t>4.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Emprender soluciones TIC innovadoras en proyectos orientados a las demandas</a:t>
            </a:r>
            <a:r>
              <a:rPr lang="en-US" sz="2800" spc="-168">
                <a:solidFill>
                  <a:srgbClr val="EAF9FE"/>
                </a:solidFill>
                <a:latin typeface="Barlow Bold"/>
              </a:rPr>
              <a:t> del Sistema RNP</a:t>
            </a:r>
            <a:r>
              <a:rPr lang="en-US" sz="2800" spc="-168">
                <a:solidFill>
                  <a:srgbClr val="EAF9FE"/>
                </a:solidFill>
                <a:latin typeface="Barlow"/>
              </a:rPr>
              <a:t>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y su transformación digital;</a:t>
            </a:r>
          </a:p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EAF9FE"/>
                </a:solidFill>
                <a:latin typeface="Barlow Bold"/>
              </a:rPr>
              <a:t>5.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Ofrecer plataformas, servicios, soporte técnico especializado y aplicaciones digitales </a:t>
            </a:r>
            <a:r>
              <a:rPr lang="en-US" sz="2800" spc="-168">
                <a:solidFill>
                  <a:srgbClr val="EAF9FE"/>
                </a:solidFill>
                <a:latin typeface="Barlow Bold"/>
              </a:rPr>
              <a:t>para la educación, la investigación y la innovación;</a:t>
            </a:r>
          </a:p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EAF9FE"/>
                </a:solidFill>
                <a:latin typeface="Barlow Bold"/>
              </a:rPr>
              <a:t>6.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Apoyar las políticas públicas en educación, ciencia, tecnología e innovación, y sus aplicaciones sectoriales</a:t>
            </a:r>
            <a:r>
              <a:rPr lang="en-US" sz="2800" spc="-168">
                <a:solidFill>
                  <a:srgbClr val="EAF9FE"/>
                </a:solidFill>
                <a:latin typeface="Barlow Bold"/>
              </a:rPr>
              <a:t>,</a:t>
            </a:r>
            <a:r>
              <a:rPr lang="en-US" sz="2800" spc="-168">
                <a:solidFill>
                  <a:srgbClr val="EAF9FE"/>
                </a:solidFill>
                <a:latin typeface="Barlow"/>
              </a:rPr>
              <a:t> asociadas al Programa Interministerial para el Desarrollo y Mantenimiento de la Red Nacional de Educación e Investigación (PRO-RNP), con el objetivo de consolidar y sostener el Sistema RNP ; </a:t>
            </a:r>
          </a:p>
          <a:p>
            <a:pPr>
              <a:lnSpc>
                <a:spcPts val="4648"/>
              </a:lnSpc>
            </a:pPr>
            <a:r>
              <a:rPr lang="en-US" sz="2800" spc="-168">
                <a:solidFill>
                  <a:srgbClr val="EAF9FE"/>
                </a:solidFill>
                <a:latin typeface="Barlow Bold"/>
              </a:rPr>
              <a:t>7. Promover el fomento y cooperación con la comunidad científica y los sectores público y privado, a través de </a:t>
            </a:r>
            <a:r>
              <a:rPr lang="en-US" sz="2800" spc="-168">
                <a:solidFill>
                  <a:srgbClr val="FFDE59"/>
                </a:solidFill>
                <a:latin typeface="Barlow Bold"/>
              </a:rPr>
              <a:t>alianzas y prestación de servicios, articulando acuerdos globales, nacionales, regionales y locales</a:t>
            </a:r>
            <a:r>
              <a:rPr lang="en-US" sz="2800" spc="-168">
                <a:solidFill>
                  <a:srgbClr val="EAF9FE"/>
                </a:solidFill>
                <a:latin typeface="Barlow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5853390" y="364970"/>
            <a:ext cx="1941949" cy="996726"/>
          </a:xfrm>
          <a:custGeom>
            <a:avLst/>
            <a:gdLst/>
            <a:ahLst/>
            <a:cxnLst/>
            <a:rect l="l" t="t" r="r" b="b"/>
            <a:pathLst>
              <a:path w="1941949" h="996726">
                <a:moveTo>
                  <a:pt x="0" y="0"/>
                </a:moveTo>
                <a:lnTo>
                  <a:pt x="1941949" y="0"/>
                </a:lnTo>
                <a:lnTo>
                  <a:pt x="1941949" y="996726"/>
                </a:lnTo>
                <a:lnTo>
                  <a:pt x="0" y="996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7489" y="362635"/>
            <a:ext cx="139173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Barlow Bold"/>
              </a:rPr>
              <a:t>Nuevos objetivos estratégicos (2021 - 2030)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39989" y="280203"/>
            <a:ext cx="1826363" cy="826212"/>
          </a:xfrm>
          <a:custGeom>
            <a:avLst/>
            <a:gdLst/>
            <a:ahLst/>
            <a:cxnLst/>
            <a:rect l="l" t="t" r="r" b="b"/>
            <a:pathLst>
              <a:path w="1826363" h="826212">
                <a:moveTo>
                  <a:pt x="0" y="0"/>
                </a:moveTo>
                <a:lnTo>
                  <a:pt x="1826363" y="0"/>
                </a:lnTo>
                <a:lnTo>
                  <a:pt x="1826363" y="826212"/>
                </a:lnTo>
                <a:lnTo>
                  <a:pt x="0" y="826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99413" y="710493"/>
            <a:ext cx="2596542" cy="2598165"/>
          </a:xfrm>
          <a:custGeom>
            <a:avLst/>
            <a:gdLst/>
            <a:ahLst/>
            <a:cxnLst/>
            <a:rect l="l" t="t" r="r" b="b"/>
            <a:pathLst>
              <a:path w="2596542" h="2598165">
                <a:moveTo>
                  <a:pt x="0" y="0"/>
                </a:moveTo>
                <a:lnTo>
                  <a:pt x="2596542" y="0"/>
                </a:lnTo>
                <a:lnTo>
                  <a:pt x="2596542" y="2598165"/>
                </a:lnTo>
                <a:lnTo>
                  <a:pt x="0" y="2598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11223" y="373709"/>
            <a:ext cx="2650976" cy="1821441"/>
          </a:xfrm>
          <a:custGeom>
            <a:avLst/>
            <a:gdLst/>
            <a:ahLst/>
            <a:cxnLst/>
            <a:rect l="l" t="t" r="r" b="b"/>
            <a:pathLst>
              <a:path w="2650976" h="1821441">
                <a:moveTo>
                  <a:pt x="0" y="0"/>
                </a:moveTo>
                <a:lnTo>
                  <a:pt x="2650975" y="0"/>
                </a:lnTo>
                <a:lnTo>
                  <a:pt x="2650975" y="1821441"/>
                </a:lnTo>
                <a:lnTo>
                  <a:pt x="0" y="1821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81959" y="1165554"/>
            <a:ext cx="2314727" cy="3254449"/>
          </a:xfrm>
          <a:custGeom>
            <a:avLst/>
            <a:gdLst/>
            <a:ahLst/>
            <a:cxnLst/>
            <a:rect l="l" t="t" r="r" b="b"/>
            <a:pathLst>
              <a:path w="2314727" h="3254449">
                <a:moveTo>
                  <a:pt x="0" y="0"/>
                </a:moveTo>
                <a:lnTo>
                  <a:pt x="2314727" y="0"/>
                </a:lnTo>
                <a:lnTo>
                  <a:pt x="2314727" y="3254449"/>
                </a:lnTo>
                <a:lnTo>
                  <a:pt x="0" y="3254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02316" y="6655713"/>
            <a:ext cx="3478569" cy="2056188"/>
          </a:xfrm>
          <a:custGeom>
            <a:avLst/>
            <a:gdLst/>
            <a:ahLst/>
            <a:cxnLst/>
            <a:rect l="l" t="t" r="r" b="b"/>
            <a:pathLst>
              <a:path w="3478569" h="2056188">
                <a:moveTo>
                  <a:pt x="0" y="0"/>
                </a:moveTo>
                <a:lnTo>
                  <a:pt x="3478569" y="0"/>
                </a:lnTo>
                <a:lnTo>
                  <a:pt x="3478569" y="2056188"/>
                </a:lnTo>
                <a:lnTo>
                  <a:pt x="0" y="2056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866063" y="3825019"/>
            <a:ext cx="2872415" cy="1761244"/>
            <a:chOff x="0" y="0"/>
            <a:chExt cx="3829887" cy="2348326"/>
          </a:xfrm>
        </p:grpSpPr>
        <p:sp>
          <p:nvSpPr>
            <p:cNvPr id="8" name="Freeform 8"/>
            <p:cNvSpPr/>
            <p:nvPr/>
          </p:nvSpPr>
          <p:spPr>
            <a:xfrm>
              <a:off x="0" y="831589"/>
              <a:ext cx="3829887" cy="1516737"/>
            </a:xfrm>
            <a:custGeom>
              <a:avLst/>
              <a:gdLst/>
              <a:ahLst/>
              <a:cxnLst/>
              <a:rect l="l" t="t" r="r" b="b"/>
              <a:pathLst>
                <a:path w="3829887" h="1516737">
                  <a:moveTo>
                    <a:pt x="0" y="0"/>
                  </a:moveTo>
                  <a:lnTo>
                    <a:pt x="3829887" y="0"/>
                  </a:lnTo>
                  <a:lnTo>
                    <a:pt x="3829887" y="1516737"/>
                  </a:lnTo>
                  <a:lnTo>
                    <a:pt x="0" y="151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829887" cy="831589"/>
            </a:xfrm>
            <a:custGeom>
              <a:avLst/>
              <a:gdLst/>
              <a:ahLst/>
              <a:cxnLst/>
              <a:rect l="l" t="t" r="r" b="b"/>
              <a:pathLst>
                <a:path w="3829887" h="831589">
                  <a:moveTo>
                    <a:pt x="0" y="0"/>
                  </a:moveTo>
                  <a:lnTo>
                    <a:pt x="3829887" y="0"/>
                  </a:lnTo>
                  <a:lnTo>
                    <a:pt x="3829887" y="831589"/>
                  </a:lnTo>
                  <a:lnTo>
                    <a:pt x="0" y="83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1871828" y="2443408"/>
            <a:ext cx="2542158" cy="597686"/>
          </a:xfrm>
          <a:custGeom>
            <a:avLst/>
            <a:gdLst/>
            <a:ahLst/>
            <a:cxnLst/>
            <a:rect l="l" t="t" r="r" b="b"/>
            <a:pathLst>
              <a:path w="2542158" h="597686">
                <a:moveTo>
                  <a:pt x="0" y="0"/>
                </a:moveTo>
                <a:lnTo>
                  <a:pt x="2542158" y="0"/>
                </a:lnTo>
                <a:lnTo>
                  <a:pt x="2542158" y="597686"/>
                </a:lnTo>
                <a:lnTo>
                  <a:pt x="0" y="5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71828" y="3013025"/>
            <a:ext cx="2542158" cy="783868"/>
          </a:xfrm>
          <a:custGeom>
            <a:avLst/>
            <a:gdLst/>
            <a:ahLst/>
            <a:cxnLst/>
            <a:rect l="l" t="t" r="r" b="b"/>
            <a:pathLst>
              <a:path w="2542158" h="783868">
                <a:moveTo>
                  <a:pt x="0" y="0"/>
                </a:moveTo>
                <a:lnTo>
                  <a:pt x="2542158" y="0"/>
                </a:lnTo>
                <a:lnTo>
                  <a:pt x="2542158" y="783868"/>
                </a:lnTo>
                <a:lnTo>
                  <a:pt x="0" y="783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50871" y="6291304"/>
            <a:ext cx="4343396" cy="1063944"/>
          </a:xfrm>
          <a:custGeom>
            <a:avLst/>
            <a:gdLst/>
            <a:ahLst/>
            <a:cxnLst/>
            <a:rect l="l" t="t" r="r" b="b"/>
            <a:pathLst>
              <a:path w="4343396" h="1063944">
                <a:moveTo>
                  <a:pt x="0" y="0"/>
                </a:moveTo>
                <a:lnTo>
                  <a:pt x="4343396" y="0"/>
                </a:lnTo>
                <a:lnTo>
                  <a:pt x="4343396" y="1063944"/>
                </a:lnTo>
                <a:lnTo>
                  <a:pt x="0" y="1063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50871" y="7355248"/>
            <a:ext cx="4343396" cy="2770907"/>
          </a:xfrm>
          <a:custGeom>
            <a:avLst/>
            <a:gdLst/>
            <a:ahLst/>
            <a:cxnLst/>
            <a:rect l="l" t="t" r="r" b="b"/>
            <a:pathLst>
              <a:path w="4343396" h="2770907">
                <a:moveTo>
                  <a:pt x="0" y="0"/>
                </a:moveTo>
                <a:lnTo>
                  <a:pt x="4343396" y="0"/>
                </a:lnTo>
                <a:lnTo>
                  <a:pt x="4343396" y="2770907"/>
                </a:lnTo>
                <a:lnTo>
                  <a:pt x="0" y="2770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71828" y="3796893"/>
            <a:ext cx="2542158" cy="2246153"/>
          </a:xfrm>
          <a:custGeom>
            <a:avLst/>
            <a:gdLst/>
            <a:ahLst/>
            <a:cxnLst/>
            <a:rect l="l" t="t" r="r" b="b"/>
            <a:pathLst>
              <a:path w="2542158" h="2246153">
                <a:moveTo>
                  <a:pt x="0" y="0"/>
                </a:moveTo>
                <a:lnTo>
                  <a:pt x="2542158" y="0"/>
                </a:lnTo>
                <a:lnTo>
                  <a:pt x="2542158" y="2246153"/>
                </a:lnTo>
                <a:lnTo>
                  <a:pt x="0" y="22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62198" y="4531022"/>
            <a:ext cx="3480884" cy="2013673"/>
          </a:xfrm>
          <a:custGeom>
            <a:avLst/>
            <a:gdLst/>
            <a:ahLst/>
            <a:cxnLst/>
            <a:rect l="l" t="t" r="r" b="b"/>
            <a:pathLst>
              <a:path w="3480884" h="2013673">
                <a:moveTo>
                  <a:pt x="0" y="0"/>
                </a:moveTo>
                <a:lnTo>
                  <a:pt x="3480885" y="0"/>
                </a:lnTo>
                <a:lnTo>
                  <a:pt x="3480885" y="2013672"/>
                </a:lnTo>
                <a:lnTo>
                  <a:pt x="0" y="2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502316" y="8711901"/>
            <a:ext cx="3478569" cy="1503046"/>
          </a:xfrm>
          <a:custGeom>
            <a:avLst/>
            <a:gdLst/>
            <a:ahLst/>
            <a:cxnLst/>
            <a:rect l="l" t="t" r="r" b="b"/>
            <a:pathLst>
              <a:path w="3478569" h="1503046">
                <a:moveTo>
                  <a:pt x="0" y="0"/>
                </a:moveTo>
                <a:lnTo>
                  <a:pt x="3478569" y="0"/>
                </a:lnTo>
                <a:lnTo>
                  <a:pt x="3478569" y="1503046"/>
                </a:lnTo>
                <a:lnTo>
                  <a:pt x="0" y="1503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312856" y="1258722"/>
            <a:ext cx="8553207" cy="2967058"/>
            <a:chOff x="0" y="0"/>
            <a:chExt cx="11404276" cy="395607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66675"/>
              <a:ext cx="11404276" cy="3045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54"/>
                </a:lnSpc>
              </a:pPr>
              <a:r>
                <a:rPr lang="en-US" sz="3589">
                  <a:solidFill>
                    <a:srgbClr val="EDF0F2"/>
                  </a:solidFill>
                  <a:latin typeface="Barlow"/>
                </a:rPr>
                <a:t>En los últimos años y especialmente durante la pandemia, la RNP tuvo el desafío de contribuir con varias iniciativas de apoyo a políticas públicas en procesos de transformación e inclusión digital.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99757" y="3441433"/>
              <a:ext cx="8204763" cy="514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2356" y="3726834"/>
            <a:ext cx="8769232" cy="683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Distribución de más de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 165 mil chips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 a estudiantes de universidades públicas;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Implementación de infovías ópticas sub-fluviales, cobertura total en torno de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 10 mil kilómetros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, impactando a más de 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10 millones de habitantes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;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Gestión y operación del ambiente de nube pública para la selección de una institución pública de educación superior para más de 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2 millones de estudiantes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 (SiSU);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Acceso a eduroam en ambientes públicos (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&gt; 3,8 mil puntos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);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Distribución de 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10 mil chips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 con tecnología eSIMCards (objetivo 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770 mil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) a estudiantes necesitados;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Escalar un servicio de conferencia web a casi 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3 millones de acesos por mes;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r>
              <a:rPr lang="en-US" sz="2150">
                <a:solidFill>
                  <a:srgbClr val="EDF0F2"/>
                </a:solidFill>
                <a:latin typeface="Barlow"/>
              </a:rPr>
              <a:t>Solución tecnológica lleva al ambiente digital Programa que selecciona y distribuye </a:t>
            </a:r>
            <a:r>
              <a:rPr lang="en-US" sz="2150">
                <a:solidFill>
                  <a:srgbClr val="EDF0F2"/>
                </a:solidFill>
                <a:latin typeface="Barlow Bold"/>
              </a:rPr>
              <a:t>libros a 30 millones de estudiantes</a:t>
            </a:r>
            <a:r>
              <a:rPr lang="en-US" sz="2150">
                <a:solidFill>
                  <a:srgbClr val="EDF0F2"/>
                </a:solidFill>
                <a:latin typeface="Barlow"/>
              </a:rPr>
              <a:t> (PNLD).</a:t>
            </a:r>
          </a:p>
          <a:p>
            <a:pPr marL="464186" lvl="1" indent="-232093">
              <a:lnSpc>
                <a:spcPts val="3375"/>
              </a:lnSpc>
              <a:buFont typeface="Arial"/>
              <a:buChar char="•"/>
            </a:pPr>
            <a:endParaRPr lang="en-US" sz="2150">
              <a:solidFill>
                <a:srgbClr val="EDF0F2"/>
              </a:solidFill>
              <a:latin typeface="Barl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-194281" y="175428"/>
            <a:ext cx="508750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DF0F2"/>
                </a:solidFill>
                <a:latin typeface="Barlow Bold"/>
              </a:rPr>
              <a:t>Muchos Retos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9661" y="-241553"/>
            <a:ext cx="18717661" cy="10528553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>
                <a:alphaModFix amt="29000"/>
              </a:blip>
              <a:stretch>
                <a:fillRect t="-4" b="-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5921480" y="2026600"/>
            <a:ext cx="6888177" cy="6233800"/>
          </a:xfrm>
          <a:custGeom>
            <a:avLst/>
            <a:gdLst/>
            <a:ahLst/>
            <a:cxnLst/>
            <a:rect l="l" t="t" r="r" b="b"/>
            <a:pathLst>
              <a:path w="6888177" h="6233800">
                <a:moveTo>
                  <a:pt x="0" y="0"/>
                </a:moveTo>
                <a:lnTo>
                  <a:pt x="6888177" y="0"/>
                </a:lnTo>
                <a:lnTo>
                  <a:pt x="6888177" y="6233800"/>
                </a:lnTo>
                <a:lnTo>
                  <a:pt x="0" y="623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37276" y="452549"/>
            <a:ext cx="1826363" cy="826212"/>
          </a:xfrm>
          <a:custGeom>
            <a:avLst/>
            <a:gdLst/>
            <a:ahLst/>
            <a:cxnLst/>
            <a:rect l="l" t="t" r="r" b="b"/>
            <a:pathLst>
              <a:path w="1826363" h="826212">
                <a:moveTo>
                  <a:pt x="0" y="0"/>
                </a:moveTo>
                <a:lnTo>
                  <a:pt x="1826364" y="0"/>
                </a:lnTo>
                <a:lnTo>
                  <a:pt x="1826364" y="826212"/>
                </a:lnTo>
                <a:lnTo>
                  <a:pt x="0" y="826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41094" y="673735"/>
            <a:ext cx="11425503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9"/>
              </a:lnSpc>
            </a:pPr>
            <a:r>
              <a:rPr lang="en-US" sz="6199">
                <a:solidFill>
                  <a:srgbClr val="FFFFFF"/>
                </a:solidFill>
                <a:latin typeface="Barlow Bold"/>
              </a:rPr>
              <a:t>¿Cómo la RNP crea  valor?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5689" y="3702598"/>
            <a:ext cx="646182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 Bold"/>
              </a:rPr>
              <a:t>Gestionar y reducir las asimetrías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"/>
              </a:rPr>
              <a:t>Optimizar pela escala y neutralidad​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Barlow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130953" y="3353435"/>
            <a:ext cx="6680696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 Bold"/>
              </a:rPr>
              <a:t>Ventaja del pionero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"/>
              </a:rPr>
              <a:t>Explorar las brechas con innovación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81906" y="8184200"/>
            <a:ext cx="8924188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 Bold"/>
              </a:rPr>
              <a:t>Reducir las brechas digitales con asociaciones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Barlow"/>
              </a:rPr>
              <a:t>Transformar de forma compartida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2256" y="9859965"/>
            <a:ext cx="5901432" cy="25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Barlow"/>
              </a:rPr>
              <a:t>Adaptado de Business Value Space, Strategic Insight Methodology - Dextron ​.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5093" y="4869093"/>
            <a:ext cx="158095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Bold"/>
              </a:rPr>
              <a:t>Valor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Bold"/>
              </a:rPr>
              <a:t>Público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11670">
            <a:off x="1088026" y="-1305687"/>
            <a:ext cx="15297977" cy="16231275"/>
          </a:xfrm>
          <a:custGeom>
            <a:avLst/>
            <a:gdLst/>
            <a:ahLst/>
            <a:cxnLst/>
            <a:rect l="l" t="t" r="r" b="b"/>
            <a:pathLst>
              <a:path w="15297977" h="16231275">
                <a:moveTo>
                  <a:pt x="0" y="0"/>
                </a:moveTo>
                <a:lnTo>
                  <a:pt x="15297977" y="0"/>
                </a:lnTo>
                <a:lnTo>
                  <a:pt x="15297977" y="16231276"/>
                </a:lnTo>
                <a:lnTo>
                  <a:pt x="0" y="1623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83303">
            <a:off x="-1849246" y="5907914"/>
            <a:ext cx="10617868" cy="11265643"/>
          </a:xfrm>
          <a:custGeom>
            <a:avLst/>
            <a:gdLst/>
            <a:ahLst/>
            <a:cxnLst/>
            <a:rect l="l" t="t" r="r" b="b"/>
            <a:pathLst>
              <a:path w="10617868" h="11265643">
                <a:moveTo>
                  <a:pt x="0" y="0"/>
                </a:moveTo>
                <a:lnTo>
                  <a:pt x="10617868" y="0"/>
                </a:lnTo>
                <a:lnTo>
                  <a:pt x="10617868" y="11265643"/>
                </a:lnTo>
                <a:lnTo>
                  <a:pt x="0" y="1126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18917" y="5588662"/>
            <a:ext cx="13193057" cy="3669638"/>
            <a:chOff x="0" y="0"/>
            <a:chExt cx="17590743" cy="4892851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7590743" cy="3712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17"/>
                </a:lnSpc>
              </a:pPr>
              <a:r>
                <a:rPr lang="en-US" sz="5110">
                  <a:solidFill>
                    <a:srgbClr val="EDF0F2"/>
                  </a:solidFill>
                  <a:latin typeface="Barlow"/>
                </a:rPr>
                <a:t>Entender los problemas, hasta entregar valor desde el diseño, desarrollo y gestión de servicios y soluciones de TIC especializadas para nuestras instituciones.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467575" y="4200118"/>
              <a:ext cx="12655593" cy="692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41094" y="673735"/>
            <a:ext cx="11425503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9"/>
              </a:lnSpc>
            </a:pPr>
            <a:r>
              <a:rPr lang="en-US" sz="6199">
                <a:solidFill>
                  <a:srgbClr val="FFFFFF"/>
                </a:solidFill>
                <a:latin typeface="Barlow Bold"/>
              </a:rPr>
              <a:t>Era urgente cambiar para...</a:t>
            </a:r>
          </a:p>
        </p:txBody>
      </p:sp>
      <p:sp>
        <p:nvSpPr>
          <p:cNvPr id="8" name="Freeform 8"/>
          <p:cNvSpPr/>
          <p:nvPr/>
        </p:nvSpPr>
        <p:spPr>
          <a:xfrm>
            <a:off x="12612985" y="4589403"/>
            <a:ext cx="1826363" cy="826212"/>
          </a:xfrm>
          <a:custGeom>
            <a:avLst/>
            <a:gdLst/>
            <a:ahLst/>
            <a:cxnLst/>
            <a:rect l="l" t="t" r="r" b="b"/>
            <a:pathLst>
              <a:path w="1826363" h="826212">
                <a:moveTo>
                  <a:pt x="0" y="0"/>
                </a:moveTo>
                <a:lnTo>
                  <a:pt x="1826363" y="0"/>
                </a:lnTo>
                <a:lnTo>
                  <a:pt x="1826363" y="826212"/>
                </a:lnTo>
                <a:lnTo>
                  <a:pt x="0" y="826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15356" y="0"/>
            <a:ext cx="6772644" cy="10287000"/>
          </a:xfrm>
          <a:custGeom>
            <a:avLst/>
            <a:gdLst/>
            <a:ahLst/>
            <a:cxnLst/>
            <a:rect l="l" t="t" r="r" b="b"/>
            <a:pathLst>
              <a:path w="6772644" h="10287000">
                <a:moveTo>
                  <a:pt x="0" y="0"/>
                </a:moveTo>
                <a:lnTo>
                  <a:pt x="6772644" y="0"/>
                </a:lnTo>
                <a:lnTo>
                  <a:pt x="67726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216" r="-82603" b="-627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3606" y="2344296"/>
            <a:ext cx="13445356" cy="457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5"/>
              </a:lnSpc>
            </a:pPr>
            <a:endParaRPr/>
          </a:p>
          <a:p>
            <a:pPr>
              <a:lnSpc>
                <a:spcPts val="7745"/>
              </a:lnSpc>
            </a:pPr>
            <a:endParaRPr/>
          </a:p>
          <a:p>
            <a:pPr>
              <a:lnSpc>
                <a:spcPts val="6777"/>
              </a:lnSpc>
            </a:pPr>
            <a:r>
              <a:rPr lang="en-US" sz="6777" spc="-135">
                <a:solidFill>
                  <a:srgbClr val="00EB00"/>
                </a:solidFill>
                <a:latin typeface="Barlow Semi-Bold"/>
              </a:rPr>
              <a:t>¿Cómo entregamos los </a:t>
            </a:r>
          </a:p>
          <a:p>
            <a:pPr>
              <a:lnSpc>
                <a:spcPts val="6777"/>
              </a:lnSpc>
            </a:pPr>
            <a:r>
              <a:rPr lang="en-US" sz="6777" spc="-135">
                <a:solidFill>
                  <a:srgbClr val="00EB00"/>
                </a:solidFill>
                <a:latin typeface="Barlow Semi-Bold"/>
              </a:rPr>
              <a:t>Serviços y Soluciones Digitales </a:t>
            </a:r>
          </a:p>
          <a:p>
            <a:pPr>
              <a:lnSpc>
                <a:spcPts val="6777"/>
              </a:lnSpc>
            </a:pPr>
            <a:r>
              <a:rPr lang="en-US" sz="6777" spc="-135">
                <a:solidFill>
                  <a:srgbClr val="00EB00"/>
                </a:solidFill>
                <a:latin typeface="Barlow Semi-Bold"/>
              </a:rPr>
              <a:t>Especializadas?</a:t>
            </a:r>
          </a:p>
        </p:txBody>
      </p:sp>
      <p:sp>
        <p:nvSpPr>
          <p:cNvPr id="4" name="Freeform 4"/>
          <p:cNvSpPr/>
          <p:nvPr/>
        </p:nvSpPr>
        <p:spPr>
          <a:xfrm>
            <a:off x="308269" y="202488"/>
            <a:ext cx="1826363" cy="826212"/>
          </a:xfrm>
          <a:custGeom>
            <a:avLst/>
            <a:gdLst/>
            <a:ahLst/>
            <a:cxnLst/>
            <a:rect l="l" t="t" r="r" b="b"/>
            <a:pathLst>
              <a:path w="1826363" h="826212">
                <a:moveTo>
                  <a:pt x="0" y="0"/>
                </a:moveTo>
                <a:lnTo>
                  <a:pt x="1826364" y="0"/>
                </a:lnTo>
                <a:lnTo>
                  <a:pt x="1826364" y="826212"/>
                </a:lnTo>
                <a:lnTo>
                  <a:pt x="0" y="826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1315</Words>
  <Application>Microsoft Office PowerPoint</Application>
  <PresentationFormat>Personalizar</PresentationFormat>
  <Paragraphs>188</Paragraphs>
  <Slides>24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24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49" baseType="lpstr">
      <vt:lpstr>Barlow Condensed Medium</vt:lpstr>
      <vt:lpstr>Arimo Bold</vt:lpstr>
      <vt:lpstr>Arimo</vt:lpstr>
      <vt:lpstr>Barlow Light</vt:lpstr>
      <vt:lpstr>Barlow Italics</vt:lpstr>
      <vt:lpstr>Roboto Bold</vt:lpstr>
      <vt:lpstr>Barlow Light Italics</vt:lpstr>
      <vt:lpstr>Open Sans Bold</vt:lpstr>
      <vt:lpstr>Barlow Medium</vt:lpstr>
      <vt:lpstr>Calibri</vt:lpstr>
      <vt:lpstr>Barlow Semi-Bold</vt:lpstr>
      <vt:lpstr>Open Sans</vt:lpstr>
      <vt:lpstr>Aileron Bold Italics</vt:lpstr>
      <vt:lpstr>Barlow Condensed Semi-Bold</vt:lpstr>
      <vt:lpstr>Barlow Bold</vt:lpstr>
      <vt:lpstr>Barlow Semi-Bold Italics</vt:lpstr>
      <vt:lpstr>Lexend Tera Bold</vt:lpstr>
      <vt:lpstr>Barlow</vt:lpstr>
      <vt:lpstr>Barlow Ultra-Bold</vt:lpstr>
      <vt:lpstr>Lexend Tera Heavy</vt:lpstr>
      <vt:lpstr>Lexend Tera Ultra-Bold</vt:lpstr>
      <vt:lpstr>Arial</vt:lpstr>
      <vt:lpstr>Roboto</vt:lpstr>
      <vt:lpstr>Aileron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RNP_TICAL 2023_Desarrollo de Servicios y Soluciones digitales para la comunidad académica</dc:title>
  <cp:lastModifiedBy>Antonio Carlos Fernandes Nunes</cp:lastModifiedBy>
  <cp:revision>2</cp:revision>
  <dcterms:created xsi:type="dcterms:W3CDTF">2006-08-16T00:00:00Z</dcterms:created>
  <dcterms:modified xsi:type="dcterms:W3CDTF">2023-11-14T22:59:22Z</dcterms:modified>
  <dc:identifier>DAFzS2Aa0IE</dc:identifier>
</cp:coreProperties>
</file>