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handoutMasterIdLst>
    <p:handoutMasterId r:id="rId23"/>
  </p:handoutMasterIdLst>
  <p:sldIdLst>
    <p:sldId id="256" r:id="rId5"/>
    <p:sldId id="257" r:id="rId6"/>
    <p:sldId id="868" r:id="rId7"/>
    <p:sldId id="756" r:id="rId8"/>
    <p:sldId id="874" r:id="rId9"/>
    <p:sldId id="764" r:id="rId10"/>
    <p:sldId id="763" r:id="rId11"/>
    <p:sldId id="759" r:id="rId12"/>
    <p:sldId id="873" r:id="rId13"/>
    <p:sldId id="710" r:id="rId14"/>
    <p:sldId id="875" r:id="rId15"/>
    <p:sldId id="681" r:id="rId16"/>
    <p:sldId id="719" r:id="rId17"/>
    <p:sldId id="762" r:id="rId18"/>
    <p:sldId id="717" r:id="rId19"/>
    <p:sldId id="870" r:id="rId20"/>
    <p:sldId id="871" r:id="rId21"/>
    <p:sldId id="258" r:id="rId22"/>
  </p:sldIdLst>
  <p:sldSz cx="18288000" cy="10287000"/>
  <p:notesSz cx="7010400" cy="9296400"/>
  <p:embeddedFontLst>
    <p:embeddedFont>
      <p:font typeface="Manrope 2" panose="020B0604020202020204" charset="0"/>
      <p:regular r:id="rId24"/>
    </p:embeddedFont>
    <p:embeddedFont>
      <p:font typeface="Lexend Tera Ultra-Bold" panose="020B0604020202020204" charset="0"/>
      <p:regular r:id="rId25"/>
    </p:embeddedFont>
    <p:embeddedFont>
      <p:font typeface="Gill Sans MT" panose="020B0502020104020203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Arial Black" panose="020B0A04020102020204" pitchFamily="34" charset="0"/>
      <p:bold r:id="rId34"/>
    </p:embeddedFont>
    <p:embeddedFont>
      <p:font typeface="Lexend Tera Bold" panose="020B0604020202020204" charset="0"/>
      <p:regular r:id="rId35"/>
    </p:embeddedFont>
    <p:embeddedFont>
      <p:font typeface="Manrope 1" panose="020B0604020202020204" charset="0"/>
      <p:regular r:id="rId36"/>
    </p:embeddedFont>
    <p:embeddedFont>
      <p:font typeface="Lexend Tera Heavy" panose="020B060402020202020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B35B1-8E98-4FC1-8A50-DDAE9A12D014}" v="91" dt="2023-11-07T18:58:20.240"/>
    <p1510:client id="{4EB218A7-A163-4F06-9CEE-379B69B59C36}" v="84" dt="2023-11-07T17:21:46.407"/>
    <p1510:client id="{67F52C14-4074-44EA-8A71-A84A353A47C1}" v="31" dt="2023-11-07T18:56:22.112"/>
    <p1510:client id="{CD9BEB2B-DE49-4445-BE47-976A439A7272}" v="42" dt="2023-11-07T18:34:57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tart_Here_Mac.app\Axel%20Direccion%20Investigaci&#243;n\Centros%20de%20Investigaci&#243;n\GS_UTP_2022_unidad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Publicaciones por Año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'Publicaciones x Año_Axel'!$C$29</c:f>
              <c:strCache>
                <c:ptCount val="1"/>
                <c:pt idx="0">
                  <c:v>Publicaciones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'Publicaciones x Año_Axel'!$B$30:$B$52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'Publicaciones x Año_Axel'!$C$30:$C$52</c:f>
              <c:numCache>
                <c:formatCode>General</c:formatCode>
                <c:ptCount val="23"/>
                <c:pt idx="0">
                  <c:v>32</c:v>
                </c:pt>
                <c:pt idx="1">
                  <c:v>27</c:v>
                </c:pt>
                <c:pt idx="2">
                  <c:v>40</c:v>
                </c:pt>
                <c:pt idx="3">
                  <c:v>39</c:v>
                </c:pt>
                <c:pt idx="4">
                  <c:v>58</c:v>
                </c:pt>
                <c:pt idx="5">
                  <c:v>60</c:v>
                </c:pt>
                <c:pt idx="6">
                  <c:v>63</c:v>
                </c:pt>
                <c:pt idx="7">
                  <c:v>38</c:v>
                </c:pt>
                <c:pt idx="8">
                  <c:v>70</c:v>
                </c:pt>
                <c:pt idx="9">
                  <c:v>129</c:v>
                </c:pt>
                <c:pt idx="10">
                  <c:v>168</c:v>
                </c:pt>
                <c:pt idx="11">
                  <c:v>152</c:v>
                </c:pt>
                <c:pt idx="12">
                  <c:v>248</c:v>
                </c:pt>
                <c:pt idx="13">
                  <c:v>170</c:v>
                </c:pt>
                <c:pt idx="14">
                  <c:v>195</c:v>
                </c:pt>
                <c:pt idx="15">
                  <c:v>204</c:v>
                </c:pt>
                <c:pt idx="16">
                  <c:v>242</c:v>
                </c:pt>
                <c:pt idx="17">
                  <c:v>420</c:v>
                </c:pt>
                <c:pt idx="18">
                  <c:v>456</c:v>
                </c:pt>
                <c:pt idx="19">
                  <c:v>451</c:v>
                </c:pt>
                <c:pt idx="20">
                  <c:v>332</c:v>
                </c:pt>
                <c:pt idx="21">
                  <c:v>562</c:v>
                </c:pt>
                <c:pt idx="22">
                  <c:v>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79-47C0-A4B5-18BA39994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9486944"/>
        <c:axId val="1819497344"/>
      </c:barChart>
      <c:catAx>
        <c:axId val="181948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1819497344"/>
        <c:crosses val="autoZero"/>
        <c:auto val="1"/>
        <c:lblAlgn val="ctr"/>
        <c:lblOffset val="100"/>
        <c:noMultiLvlLbl val="0"/>
      </c:catAx>
      <c:valAx>
        <c:axId val="181949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A"/>
          </a:p>
        </c:txPr>
        <c:crossAx val="181948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7629DB-4CCF-4BFF-A494-9C5443D27CB7}" type="datetimeFigureOut">
              <a:rPr lang="es-PA" smtClean="0"/>
              <a:t>11/09/2023</a:t>
            </a:fld>
            <a:endParaRPr lang="es-PA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EEFE80-1479-436F-A02C-530B89606D4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72838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Imagem 11" descr="Padrão do plano de fundo&#10;&#10;Descrição gerada automaticamente">
            <a:extLst>
              <a:ext uri="{FF2B5EF4-FFF2-40B4-BE49-F238E27FC236}">
                <a16:creationId xmlns:a16="http://schemas.microsoft.com/office/drawing/2014/main" id="{42368E2D-4233-2366-F930-87DD959B0CA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jpeg"/><Relationship Id="rId5" Type="http://schemas.openxmlformats.org/officeDocument/2006/relationships/image" Target="../media/image7.png"/><Relationship Id="rId10" Type="http://schemas.openxmlformats.org/officeDocument/2006/relationships/image" Target="../media/image19.jpeg"/><Relationship Id="rId4" Type="http://schemas.openxmlformats.org/officeDocument/2006/relationships/image" Target="../media/image6.jpeg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xel.martinez@utp.ac.pa" TargetMode="External"/><Relationship Id="rId2" Type="http://schemas.openxmlformats.org/officeDocument/2006/relationships/hyperlink" Target="mailto:Grimaldo.urena@utp.ac.p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5400000">
            <a:off x="11919770" y="4819358"/>
            <a:ext cx="3086100" cy="47625"/>
            <a:chOff x="0" y="0"/>
            <a:chExt cx="812800" cy="12543"/>
          </a:xfrm>
        </p:grpSpPr>
        <p:sp>
          <p:nvSpPr>
            <p:cNvPr id="4" name="Freeform 4"/>
            <p:cNvSpPr/>
            <p:nvPr/>
          </p:nvSpPr>
          <p:spPr>
            <a:xfrm>
              <a:off x="71619" y="748"/>
              <a:ext cx="669562" cy="11795"/>
            </a:xfrm>
            <a:custGeom>
              <a:avLst/>
              <a:gdLst/>
              <a:ahLst/>
              <a:cxnLst/>
              <a:rect l="l" t="t" r="r" b="b"/>
              <a:pathLst>
                <a:path w="669562" h="11795">
                  <a:moveTo>
                    <a:pt x="407497" y="1496"/>
                  </a:moveTo>
                  <a:lnTo>
                    <a:pt x="668465" y="9551"/>
                  </a:lnTo>
                  <a:cubicBezTo>
                    <a:pt x="669078" y="9570"/>
                    <a:pt x="669562" y="10077"/>
                    <a:pt x="669553" y="10690"/>
                  </a:cubicBezTo>
                  <a:cubicBezTo>
                    <a:pt x="669543" y="11303"/>
                    <a:pt x="669044" y="11795"/>
                    <a:pt x="668430" y="11795"/>
                  </a:cubicBezTo>
                  <a:lnTo>
                    <a:pt x="1132" y="11795"/>
                  </a:lnTo>
                  <a:cubicBezTo>
                    <a:pt x="518" y="11795"/>
                    <a:pt x="19" y="11303"/>
                    <a:pt x="9" y="10690"/>
                  </a:cubicBezTo>
                  <a:cubicBezTo>
                    <a:pt x="0" y="10077"/>
                    <a:pt x="484" y="9570"/>
                    <a:pt x="1097" y="9551"/>
                  </a:cubicBezTo>
                  <a:lnTo>
                    <a:pt x="262065" y="1496"/>
                  </a:lnTo>
                  <a:cubicBezTo>
                    <a:pt x="310531" y="0"/>
                    <a:pt x="359031" y="0"/>
                    <a:pt x="407497" y="1496"/>
                  </a:cubicBezTo>
                  <a:close/>
                </a:path>
              </a:pathLst>
            </a:custGeom>
            <a:solidFill>
              <a:srgbClr val="002B86">
                <a:alpha val="19608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4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91553" y="2391788"/>
            <a:ext cx="14783875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dirty="0" smtClean="0">
                <a:solidFill>
                  <a:srgbClr val="002B86"/>
                </a:solidFill>
                <a:latin typeface="Lexend Tera Heavy"/>
              </a:rPr>
              <a:t>TRANSFORMACIÓN </a:t>
            </a:r>
            <a:r>
              <a:rPr lang="en-US" sz="4800" dirty="0">
                <a:solidFill>
                  <a:srgbClr val="002B86"/>
                </a:solidFill>
                <a:latin typeface="Lexend Tera Heavy"/>
              </a:rPr>
              <a:t>DIGITAL </a:t>
            </a:r>
            <a:r>
              <a:rPr lang="en-US" sz="4800" dirty="0" smtClean="0">
                <a:solidFill>
                  <a:srgbClr val="002B86"/>
                </a:solidFill>
                <a:latin typeface="Lexend Tera Heavy"/>
              </a:rPr>
              <a:t>EN LOS SISTEMAS DE GESTIÓN Y TRANSFERENCIA DE CONOCIMIENTO: EXPERIENCIA </a:t>
            </a:r>
            <a:r>
              <a:rPr lang="en-US" sz="4800" dirty="0" smtClean="0">
                <a:solidFill>
                  <a:srgbClr val="002B86"/>
                </a:solidFill>
                <a:latin typeface="Lexend Tera Heavy"/>
              </a:rPr>
              <a:t>UTP</a:t>
            </a:r>
            <a:endParaRPr lang="en-US" sz="4800" dirty="0">
              <a:solidFill>
                <a:srgbClr val="002B86"/>
              </a:solidFill>
              <a:latin typeface="Lexend Tera Heav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91553" y="6712788"/>
            <a:ext cx="12855861" cy="1391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4"/>
              </a:lnSpc>
              <a:spcBef>
                <a:spcPct val="0"/>
              </a:spcBef>
            </a:pPr>
            <a:r>
              <a:rPr lang="en-US" sz="3996">
                <a:solidFill>
                  <a:srgbClr val="000000"/>
                </a:solidFill>
                <a:latin typeface="Manrope 1"/>
              </a:rPr>
              <a:t>Dr. </a:t>
            </a:r>
            <a:r>
              <a:rPr lang="en-US" sz="3996" err="1">
                <a:solidFill>
                  <a:srgbClr val="000000"/>
                </a:solidFill>
                <a:latin typeface="Manrope 1"/>
              </a:rPr>
              <a:t>Grimaldo</a:t>
            </a:r>
            <a:r>
              <a:rPr lang="en-US" sz="3996">
                <a:solidFill>
                  <a:srgbClr val="000000"/>
                </a:solidFill>
                <a:latin typeface="Manrope 1"/>
              </a:rPr>
              <a:t> </a:t>
            </a:r>
            <a:r>
              <a:rPr lang="en-US" sz="3996" err="1">
                <a:solidFill>
                  <a:srgbClr val="000000"/>
                </a:solidFill>
                <a:latin typeface="Manrope 1"/>
              </a:rPr>
              <a:t>Ureña</a:t>
            </a:r>
            <a:r>
              <a:rPr lang="en-US" sz="3996">
                <a:solidFill>
                  <a:srgbClr val="000000"/>
                </a:solidFill>
                <a:latin typeface="Manrope 1"/>
              </a:rPr>
              <a:t>/ Ing. Axel Martínez</a:t>
            </a:r>
          </a:p>
          <a:p>
            <a:pPr>
              <a:lnSpc>
                <a:spcPts val="5594"/>
              </a:lnSpc>
              <a:spcBef>
                <a:spcPct val="0"/>
              </a:spcBef>
            </a:pPr>
            <a:r>
              <a:rPr lang="en-US" sz="3996">
                <a:solidFill>
                  <a:srgbClr val="000000"/>
                </a:solidFill>
                <a:latin typeface="Manrope 1"/>
              </a:rPr>
              <a:t>Universidad </a:t>
            </a:r>
            <a:r>
              <a:rPr lang="en-US" sz="3996" err="1">
                <a:solidFill>
                  <a:srgbClr val="000000"/>
                </a:solidFill>
                <a:latin typeface="Manrope 1"/>
              </a:rPr>
              <a:t>Tecnológica</a:t>
            </a:r>
            <a:r>
              <a:rPr lang="en-US" sz="3996">
                <a:solidFill>
                  <a:srgbClr val="000000"/>
                </a:solidFill>
                <a:latin typeface="Manrope 1"/>
              </a:rPr>
              <a:t> de Panamá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91553" y="1562100"/>
            <a:ext cx="4802384" cy="54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40"/>
              </a:lnSpc>
            </a:pPr>
            <a:r>
              <a:rPr lang="en-US" sz="3242">
                <a:solidFill>
                  <a:srgbClr val="09223A"/>
                </a:solidFill>
                <a:latin typeface="Lexend Tera Bold"/>
              </a:rPr>
              <a:t>TICAL 2023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7452500" y="4726814"/>
            <a:ext cx="1819101" cy="74789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200" b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Actividades Científicas y Tecnológicas</a:t>
            </a:r>
          </a:p>
        </p:txBody>
      </p:sp>
      <p:sp>
        <p:nvSpPr>
          <p:cNvPr id="5" name="Elipse 4"/>
          <p:cNvSpPr/>
          <p:nvPr/>
        </p:nvSpPr>
        <p:spPr>
          <a:xfrm>
            <a:off x="14360231" y="1488877"/>
            <a:ext cx="1334196" cy="71489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050">
                <a:solidFill>
                  <a:schemeClr val="tx1"/>
                </a:solidFill>
              </a:rPr>
              <a:t>Revistas Indexada de Impacto</a:t>
            </a:r>
          </a:p>
        </p:txBody>
      </p:sp>
      <p:sp>
        <p:nvSpPr>
          <p:cNvPr id="6" name="Elipse 5"/>
          <p:cNvSpPr/>
          <p:nvPr/>
        </p:nvSpPr>
        <p:spPr>
          <a:xfrm>
            <a:off x="15029405" y="2366395"/>
            <a:ext cx="1531628" cy="71489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200" b="1">
                <a:solidFill>
                  <a:schemeClr val="tx1"/>
                </a:solidFill>
              </a:rPr>
              <a:t>Artículos Científicos</a:t>
            </a:r>
          </a:p>
        </p:txBody>
      </p:sp>
      <p:sp>
        <p:nvSpPr>
          <p:cNvPr id="7" name="Elipse 6"/>
          <p:cNvSpPr/>
          <p:nvPr/>
        </p:nvSpPr>
        <p:spPr>
          <a:xfrm>
            <a:off x="15958359" y="1125199"/>
            <a:ext cx="1334196" cy="71489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050">
                <a:solidFill>
                  <a:schemeClr val="tx1"/>
                </a:solidFill>
              </a:rPr>
              <a:t>Revistas No Indexadas</a:t>
            </a:r>
          </a:p>
        </p:txBody>
      </p:sp>
      <p:sp>
        <p:nvSpPr>
          <p:cNvPr id="8" name="Elipse 7"/>
          <p:cNvSpPr/>
          <p:nvPr/>
        </p:nvSpPr>
        <p:spPr>
          <a:xfrm>
            <a:off x="16771901" y="1817858"/>
            <a:ext cx="1384124" cy="54853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050">
                <a:solidFill>
                  <a:schemeClr val="tx1"/>
                </a:solidFill>
              </a:rPr>
              <a:t>Artículos </a:t>
            </a:r>
            <a:r>
              <a:rPr lang="es-PA" sz="1050" err="1">
                <a:solidFill>
                  <a:schemeClr val="tx1"/>
                </a:solidFill>
              </a:rPr>
              <a:t>WhitePaper</a:t>
            </a:r>
            <a:endParaRPr lang="es-PA" sz="1050">
              <a:solidFill>
                <a:schemeClr val="tx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13316989" y="3254301"/>
            <a:ext cx="1384070" cy="81049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200" b="1">
                <a:solidFill>
                  <a:schemeClr val="tx1"/>
                </a:solidFill>
              </a:rPr>
              <a:t>Productos  </a:t>
            </a:r>
            <a:r>
              <a:rPr lang="es-PA" sz="1200" b="1" err="1">
                <a:solidFill>
                  <a:schemeClr val="tx1"/>
                </a:solidFill>
              </a:rPr>
              <a:t>I+D+i</a:t>
            </a:r>
            <a:endParaRPr lang="es-PA" sz="1200" b="1">
              <a:solidFill>
                <a:schemeClr val="tx1"/>
              </a:solidFill>
            </a:endParaRPr>
          </a:p>
        </p:txBody>
      </p:sp>
      <p:cxnSp>
        <p:nvCxnSpPr>
          <p:cNvPr id="11" name="Conector recto 10"/>
          <p:cNvCxnSpPr>
            <a:endCxn id="6" idx="3"/>
          </p:cNvCxnSpPr>
          <p:nvPr/>
        </p:nvCxnSpPr>
        <p:spPr>
          <a:xfrm flipV="1">
            <a:off x="14713528" y="2976593"/>
            <a:ext cx="540179" cy="630999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>
            <a:stCxn id="6" idx="0"/>
            <a:endCxn id="5" idx="5"/>
          </p:cNvCxnSpPr>
          <p:nvPr/>
        </p:nvCxnSpPr>
        <p:spPr>
          <a:xfrm flipH="1" flipV="1">
            <a:off x="15499038" y="2099076"/>
            <a:ext cx="296181" cy="26732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>
            <a:endCxn id="7" idx="3"/>
          </p:cNvCxnSpPr>
          <p:nvPr/>
        </p:nvCxnSpPr>
        <p:spPr>
          <a:xfrm flipV="1">
            <a:off x="16061174" y="1735398"/>
            <a:ext cx="92574" cy="614456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stCxn id="6" idx="7"/>
            <a:endCxn id="8" idx="2"/>
          </p:cNvCxnSpPr>
          <p:nvPr/>
        </p:nvCxnSpPr>
        <p:spPr>
          <a:xfrm flipV="1">
            <a:off x="16336732" y="2092128"/>
            <a:ext cx="435170" cy="378962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lipse 19"/>
          <p:cNvSpPr/>
          <p:nvPr/>
        </p:nvSpPr>
        <p:spPr>
          <a:xfrm>
            <a:off x="12335548" y="2008948"/>
            <a:ext cx="1330577" cy="55591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050">
                <a:solidFill>
                  <a:schemeClr val="tx1"/>
                </a:solidFill>
              </a:rPr>
              <a:t>Secretos Industriales</a:t>
            </a:r>
          </a:p>
        </p:txBody>
      </p:sp>
      <p:sp>
        <p:nvSpPr>
          <p:cNvPr id="21" name="Elipse 20"/>
          <p:cNvSpPr/>
          <p:nvPr/>
        </p:nvSpPr>
        <p:spPr>
          <a:xfrm>
            <a:off x="16088671" y="5665108"/>
            <a:ext cx="1847507" cy="80559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050">
                <a:solidFill>
                  <a:schemeClr val="tx1"/>
                </a:solidFill>
              </a:rPr>
              <a:t>Licenciamientos</a:t>
            </a:r>
          </a:p>
        </p:txBody>
      </p:sp>
      <p:sp>
        <p:nvSpPr>
          <p:cNvPr id="22" name="Elipse 21"/>
          <p:cNvSpPr/>
          <p:nvPr/>
        </p:nvSpPr>
        <p:spPr>
          <a:xfrm>
            <a:off x="16061174" y="3774459"/>
            <a:ext cx="1605404" cy="65716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050">
                <a:solidFill>
                  <a:schemeClr val="tx1"/>
                </a:solidFill>
              </a:rPr>
              <a:t>Desarrollo Tecnológico</a:t>
            </a:r>
          </a:p>
        </p:txBody>
      </p:sp>
      <p:sp>
        <p:nvSpPr>
          <p:cNvPr id="23" name="Elipse 22"/>
          <p:cNvSpPr/>
          <p:nvPr/>
        </p:nvSpPr>
        <p:spPr>
          <a:xfrm>
            <a:off x="16570792" y="4714780"/>
            <a:ext cx="1123283" cy="50033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050">
                <a:solidFill>
                  <a:schemeClr val="tx1"/>
                </a:solidFill>
              </a:rPr>
              <a:t>Marca</a:t>
            </a:r>
          </a:p>
        </p:txBody>
      </p:sp>
      <p:sp>
        <p:nvSpPr>
          <p:cNvPr id="24" name="Elipse 23"/>
          <p:cNvSpPr/>
          <p:nvPr/>
        </p:nvSpPr>
        <p:spPr>
          <a:xfrm>
            <a:off x="14432518" y="6898843"/>
            <a:ext cx="1202252" cy="83421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050">
                <a:solidFill>
                  <a:schemeClr val="tx1"/>
                </a:solidFill>
              </a:rPr>
              <a:t>Patentes</a:t>
            </a:r>
          </a:p>
        </p:txBody>
      </p:sp>
      <p:sp>
        <p:nvSpPr>
          <p:cNvPr id="25" name="Elipse 24"/>
          <p:cNvSpPr/>
          <p:nvPr/>
        </p:nvSpPr>
        <p:spPr>
          <a:xfrm>
            <a:off x="12799994" y="1179481"/>
            <a:ext cx="1330577" cy="55591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050">
                <a:solidFill>
                  <a:schemeClr val="tx1"/>
                </a:solidFill>
              </a:rPr>
              <a:t>Diseños Industriales</a:t>
            </a:r>
          </a:p>
        </p:txBody>
      </p:sp>
      <p:sp>
        <p:nvSpPr>
          <p:cNvPr id="26" name="Elipse 25"/>
          <p:cNvSpPr/>
          <p:nvPr/>
        </p:nvSpPr>
        <p:spPr>
          <a:xfrm>
            <a:off x="10092768" y="2841250"/>
            <a:ext cx="942669" cy="55591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050">
                <a:solidFill>
                  <a:schemeClr val="tx1"/>
                </a:solidFill>
              </a:rPr>
              <a:t>Spin Off</a:t>
            </a:r>
          </a:p>
        </p:txBody>
      </p:sp>
      <p:sp>
        <p:nvSpPr>
          <p:cNvPr id="27" name="Elipse 26"/>
          <p:cNvSpPr/>
          <p:nvPr/>
        </p:nvSpPr>
        <p:spPr>
          <a:xfrm>
            <a:off x="10890140" y="1635766"/>
            <a:ext cx="1330577" cy="55591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050">
                <a:solidFill>
                  <a:schemeClr val="tx1"/>
                </a:solidFill>
              </a:rPr>
              <a:t>Modelos Industriales</a:t>
            </a:r>
          </a:p>
        </p:txBody>
      </p:sp>
      <p:sp>
        <p:nvSpPr>
          <p:cNvPr id="28" name="Elipse 27"/>
          <p:cNvSpPr/>
          <p:nvPr/>
        </p:nvSpPr>
        <p:spPr>
          <a:xfrm>
            <a:off x="9288737" y="1793937"/>
            <a:ext cx="1330577" cy="55591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050">
                <a:solidFill>
                  <a:schemeClr val="tx1"/>
                </a:solidFill>
              </a:rPr>
              <a:t>Derecho de Autor</a:t>
            </a:r>
          </a:p>
        </p:txBody>
      </p:sp>
      <p:sp>
        <p:nvSpPr>
          <p:cNvPr id="29" name="Elipse 28"/>
          <p:cNvSpPr/>
          <p:nvPr/>
        </p:nvSpPr>
        <p:spPr>
          <a:xfrm>
            <a:off x="11411777" y="4218607"/>
            <a:ext cx="1556078" cy="81049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200" b="1">
                <a:solidFill>
                  <a:schemeClr val="tx1"/>
                </a:solidFill>
              </a:rPr>
              <a:t>Producción Científica</a:t>
            </a:r>
          </a:p>
        </p:txBody>
      </p:sp>
      <p:cxnSp>
        <p:nvCxnSpPr>
          <p:cNvPr id="31" name="Conector recto 30"/>
          <p:cNvCxnSpPr>
            <a:endCxn id="9" idx="3"/>
          </p:cNvCxnSpPr>
          <p:nvPr/>
        </p:nvCxnSpPr>
        <p:spPr>
          <a:xfrm flipV="1">
            <a:off x="12967854" y="3946097"/>
            <a:ext cx="551826" cy="667851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>
            <a:stCxn id="9" idx="5"/>
            <a:endCxn id="23" idx="2"/>
          </p:cNvCxnSpPr>
          <p:nvPr/>
        </p:nvCxnSpPr>
        <p:spPr>
          <a:xfrm>
            <a:off x="14498366" y="3946097"/>
            <a:ext cx="2072426" cy="1018848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>
            <a:stCxn id="9" idx="7"/>
            <a:endCxn id="25" idx="5"/>
          </p:cNvCxnSpPr>
          <p:nvPr/>
        </p:nvCxnSpPr>
        <p:spPr>
          <a:xfrm flipH="1" flipV="1">
            <a:off x="13935712" y="1653985"/>
            <a:ext cx="562655" cy="1719009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/>
          <p:cNvCxnSpPr>
            <a:stCxn id="9" idx="0"/>
            <a:endCxn id="20" idx="5"/>
          </p:cNvCxnSpPr>
          <p:nvPr/>
        </p:nvCxnSpPr>
        <p:spPr>
          <a:xfrm flipH="1" flipV="1">
            <a:off x="13471265" y="2483452"/>
            <a:ext cx="537759" cy="770849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/>
          <p:cNvCxnSpPr>
            <a:stCxn id="9" idx="1"/>
          </p:cNvCxnSpPr>
          <p:nvPr/>
        </p:nvCxnSpPr>
        <p:spPr>
          <a:xfrm flipH="1" flipV="1">
            <a:off x="11875523" y="2191683"/>
            <a:ext cx="1644158" cy="1181312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/>
          <p:cNvCxnSpPr>
            <a:stCxn id="9" idx="2"/>
            <a:endCxn id="26" idx="5"/>
          </p:cNvCxnSpPr>
          <p:nvPr/>
        </p:nvCxnSpPr>
        <p:spPr>
          <a:xfrm flipH="1" flipV="1">
            <a:off x="10897386" y="3315754"/>
            <a:ext cx="2419602" cy="343793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/>
          <p:cNvCxnSpPr>
            <a:endCxn id="22" idx="2"/>
          </p:cNvCxnSpPr>
          <p:nvPr/>
        </p:nvCxnSpPr>
        <p:spPr>
          <a:xfrm>
            <a:off x="14701058" y="3798110"/>
            <a:ext cx="1360116" cy="304929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>
            <a:endCxn id="24" idx="0"/>
          </p:cNvCxnSpPr>
          <p:nvPr/>
        </p:nvCxnSpPr>
        <p:spPr>
          <a:xfrm>
            <a:off x="14130571" y="4103040"/>
            <a:ext cx="903074" cy="2795804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/>
          <p:cNvCxnSpPr/>
          <p:nvPr/>
        </p:nvCxnSpPr>
        <p:spPr>
          <a:xfrm>
            <a:off x="14327970" y="4094557"/>
            <a:ext cx="1814553" cy="196146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Elipse 48"/>
          <p:cNvSpPr/>
          <p:nvPr/>
        </p:nvSpPr>
        <p:spPr>
          <a:xfrm>
            <a:off x="11870722" y="6173154"/>
            <a:ext cx="1847507" cy="66086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050">
                <a:solidFill>
                  <a:schemeClr val="tx1"/>
                </a:solidFill>
              </a:rPr>
              <a:t>Transferencia de Conocimiento</a:t>
            </a:r>
          </a:p>
        </p:txBody>
      </p:sp>
      <p:cxnSp>
        <p:nvCxnSpPr>
          <p:cNvPr id="51" name="Conector recto 50"/>
          <p:cNvCxnSpPr>
            <a:endCxn id="49" idx="7"/>
          </p:cNvCxnSpPr>
          <p:nvPr/>
        </p:nvCxnSpPr>
        <p:spPr>
          <a:xfrm flipH="1">
            <a:off x="13447667" y="4064791"/>
            <a:ext cx="488045" cy="2205144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Elipse 56"/>
          <p:cNvSpPr/>
          <p:nvPr/>
        </p:nvSpPr>
        <p:spPr>
          <a:xfrm>
            <a:off x="6776145" y="6780343"/>
            <a:ext cx="1665558" cy="77207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200" b="1">
                <a:solidFill>
                  <a:schemeClr val="tx1"/>
                </a:solidFill>
              </a:rPr>
              <a:t>Actividades Generación de Capacidades</a:t>
            </a:r>
          </a:p>
        </p:txBody>
      </p:sp>
      <p:sp>
        <p:nvSpPr>
          <p:cNvPr id="58" name="Elipse 57"/>
          <p:cNvSpPr/>
          <p:nvPr/>
        </p:nvSpPr>
        <p:spPr>
          <a:xfrm>
            <a:off x="10035726" y="6263137"/>
            <a:ext cx="1332597" cy="75774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050">
                <a:solidFill>
                  <a:schemeClr val="tx1"/>
                </a:solidFill>
              </a:rPr>
              <a:t>Pasantías</a:t>
            </a:r>
          </a:p>
        </p:txBody>
      </p:sp>
      <p:sp>
        <p:nvSpPr>
          <p:cNvPr id="59" name="Elipse 58"/>
          <p:cNvSpPr/>
          <p:nvPr/>
        </p:nvSpPr>
        <p:spPr>
          <a:xfrm>
            <a:off x="12159245" y="7440223"/>
            <a:ext cx="1330577" cy="80178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050">
                <a:solidFill>
                  <a:schemeClr val="tx1"/>
                </a:solidFill>
              </a:rPr>
              <a:t>Movilidad</a:t>
            </a:r>
          </a:p>
        </p:txBody>
      </p:sp>
      <p:sp>
        <p:nvSpPr>
          <p:cNvPr id="60" name="Elipse 59"/>
          <p:cNvSpPr/>
          <p:nvPr/>
        </p:nvSpPr>
        <p:spPr>
          <a:xfrm>
            <a:off x="10127828" y="8032983"/>
            <a:ext cx="1330577" cy="55591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050">
                <a:solidFill>
                  <a:schemeClr val="tx1"/>
                </a:solidFill>
              </a:rPr>
              <a:t>Congresos</a:t>
            </a:r>
          </a:p>
        </p:txBody>
      </p:sp>
      <p:sp>
        <p:nvSpPr>
          <p:cNvPr id="61" name="Elipse 60"/>
          <p:cNvSpPr/>
          <p:nvPr/>
        </p:nvSpPr>
        <p:spPr>
          <a:xfrm>
            <a:off x="10036738" y="5045911"/>
            <a:ext cx="1330577" cy="74011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050">
                <a:solidFill>
                  <a:schemeClr val="tx1"/>
                </a:solidFill>
              </a:rPr>
              <a:t>Talleres</a:t>
            </a:r>
          </a:p>
        </p:txBody>
      </p:sp>
      <p:sp>
        <p:nvSpPr>
          <p:cNvPr id="62" name="Elipse 61"/>
          <p:cNvSpPr/>
          <p:nvPr/>
        </p:nvSpPr>
        <p:spPr>
          <a:xfrm>
            <a:off x="7260626" y="8043514"/>
            <a:ext cx="1330577" cy="68138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050">
                <a:solidFill>
                  <a:schemeClr val="tx1"/>
                </a:solidFill>
              </a:rPr>
              <a:t>Simposios</a:t>
            </a:r>
          </a:p>
        </p:txBody>
      </p:sp>
      <p:sp>
        <p:nvSpPr>
          <p:cNvPr id="63" name="Elipse 62"/>
          <p:cNvSpPr/>
          <p:nvPr/>
        </p:nvSpPr>
        <p:spPr>
          <a:xfrm>
            <a:off x="3931816" y="5619334"/>
            <a:ext cx="1330577" cy="67631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050">
                <a:solidFill>
                  <a:schemeClr val="tx1"/>
                </a:solidFill>
              </a:rPr>
              <a:t>Seminarios</a:t>
            </a:r>
          </a:p>
          <a:p>
            <a:pPr algn="ctr"/>
            <a:endParaRPr lang="es-PA" sz="1050">
              <a:solidFill>
                <a:schemeClr val="tx1"/>
              </a:solidFill>
            </a:endParaRPr>
          </a:p>
        </p:txBody>
      </p:sp>
      <p:sp>
        <p:nvSpPr>
          <p:cNvPr id="64" name="Elipse 63"/>
          <p:cNvSpPr/>
          <p:nvPr/>
        </p:nvSpPr>
        <p:spPr>
          <a:xfrm>
            <a:off x="4333934" y="7685074"/>
            <a:ext cx="1609433" cy="60489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050">
                <a:solidFill>
                  <a:schemeClr val="tx1"/>
                </a:solidFill>
              </a:rPr>
              <a:t>Conferencias</a:t>
            </a:r>
          </a:p>
        </p:txBody>
      </p:sp>
      <p:cxnSp>
        <p:nvCxnSpPr>
          <p:cNvPr id="66" name="Conector recto 65"/>
          <p:cNvCxnSpPr>
            <a:stCxn id="57" idx="2"/>
            <a:endCxn id="63" idx="5"/>
          </p:cNvCxnSpPr>
          <p:nvPr/>
        </p:nvCxnSpPr>
        <p:spPr>
          <a:xfrm flipH="1" flipV="1">
            <a:off x="5067533" y="6196607"/>
            <a:ext cx="1708613" cy="969771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/>
          <p:cNvCxnSpPr>
            <a:stCxn id="57" idx="3"/>
          </p:cNvCxnSpPr>
          <p:nvPr/>
        </p:nvCxnSpPr>
        <p:spPr>
          <a:xfrm flipH="1">
            <a:off x="5889950" y="7439347"/>
            <a:ext cx="1130111" cy="409754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/>
          <p:cNvCxnSpPr>
            <a:stCxn id="57" idx="4"/>
          </p:cNvCxnSpPr>
          <p:nvPr/>
        </p:nvCxnSpPr>
        <p:spPr>
          <a:xfrm>
            <a:off x="7608924" y="7552414"/>
            <a:ext cx="111978" cy="514838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/>
          <p:cNvCxnSpPr>
            <a:stCxn id="57" idx="6"/>
            <a:endCxn id="60" idx="1"/>
          </p:cNvCxnSpPr>
          <p:nvPr/>
        </p:nvCxnSpPr>
        <p:spPr>
          <a:xfrm>
            <a:off x="8441704" y="7166379"/>
            <a:ext cx="1880984" cy="948017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/>
          <p:cNvCxnSpPr>
            <a:endCxn id="59" idx="1"/>
          </p:cNvCxnSpPr>
          <p:nvPr/>
        </p:nvCxnSpPr>
        <p:spPr>
          <a:xfrm>
            <a:off x="8364427" y="7001984"/>
            <a:ext cx="3989678" cy="555657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76"/>
          <p:cNvCxnSpPr>
            <a:stCxn id="57" idx="7"/>
          </p:cNvCxnSpPr>
          <p:nvPr/>
        </p:nvCxnSpPr>
        <p:spPr>
          <a:xfrm flipV="1">
            <a:off x="8197788" y="6619159"/>
            <a:ext cx="1883412" cy="274251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78"/>
          <p:cNvCxnSpPr>
            <a:endCxn id="61" idx="3"/>
          </p:cNvCxnSpPr>
          <p:nvPr/>
        </p:nvCxnSpPr>
        <p:spPr>
          <a:xfrm flipV="1">
            <a:off x="7726274" y="5677641"/>
            <a:ext cx="2505323" cy="1085546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/>
          <p:cNvCxnSpPr>
            <a:stCxn id="2" idx="7"/>
            <a:endCxn id="29" idx="2"/>
          </p:cNvCxnSpPr>
          <p:nvPr/>
        </p:nvCxnSpPr>
        <p:spPr>
          <a:xfrm flipV="1">
            <a:off x="9005200" y="4623853"/>
            <a:ext cx="2406578" cy="212487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/>
          <p:cNvCxnSpPr/>
          <p:nvPr/>
        </p:nvCxnSpPr>
        <p:spPr>
          <a:xfrm flipH="1">
            <a:off x="7608924" y="5484450"/>
            <a:ext cx="588864" cy="1295894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Elipse 85"/>
          <p:cNvSpPr/>
          <p:nvPr/>
        </p:nvSpPr>
        <p:spPr>
          <a:xfrm>
            <a:off x="4253340" y="2688184"/>
            <a:ext cx="1665558" cy="77207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200" b="1">
                <a:solidFill>
                  <a:schemeClr val="tx1"/>
                </a:solidFill>
              </a:rPr>
              <a:t>Ejecutorias de Extensión</a:t>
            </a:r>
          </a:p>
        </p:txBody>
      </p:sp>
      <p:cxnSp>
        <p:nvCxnSpPr>
          <p:cNvPr id="88" name="Conector recto 87"/>
          <p:cNvCxnSpPr>
            <a:stCxn id="2" idx="1"/>
            <a:endCxn id="86" idx="6"/>
          </p:cNvCxnSpPr>
          <p:nvPr/>
        </p:nvCxnSpPr>
        <p:spPr>
          <a:xfrm flipH="1" flipV="1">
            <a:off x="5918898" y="3074220"/>
            <a:ext cx="1800003" cy="1762121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Elipse 88"/>
          <p:cNvSpPr/>
          <p:nvPr/>
        </p:nvSpPr>
        <p:spPr>
          <a:xfrm>
            <a:off x="1671791" y="4613948"/>
            <a:ext cx="1665558" cy="77207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200" b="1">
                <a:solidFill>
                  <a:schemeClr val="tx1"/>
                </a:solidFill>
              </a:rPr>
              <a:t>Servicios Técnicos</a:t>
            </a:r>
          </a:p>
        </p:txBody>
      </p:sp>
      <p:sp>
        <p:nvSpPr>
          <p:cNvPr id="91" name="Elipse 90"/>
          <p:cNvSpPr/>
          <p:nvPr/>
        </p:nvSpPr>
        <p:spPr>
          <a:xfrm>
            <a:off x="476524" y="5860450"/>
            <a:ext cx="1330577" cy="55591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050">
                <a:solidFill>
                  <a:schemeClr val="tx1"/>
                </a:solidFill>
              </a:rPr>
              <a:t>Trabajos de Asesorías</a:t>
            </a:r>
          </a:p>
        </p:txBody>
      </p:sp>
      <p:sp>
        <p:nvSpPr>
          <p:cNvPr id="92" name="Elipse 91"/>
          <p:cNvSpPr/>
          <p:nvPr/>
        </p:nvSpPr>
        <p:spPr>
          <a:xfrm>
            <a:off x="3051752" y="6700705"/>
            <a:ext cx="1416554" cy="55591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050">
                <a:solidFill>
                  <a:schemeClr val="tx1"/>
                </a:solidFill>
              </a:rPr>
              <a:t>Consultorías</a:t>
            </a:r>
          </a:p>
        </p:txBody>
      </p:sp>
      <p:sp>
        <p:nvSpPr>
          <p:cNvPr id="93" name="Elipse 92"/>
          <p:cNvSpPr/>
          <p:nvPr/>
        </p:nvSpPr>
        <p:spPr>
          <a:xfrm>
            <a:off x="963514" y="7394193"/>
            <a:ext cx="1416554" cy="55591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050">
                <a:solidFill>
                  <a:schemeClr val="tx1"/>
                </a:solidFill>
              </a:rPr>
              <a:t>Estudios de Planos</a:t>
            </a:r>
          </a:p>
        </p:txBody>
      </p:sp>
      <p:sp>
        <p:nvSpPr>
          <p:cNvPr id="94" name="Elipse 93"/>
          <p:cNvSpPr/>
          <p:nvPr/>
        </p:nvSpPr>
        <p:spPr>
          <a:xfrm>
            <a:off x="5222168" y="4825655"/>
            <a:ext cx="1617378" cy="65879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050">
                <a:solidFill>
                  <a:schemeClr val="tx1"/>
                </a:solidFill>
              </a:rPr>
              <a:t>Traducciones</a:t>
            </a:r>
          </a:p>
          <a:p>
            <a:pPr algn="ctr"/>
            <a:r>
              <a:rPr lang="es-PA" sz="1050">
                <a:solidFill>
                  <a:schemeClr val="tx1"/>
                </a:solidFill>
              </a:rPr>
              <a:t>Técnicas</a:t>
            </a:r>
          </a:p>
        </p:txBody>
      </p:sp>
      <p:sp>
        <p:nvSpPr>
          <p:cNvPr id="95" name="Elipse 94"/>
          <p:cNvSpPr/>
          <p:nvPr/>
        </p:nvSpPr>
        <p:spPr>
          <a:xfrm>
            <a:off x="189722" y="3312919"/>
            <a:ext cx="1617378" cy="55591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050">
                <a:solidFill>
                  <a:schemeClr val="tx1"/>
                </a:solidFill>
              </a:rPr>
              <a:t>Memorias</a:t>
            </a:r>
          </a:p>
        </p:txBody>
      </p:sp>
      <p:sp>
        <p:nvSpPr>
          <p:cNvPr id="96" name="Elipse 95"/>
          <p:cNvSpPr/>
          <p:nvPr/>
        </p:nvSpPr>
        <p:spPr>
          <a:xfrm>
            <a:off x="1571378" y="1855803"/>
            <a:ext cx="1617378" cy="55591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050">
                <a:solidFill>
                  <a:schemeClr val="tx1"/>
                </a:solidFill>
              </a:rPr>
              <a:t>Evaluaciones de Factibilidad</a:t>
            </a:r>
          </a:p>
        </p:txBody>
      </p:sp>
      <p:sp>
        <p:nvSpPr>
          <p:cNvPr id="97" name="Elipse 96"/>
          <p:cNvSpPr/>
          <p:nvPr/>
        </p:nvSpPr>
        <p:spPr>
          <a:xfrm>
            <a:off x="333122" y="1125199"/>
            <a:ext cx="1617378" cy="55591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050">
                <a:solidFill>
                  <a:schemeClr val="tx1"/>
                </a:solidFill>
              </a:rPr>
              <a:t>Inspecciones</a:t>
            </a:r>
          </a:p>
        </p:txBody>
      </p:sp>
      <p:sp>
        <p:nvSpPr>
          <p:cNvPr id="98" name="Elipse 97"/>
          <p:cNvSpPr/>
          <p:nvPr/>
        </p:nvSpPr>
        <p:spPr>
          <a:xfrm>
            <a:off x="3215712" y="1251477"/>
            <a:ext cx="1617378" cy="55591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050">
                <a:solidFill>
                  <a:schemeClr val="tx1"/>
                </a:solidFill>
              </a:rPr>
              <a:t>Peritajes</a:t>
            </a:r>
          </a:p>
        </p:txBody>
      </p:sp>
      <p:cxnSp>
        <p:nvCxnSpPr>
          <p:cNvPr id="100" name="Conector recto 99"/>
          <p:cNvCxnSpPr>
            <a:stCxn id="89" idx="3"/>
            <a:endCxn id="91" idx="7"/>
          </p:cNvCxnSpPr>
          <p:nvPr/>
        </p:nvCxnSpPr>
        <p:spPr>
          <a:xfrm flipH="1">
            <a:off x="1612241" y="5272952"/>
            <a:ext cx="303465" cy="66891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101"/>
          <p:cNvCxnSpPr>
            <a:stCxn id="89" idx="4"/>
          </p:cNvCxnSpPr>
          <p:nvPr/>
        </p:nvCxnSpPr>
        <p:spPr>
          <a:xfrm flipH="1">
            <a:off x="1863890" y="5386019"/>
            <a:ext cx="640680" cy="2008173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cto 103"/>
          <p:cNvCxnSpPr/>
          <p:nvPr/>
        </p:nvCxnSpPr>
        <p:spPr>
          <a:xfrm>
            <a:off x="2815887" y="5330922"/>
            <a:ext cx="699897" cy="1369784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cto 105"/>
          <p:cNvCxnSpPr>
            <a:stCxn id="89" idx="6"/>
            <a:endCxn id="94" idx="2"/>
          </p:cNvCxnSpPr>
          <p:nvPr/>
        </p:nvCxnSpPr>
        <p:spPr>
          <a:xfrm>
            <a:off x="3337349" y="4999984"/>
            <a:ext cx="1884819" cy="155069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cto 107"/>
          <p:cNvCxnSpPr>
            <a:stCxn id="95" idx="5"/>
          </p:cNvCxnSpPr>
          <p:nvPr/>
        </p:nvCxnSpPr>
        <p:spPr>
          <a:xfrm>
            <a:off x="1570241" y="3787423"/>
            <a:ext cx="554720" cy="826526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Conector recto 109"/>
          <p:cNvCxnSpPr>
            <a:endCxn id="89" idx="0"/>
          </p:cNvCxnSpPr>
          <p:nvPr/>
        </p:nvCxnSpPr>
        <p:spPr>
          <a:xfrm>
            <a:off x="1319032" y="1681115"/>
            <a:ext cx="1185539" cy="2932833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cto 111"/>
          <p:cNvCxnSpPr>
            <a:stCxn id="96" idx="5"/>
          </p:cNvCxnSpPr>
          <p:nvPr/>
        </p:nvCxnSpPr>
        <p:spPr>
          <a:xfrm flipH="1">
            <a:off x="2825648" y="2330307"/>
            <a:ext cx="126249" cy="2370926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cto 113"/>
          <p:cNvCxnSpPr>
            <a:endCxn id="89" idx="7"/>
          </p:cNvCxnSpPr>
          <p:nvPr/>
        </p:nvCxnSpPr>
        <p:spPr>
          <a:xfrm flipH="1">
            <a:off x="3093434" y="1817858"/>
            <a:ext cx="910116" cy="2909157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cto 115"/>
          <p:cNvCxnSpPr>
            <a:stCxn id="86" idx="3"/>
          </p:cNvCxnSpPr>
          <p:nvPr/>
        </p:nvCxnSpPr>
        <p:spPr>
          <a:xfrm flipH="1">
            <a:off x="3295697" y="3347188"/>
            <a:ext cx="1201559" cy="1482851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Elipse 118"/>
          <p:cNvSpPr/>
          <p:nvPr/>
        </p:nvSpPr>
        <p:spPr>
          <a:xfrm>
            <a:off x="5918898" y="1360196"/>
            <a:ext cx="1665558" cy="77207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200" b="1">
                <a:solidFill>
                  <a:schemeClr val="tx1"/>
                </a:solidFill>
              </a:rPr>
              <a:t>Gestión de Programas Científicos Tecnológicos</a:t>
            </a:r>
          </a:p>
        </p:txBody>
      </p:sp>
      <p:sp>
        <p:nvSpPr>
          <p:cNvPr id="120" name="Elipse 119"/>
          <p:cNvSpPr/>
          <p:nvPr/>
        </p:nvSpPr>
        <p:spPr>
          <a:xfrm>
            <a:off x="7633893" y="2664738"/>
            <a:ext cx="1849407" cy="112055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200" b="1">
                <a:solidFill>
                  <a:schemeClr val="tx1"/>
                </a:solidFill>
                <a:latin typeface="+mj-lt"/>
              </a:rPr>
              <a:t>Actividades de Validación y Transferencia de Tecnologías</a:t>
            </a:r>
          </a:p>
        </p:txBody>
      </p:sp>
      <p:cxnSp>
        <p:nvCxnSpPr>
          <p:cNvPr id="122" name="Conector recto 121"/>
          <p:cNvCxnSpPr>
            <a:endCxn id="119" idx="3"/>
          </p:cNvCxnSpPr>
          <p:nvPr/>
        </p:nvCxnSpPr>
        <p:spPr>
          <a:xfrm flipV="1">
            <a:off x="5260157" y="2019200"/>
            <a:ext cx="902657" cy="645537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recto 123"/>
          <p:cNvCxnSpPr>
            <a:stCxn id="86" idx="7"/>
          </p:cNvCxnSpPr>
          <p:nvPr/>
        </p:nvCxnSpPr>
        <p:spPr>
          <a:xfrm>
            <a:off x="5674984" y="2801251"/>
            <a:ext cx="2063750" cy="147500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onector recto 130"/>
          <p:cNvCxnSpPr>
            <a:stCxn id="28" idx="5"/>
          </p:cNvCxnSpPr>
          <p:nvPr/>
        </p:nvCxnSpPr>
        <p:spPr>
          <a:xfrm>
            <a:off x="10424454" y="2268441"/>
            <a:ext cx="2892534" cy="118809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Elipse 141"/>
          <p:cNvSpPr/>
          <p:nvPr/>
        </p:nvSpPr>
        <p:spPr>
          <a:xfrm>
            <a:off x="16661306" y="2890708"/>
            <a:ext cx="1494719" cy="71688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050">
                <a:solidFill>
                  <a:schemeClr val="tx1"/>
                </a:solidFill>
              </a:rPr>
              <a:t>Revista Indexada Secundario</a:t>
            </a:r>
          </a:p>
        </p:txBody>
      </p:sp>
      <p:cxnSp>
        <p:nvCxnSpPr>
          <p:cNvPr id="145" name="Conector recto 144"/>
          <p:cNvCxnSpPr>
            <a:stCxn id="6" idx="5"/>
            <a:endCxn id="142" idx="2"/>
          </p:cNvCxnSpPr>
          <p:nvPr/>
        </p:nvCxnSpPr>
        <p:spPr>
          <a:xfrm>
            <a:off x="16336732" y="2976594"/>
            <a:ext cx="324575" cy="272558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1 Rectángulo">
            <a:extLst>
              <a:ext uri="{FF2B5EF4-FFF2-40B4-BE49-F238E27FC236}">
                <a16:creationId xmlns:a16="http://schemas.microsoft.com/office/drawing/2014/main" id="{DB77D8ED-7CA8-A45C-AD32-51631594D587}"/>
              </a:ext>
            </a:extLst>
          </p:cNvPr>
          <p:cNvSpPr/>
          <p:nvPr/>
        </p:nvSpPr>
        <p:spPr>
          <a:xfrm>
            <a:off x="189723" y="47328"/>
            <a:ext cx="16471584" cy="905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4400" b="1" dirty="0">
                <a:solidFill>
                  <a:srgbClr val="002B86"/>
                </a:solidFill>
                <a:latin typeface="Manrope 2" panose="020B0604020202020204" charset="0"/>
                <a:cs typeface="Calibri" panose="020F0502020204030204" pitchFamily="34" charset="0"/>
              </a:rPr>
              <a:t>Algunas </a:t>
            </a:r>
            <a:r>
              <a:rPr lang="es-419" sz="4400" b="1" dirty="0" smtClean="0">
                <a:solidFill>
                  <a:srgbClr val="002B86"/>
                </a:solidFill>
                <a:latin typeface="Manrope 2" panose="020B0604020202020204" charset="0"/>
                <a:cs typeface="Calibri" panose="020F0502020204030204" pitchFamily="34" charset="0"/>
              </a:rPr>
              <a:t>interrelaciones </a:t>
            </a:r>
            <a:r>
              <a:rPr lang="es-419" sz="4400" b="1" dirty="0" err="1" smtClean="0">
                <a:solidFill>
                  <a:srgbClr val="002B86"/>
                </a:solidFill>
                <a:latin typeface="Manrope 2" panose="020B0604020202020204" charset="0"/>
                <a:cs typeface="Calibri" panose="020F0502020204030204" pitchFamily="34" charset="0"/>
              </a:rPr>
              <a:t>I+D+i</a:t>
            </a:r>
            <a:endParaRPr lang="es-419" sz="4400" b="1" dirty="0">
              <a:solidFill>
                <a:srgbClr val="002B86"/>
              </a:solidFill>
              <a:latin typeface="Manrope 2" panose="020B0604020202020204" charset="0"/>
              <a:cs typeface="Calibri" panose="020F0502020204030204" pitchFamily="34" charset="0"/>
            </a:endParaRPr>
          </a:p>
          <a:p>
            <a:pPr algn="ctr"/>
            <a:r>
              <a:rPr lang="es-419" sz="3200" b="1" dirty="0">
                <a:solidFill>
                  <a:srgbClr val="002B86"/>
                </a:solidFill>
                <a:latin typeface="Manrope 2" panose="020B0604020202020204" charset="0"/>
                <a:cs typeface="Calibri" panose="020F0502020204030204" pitchFamily="34" charset="0"/>
              </a:rPr>
              <a:t>(Investigación, Extensión, Transferencia de Conocimiento)</a:t>
            </a:r>
            <a:endParaRPr lang="es-PA" sz="3200" b="1" dirty="0">
              <a:solidFill>
                <a:schemeClr val="tx1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Rectángulo redondeado 148"/>
          <p:cNvSpPr/>
          <p:nvPr/>
        </p:nvSpPr>
        <p:spPr>
          <a:xfrm>
            <a:off x="1298926" y="9777413"/>
            <a:ext cx="16395149" cy="43599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b="1" dirty="0">
                <a:solidFill>
                  <a:schemeClr val="tx1"/>
                </a:solidFill>
              </a:rPr>
              <a:t>Registros de Investigación, Extensión, Gestión y Transferencia del Conocimiento</a:t>
            </a:r>
          </a:p>
        </p:txBody>
      </p:sp>
    </p:spTree>
    <p:extLst>
      <p:ext uri="{BB962C8B-B14F-4D97-AF65-F5344CB8AC3E}">
        <p14:creationId xmlns:p14="http://schemas.microsoft.com/office/powerpoint/2010/main" val="272383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15114"/>
          <a:stretch/>
        </p:blipFill>
        <p:spPr>
          <a:xfrm>
            <a:off x="2441309" y="1186571"/>
            <a:ext cx="13142680" cy="7565383"/>
          </a:xfrm>
          <a:prstGeom prst="rect">
            <a:avLst/>
          </a:prstGeom>
        </p:spPr>
      </p:pic>
      <p:sp>
        <p:nvSpPr>
          <p:cNvPr id="4" name="1 Rectángulo">
            <a:extLst>
              <a:ext uri="{FF2B5EF4-FFF2-40B4-BE49-F238E27FC236}">
                <a16:creationId xmlns:a16="http://schemas.microsoft.com/office/drawing/2014/main" id="{6B5D3418-2118-9284-06E3-7BF244C289DD}"/>
              </a:ext>
            </a:extLst>
          </p:cNvPr>
          <p:cNvSpPr/>
          <p:nvPr/>
        </p:nvSpPr>
        <p:spPr>
          <a:xfrm>
            <a:off x="2552310" y="190500"/>
            <a:ext cx="12421380" cy="856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4400" b="1" dirty="0">
                <a:solidFill>
                  <a:srgbClr val="002B86"/>
                </a:solidFill>
                <a:latin typeface="Manrope 2" panose="020B0604020202020204" charset="0"/>
                <a:cs typeface="Calibri" panose="020F0502020204030204" pitchFamily="34" charset="0"/>
              </a:rPr>
              <a:t>Mapa de Procesos UTP</a:t>
            </a:r>
          </a:p>
          <a:p>
            <a:pPr algn="ctr"/>
            <a:r>
              <a:rPr lang="es-419" sz="2800" b="1" dirty="0">
                <a:solidFill>
                  <a:srgbClr val="002B86"/>
                </a:solidFill>
                <a:latin typeface="Manrope 2" panose="020B0604020202020204" charset="0"/>
                <a:cs typeface="Calibri" panose="020F0502020204030204" pitchFamily="34" charset="0"/>
              </a:rPr>
              <a:t>(Actividades Científicas y Tecnológicas)</a:t>
            </a:r>
            <a:endParaRPr lang="es-PA" sz="2800" b="1" dirty="0">
              <a:solidFill>
                <a:schemeClr val="tx1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4049487" y="2886891"/>
            <a:ext cx="9927770" cy="3592285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9812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>
            <a:extLst>
              <a:ext uri="{FF2B5EF4-FFF2-40B4-BE49-F238E27FC236}">
                <a16:creationId xmlns:a16="http://schemas.microsoft.com/office/drawing/2014/main" id="{DB77D8ED-7CA8-A45C-AD32-51631594D587}"/>
              </a:ext>
            </a:extLst>
          </p:cNvPr>
          <p:cNvSpPr/>
          <p:nvPr/>
        </p:nvSpPr>
        <p:spPr>
          <a:xfrm>
            <a:off x="3095328" y="1527"/>
            <a:ext cx="12421380" cy="905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4400" b="1">
                <a:solidFill>
                  <a:srgbClr val="002B86"/>
                </a:solidFill>
                <a:latin typeface="Manrope 2" panose="020B0604020202020204" charset="0"/>
                <a:cs typeface="Calibri" panose="020F0502020204030204" pitchFamily="34" charset="0"/>
              </a:rPr>
              <a:t>Requerimientos</a:t>
            </a:r>
            <a:r>
              <a:rPr lang="es-419" sz="3200" b="1">
                <a:solidFill>
                  <a:srgbClr val="002B86"/>
                </a:solidFill>
                <a:latin typeface="Manrope 2" panose="020B0604020202020204" charset="0"/>
                <a:cs typeface="Calibri" panose="020F0502020204030204" pitchFamily="34" charset="0"/>
              </a:rPr>
              <a:t> </a:t>
            </a:r>
            <a:r>
              <a:rPr lang="es-419" sz="4400" b="1">
                <a:solidFill>
                  <a:srgbClr val="002B86"/>
                </a:solidFill>
                <a:latin typeface="Manrope 2" panose="020B0604020202020204" charset="0"/>
                <a:cs typeface="Calibri" panose="020F0502020204030204" pitchFamily="34" charset="0"/>
              </a:rPr>
              <a:t>Internos y Externos</a:t>
            </a:r>
            <a:endParaRPr lang="es-PA" sz="4400" b="1">
              <a:solidFill>
                <a:schemeClr val="tx1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234038" y="1160806"/>
            <a:ext cx="8909964" cy="382069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2700"/>
          </a:p>
        </p:txBody>
      </p:sp>
      <p:sp>
        <p:nvSpPr>
          <p:cNvPr id="8" name="Rectángulo redondeado 7"/>
          <p:cNvSpPr/>
          <p:nvPr/>
        </p:nvSpPr>
        <p:spPr>
          <a:xfrm>
            <a:off x="623465" y="1345591"/>
            <a:ext cx="3439376" cy="494702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b="1">
                <a:solidFill>
                  <a:schemeClr val="tx1"/>
                </a:solidFill>
              </a:rPr>
              <a:t>PDI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4847629" y="1288008"/>
            <a:ext cx="3898670" cy="494702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b="1">
                <a:solidFill>
                  <a:schemeClr val="tx1"/>
                </a:solidFill>
              </a:rPr>
              <a:t>POA</a:t>
            </a:r>
          </a:p>
        </p:txBody>
      </p:sp>
      <p:sp>
        <p:nvSpPr>
          <p:cNvPr id="13" name="Rectángulo redondeado 2">
            <a:extLst>
              <a:ext uri="{FF2B5EF4-FFF2-40B4-BE49-F238E27FC236}">
                <a16:creationId xmlns:a16="http://schemas.microsoft.com/office/drawing/2014/main" id="{2EEFAB36-FD13-1AA0-5323-D994D104E246}"/>
              </a:ext>
            </a:extLst>
          </p:cNvPr>
          <p:cNvSpPr/>
          <p:nvPr/>
        </p:nvSpPr>
        <p:spPr>
          <a:xfrm>
            <a:off x="1423190" y="4305300"/>
            <a:ext cx="6763133" cy="49470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700" b="1"/>
              <a:t>Planes de Desarrollo Institucional</a:t>
            </a:r>
          </a:p>
        </p:txBody>
      </p:sp>
      <p:sp>
        <p:nvSpPr>
          <p:cNvPr id="16" name="Rectángulo redondeado 6">
            <a:extLst>
              <a:ext uri="{FF2B5EF4-FFF2-40B4-BE49-F238E27FC236}">
                <a16:creationId xmlns:a16="http://schemas.microsoft.com/office/drawing/2014/main" id="{F503A67C-733B-666E-BE4B-9941D3EAA70D}"/>
              </a:ext>
            </a:extLst>
          </p:cNvPr>
          <p:cNvSpPr/>
          <p:nvPr/>
        </p:nvSpPr>
        <p:spPr>
          <a:xfrm>
            <a:off x="253919" y="5256242"/>
            <a:ext cx="8909964" cy="314942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2700"/>
          </a:p>
        </p:txBody>
      </p:sp>
      <p:sp>
        <p:nvSpPr>
          <p:cNvPr id="17" name="Rectángulo redondeado 7">
            <a:extLst>
              <a:ext uri="{FF2B5EF4-FFF2-40B4-BE49-F238E27FC236}">
                <a16:creationId xmlns:a16="http://schemas.microsoft.com/office/drawing/2014/main" id="{6DD11F23-AEF9-F8E5-205F-2C81E2135ED7}"/>
              </a:ext>
            </a:extLst>
          </p:cNvPr>
          <p:cNvSpPr/>
          <p:nvPr/>
        </p:nvSpPr>
        <p:spPr>
          <a:xfrm>
            <a:off x="643346" y="5372101"/>
            <a:ext cx="3538466" cy="450274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b="1">
                <a:solidFill>
                  <a:schemeClr val="tx1"/>
                </a:solidFill>
              </a:rPr>
              <a:t>Institucional</a:t>
            </a:r>
          </a:p>
        </p:txBody>
      </p:sp>
      <p:sp>
        <p:nvSpPr>
          <p:cNvPr id="18" name="Rectángulo redondeado 8">
            <a:extLst>
              <a:ext uri="{FF2B5EF4-FFF2-40B4-BE49-F238E27FC236}">
                <a16:creationId xmlns:a16="http://schemas.microsoft.com/office/drawing/2014/main" id="{CCEBF166-C658-7994-F2D7-D9FF1AA6BF92}"/>
              </a:ext>
            </a:extLst>
          </p:cNvPr>
          <p:cNvSpPr/>
          <p:nvPr/>
        </p:nvSpPr>
        <p:spPr>
          <a:xfrm>
            <a:off x="4847627" y="5391413"/>
            <a:ext cx="3898670" cy="450274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>
                <a:solidFill>
                  <a:schemeClr val="tx1"/>
                </a:solidFill>
              </a:rPr>
              <a:t>C</a:t>
            </a:r>
            <a:r>
              <a:rPr lang="es-PA" sz="2400" b="1" err="1">
                <a:solidFill>
                  <a:schemeClr val="tx1"/>
                </a:solidFill>
              </a:rPr>
              <a:t>arreras</a:t>
            </a:r>
            <a:r>
              <a:rPr lang="es-PA" sz="2400" b="1">
                <a:solidFill>
                  <a:schemeClr val="tx1"/>
                </a:solidFill>
              </a:rPr>
              <a:t> y Programas</a:t>
            </a:r>
          </a:p>
        </p:txBody>
      </p:sp>
      <p:sp>
        <p:nvSpPr>
          <p:cNvPr id="19" name="Rectángulo redondeado 2">
            <a:extLst>
              <a:ext uri="{FF2B5EF4-FFF2-40B4-BE49-F238E27FC236}">
                <a16:creationId xmlns:a16="http://schemas.microsoft.com/office/drawing/2014/main" id="{16B2B9F0-CAA4-F6A9-AA60-9702BA46954A}"/>
              </a:ext>
            </a:extLst>
          </p:cNvPr>
          <p:cNvSpPr/>
          <p:nvPr/>
        </p:nvSpPr>
        <p:spPr>
          <a:xfrm>
            <a:off x="1443071" y="7658100"/>
            <a:ext cx="6763133" cy="44276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700" b="1"/>
              <a:t>Procesos de Acreditación</a:t>
            </a:r>
          </a:p>
        </p:txBody>
      </p:sp>
      <p:sp>
        <p:nvSpPr>
          <p:cNvPr id="22" name="Rectángulo redondeado 6">
            <a:extLst>
              <a:ext uri="{FF2B5EF4-FFF2-40B4-BE49-F238E27FC236}">
                <a16:creationId xmlns:a16="http://schemas.microsoft.com/office/drawing/2014/main" id="{6567D008-FF69-0AC1-F214-04A454A87FF0}"/>
              </a:ext>
            </a:extLst>
          </p:cNvPr>
          <p:cNvSpPr/>
          <p:nvPr/>
        </p:nvSpPr>
        <p:spPr>
          <a:xfrm>
            <a:off x="9321146" y="1160806"/>
            <a:ext cx="8708753" cy="3810659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2700"/>
          </a:p>
        </p:txBody>
      </p:sp>
      <p:sp>
        <p:nvSpPr>
          <p:cNvPr id="23" name="Rectángulo redondeado 7">
            <a:extLst>
              <a:ext uri="{FF2B5EF4-FFF2-40B4-BE49-F238E27FC236}">
                <a16:creationId xmlns:a16="http://schemas.microsoft.com/office/drawing/2014/main" id="{A2E01E63-7984-5882-719B-B3447F68013B}"/>
              </a:ext>
            </a:extLst>
          </p:cNvPr>
          <p:cNvSpPr/>
          <p:nvPr/>
        </p:nvSpPr>
        <p:spPr>
          <a:xfrm>
            <a:off x="10510631" y="1268235"/>
            <a:ext cx="2260962" cy="572057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b="1">
                <a:solidFill>
                  <a:schemeClr val="tx1"/>
                </a:solidFill>
              </a:rPr>
              <a:t>QS</a:t>
            </a:r>
          </a:p>
        </p:txBody>
      </p:sp>
      <p:sp>
        <p:nvSpPr>
          <p:cNvPr id="25" name="Rectángulo redondeado 2">
            <a:extLst>
              <a:ext uri="{FF2B5EF4-FFF2-40B4-BE49-F238E27FC236}">
                <a16:creationId xmlns:a16="http://schemas.microsoft.com/office/drawing/2014/main" id="{A5C102B9-6735-8A6C-43AD-C12BBE5D4F57}"/>
              </a:ext>
            </a:extLst>
          </p:cNvPr>
          <p:cNvSpPr/>
          <p:nvPr/>
        </p:nvSpPr>
        <p:spPr>
          <a:xfrm>
            <a:off x="10747619" y="4267798"/>
            <a:ext cx="6763133" cy="49470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700" b="1"/>
              <a:t>Procesos de Rankings Universitarios</a:t>
            </a:r>
          </a:p>
        </p:txBody>
      </p:sp>
      <p:sp>
        <p:nvSpPr>
          <p:cNvPr id="26" name="Rectángulo redondeado 7">
            <a:extLst>
              <a:ext uri="{FF2B5EF4-FFF2-40B4-BE49-F238E27FC236}">
                <a16:creationId xmlns:a16="http://schemas.microsoft.com/office/drawing/2014/main" id="{AD77C2C4-9A12-CE8D-110E-FD2B29EDC6AA}"/>
              </a:ext>
            </a:extLst>
          </p:cNvPr>
          <p:cNvSpPr/>
          <p:nvPr/>
        </p:nvSpPr>
        <p:spPr>
          <a:xfrm>
            <a:off x="15516708" y="1229236"/>
            <a:ext cx="2260962" cy="572057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b="1" err="1">
                <a:solidFill>
                  <a:schemeClr val="tx1"/>
                </a:solidFill>
              </a:rPr>
              <a:t>Webometric</a:t>
            </a:r>
            <a:endParaRPr lang="es-PA" sz="2400" b="1">
              <a:solidFill>
                <a:schemeClr val="tx1"/>
              </a:solidFill>
            </a:endParaRPr>
          </a:p>
        </p:txBody>
      </p:sp>
      <p:sp>
        <p:nvSpPr>
          <p:cNvPr id="27" name="Rectángulo redondeado 7">
            <a:extLst>
              <a:ext uri="{FF2B5EF4-FFF2-40B4-BE49-F238E27FC236}">
                <a16:creationId xmlns:a16="http://schemas.microsoft.com/office/drawing/2014/main" id="{2AE12EB1-A027-6D23-3C60-FEA231FF28FE}"/>
              </a:ext>
            </a:extLst>
          </p:cNvPr>
          <p:cNvSpPr/>
          <p:nvPr/>
        </p:nvSpPr>
        <p:spPr>
          <a:xfrm>
            <a:off x="13014141" y="1210653"/>
            <a:ext cx="2260962" cy="572057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b="1" err="1">
                <a:solidFill>
                  <a:schemeClr val="tx1"/>
                </a:solidFill>
              </a:rPr>
              <a:t>GreenMetric</a:t>
            </a:r>
            <a:endParaRPr lang="es-PA" sz="2400" b="1">
              <a:solidFill>
                <a:schemeClr val="tx1"/>
              </a:solidFill>
            </a:endParaRPr>
          </a:p>
        </p:txBody>
      </p:sp>
      <p:pic>
        <p:nvPicPr>
          <p:cNvPr id="1026" name="Picture 2" descr="Coneaupa – Mejoramiento de la calidad y pertinencia, equidad ...">
            <a:extLst>
              <a:ext uri="{FF2B5EF4-FFF2-40B4-BE49-F238E27FC236}">
                <a16:creationId xmlns:a16="http://schemas.microsoft.com/office/drawing/2014/main" id="{48F45C3F-8A37-22EC-66B5-164AD5791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6" y="5961692"/>
            <a:ext cx="1328758" cy="132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céres board | Hcéres">
            <a:extLst>
              <a:ext uri="{FF2B5EF4-FFF2-40B4-BE49-F238E27FC236}">
                <a16:creationId xmlns:a16="http://schemas.microsoft.com/office/drawing/2014/main" id="{D740C0E2-7A25-F10C-F6C2-2AF0BAC01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82" y="5887730"/>
            <a:ext cx="1328758" cy="132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gencia Centroamericana de Acreditación de Programas de ...">
            <a:extLst>
              <a:ext uri="{FF2B5EF4-FFF2-40B4-BE49-F238E27FC236}">
                <a16:creationId xmlns:a16="http://schemas.microsoft.com/office/drawing/2014/main" id="{B04C9CB9-E3E4-EA0B-F521-6481A996D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404" y="6132252"/>
            <a:ext cx="1738956" cy="131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uía de Autoevaluación de la ACAP">
            <a:extLst>
              <a:ext uri="{FF2B5EF4-FFF2-40B4-BE49-F238E27FC236}">
                <a16:creationId xmlns:a16="http://schemas.microsoft.com/office/drawing/2014/main" id="{58F2BDEA-5B77-E3EF-D627-7D2135966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43" y="6083957"/>
            <a:ext cx="1230381" cy="131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E04B67B8-DEB2-0E6D-B237-83F2B122E8B8}"/>
              </a:ext>
            </a:extLst>
          </p:cNvPr>
          <p:cNvPicPr/>
          <p:nvPr/>
        </p:nvPicPr>
        <p:blipFill rotWithShape="1">
          <a:blip r:embed="rId6"/>
          <a:srcRect l="38527" t="26856" r="31433" b="16416"/>
          <a:stretch/>
        </p:blipFill>
        <p:spPr bwMode="auto">
          <a:xfrm>
            <a:off x="1443071" y="1959704"/>
            <a:ext cx="2130457" cy="2216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4F5CD72E-712D-B46C-CB66-56F4768C6B7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3194" t="18580" r="30972" b="44506"/>
          <a:stretch/>
        </p:blipFill>
        <p:spPr bwMode="auto">
          <a:xfrm>
            <a:off x="5826457" y="1871585"/>
            <a:ext cx="1717343" cy="22519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4" name="Picture 10" descr="qs-logo | National University">
            <a:extLst>
              <a:ext uri="{FF2B5EF4-FFF2-40B4-BE49-F238E27FC236}">
                <a16:creationId xmlns:a16="http://schemas.microsoft.com/office/drawing/2014/main" id="{CBC33C63-A3FF-0434-0005-B1EDBC78C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631" y="2173610"/>
            <a:ext cx="17716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UI GreenMetric World University Rankings | Gdańsk University ...">
            <a:extLst>
              <a:ext uri="{FF2B5EF4-FFF2-40B4-BE49-F238E27FC236}">
                <a16:creationId xmlns:a16="http://schemas.microsoft.com/office/drawing/2014/main" id="{38108463-121A-B806-3717-B07EC4972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4141" y="2268925"/>
            <a:ext cx="2243712" cy="167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January edition of Webometrics Ranking of World Universities ...">
            <a:extLst>
              <a:ext uri="{FF2B5EF4-FFF2-40B4-BE49-F238E27FC236}">
                <a16:creationId xmlns:a16="http://schemas.microsoft.com/office/drawing/2014/main" id="{9FAE82B3-A5D9-A161-A435-4FE8BEE5E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335" y="2306059"/>
            <a:ext cx="1985418" cy="163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ángulo redondeado 6">
            <a:extLst>
              <a:ext uri="{FF2B5EF4-FFF2-40B4-BE49-F238E27FC236}">
                <a16:creationId xmlns:a16="http://schemas.microsoft.com/office/drawing/2014/main" id="{9BB0D0FA-E24D-5F22-2966-2B326A42AB48}"/>
              </a:ext>
            </a:extLst>
          </p:cNvPr>
          <p:cNvSpPr/>
          <p:nvPr/>
        </p:nvSpPr>
        <p:spPr>
          <a:xfrm>
            <a:off x="9412111" y="5256242"/>
            <a:ext cx="8667146" cy="314942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2700"/>
          </a:p>
        </p:txBody>
      </p:sp>
      <p:sp>
        <p:nvSpPr>
          <p:cNvPr id="32" name="Rectángulo redondeado 7">
            <a:extLst>
              <a:ext uri="{FF2B5EF4-FFF2-40B4-BE49-F238E27FC236}">
                <a16:creationId xmlns:a16="http://schemas.microsoft.com/office/drawing/2014/main" id="{EA5DBC1E-575C-16F8-0A49-A7089027532B}"/>
              </a:ext>
            </a:extLst>
          </p:cNvPr>
          <p:cNvSpPr/>
          <p:nvPr/>
        </p:nvSpPr>
        <p:spPr>
          <a:xfrm>
            <a:off x="10018645" y="5450725"/>
            <a:ext cx="2979452" cy="494702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b="1">
                <a:solidFill>
                  <a:schemeClr val="tx1"/>
                </a:solidFill>
              </a:rPr>
              <a:t>Encuesta I+D+i</a:t>
            </a:r>
          </a:p>
        </p:txBody>
      </p:sp>
      <p:sp>
        <p:nvSpPr>
          <p:cNvPr id="33" name="Rectángulo redondeado 8">
            <a:extLst>
              <a:ext uri="{FF2B5EF4-FFF2-40B4-BE49-F238E27FC236}">
                <a16:creationId xmlns:a16="http://schemas.microsoft.com/office/drawing/2014/main" id="{F9C24031-F1F9-A09D-D26F-B8F554B66925}"/>
              </a:ext>
            </a:extLst>
          </p:cNvPr>
          <p:cNvSpPr/>
          <p:nvPr/>
        </p:nvSpPr>
        <p:spPr>
          <a:xfrm>
            <a:off x="14062868" y="5411902"/>
            <a:ext cx="3338694" cy="494702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b="1">
                <a:solidFill>
                  <a:schemeClr val="tx1"/>
                </a:solidFill>
              </a:rPr>
              <a:t>CEMCIT-AIP</a:t>
            </a:r>
          </a:p>
        </p:txBody>
      </p:sp>
      <p:sp>
        <p:nvSpPr>
          <p:cNvPr id="34" name="Rectángulo redondeado 2">
            <a:extLst>
              <a:ext uri="{FF2B5EF4-FFF2-40B4-BE49-F238E27FC236}">
                <a16:creationId xmlns:a16="http://schemas.microsoft.com/office/drawing/2014/main" id="{FB3DA925-4DF9-7F9D-A523-146DAE1C9B3A}"/>
              </a:ext>
            </a:extLst>
          </p:cNvPr>
          <p:cNvSpPr/>
          <p:nvPr/>
        </p:nvSpPr>
        <p:spPr>
          <a:xfrm>
            <a:off x="10358446" y="7658100"/>
            <a:ext cx="6763133" cy="49470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700" b="1"/>
              <a:t>Otros requerimientos externos</a:t>
            </a:r>
          </a:p>
        </p:txBody>
      </p:sp>
      <p:pic>
        <p:nvPicPr>
          <p:cNvPr id="1040" name="Picture 16" descr="senacyt-logo – FID16-275:TRANSFERENCIA DE TECNOLOGÍA HIGH ...">
            <a:extLst>
              <a:ext uri="{FF2B5EF4-FFF2-40B4-BE49-F238E27FC236}">
                <a16:creationId xmlns:a16="http://schemas.microsoft.com/office/drawing/2014/main" id="{71F55C50-C77D-E3F9-5E90-78B3A080A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202" y="6119158"/>
            <a:ext cx="1312998" cy="131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nicio - Jornada de Gestión de Riesgo">
            <a:extLst>
              <a:ext uri="{FF2B5EF4-FFF2-40B4-BE49-F238E27FC236}">
                <a16:creationId xmlns:a16="http://schemas.microsoft.com/office/drawing/2014/main" id="{4E2AB6A4-D77F-E7C1-2525-F9EEA0C065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4" r="30905" b="-3588"/>
          <a:stretch/>
        </p:blipFill>
        <p:spPr bwMode="auto">
          <a:xfrm>
            <a:off x="14792219" y="6128024"/>
            <a:ext cx="1466231" cy="131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43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5361499" y="2333562"/>
            <a:ext cx="2107277" cy="772184"/>
          </a:xfrm>
          <a:prstGeom prst="roundRect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100" b="1">
                <a:solidFill>
                  <a:schemeClr val="tx1"/>
                </a:solidFill>
              </a:rPr>
              <a:t>Registros</a:t>
            </a:r>
            <a:endParaRPr lang="es-PA" sz="2100" b="1">
              <a:solidFill>
                <a:schemeClr val="bg1"/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5341622" y="7300614"/>
            <a:ext cx="2087283" cy="809826"/>
          </a:xfrm>
          <a:prstGeom prst="roundRect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100" b="1">
                <a:solidFill>
                  <a:schemeClr val="tx1"/>
                </a:solidFill>
              </a:rPr>
              <a:t>Solicitudes</a:t>
            </a:r>
            <a:endParaRPr lang="es-PA" sz="2100" b="1">
              <a:solidFill>
                <a:schemeClr val="bg1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8578398" y="952133"/>
            <a:ext cx="2739189" cy="678731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b="1">
                <a:solidFill>
                  <a:schemeClr val="tx1"/>
                </a:solidFill>
              </a:rPr>
              <a:t>Proyectos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8578398" y="2428782"/>
            <a:ext cx="2739189" cy="678731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b="1">
                <a:solidFill>
                  <a:schemeClr val="tx1"/>
                </a:solidFill>
              </a:rPr>
              <a:t>Ejecutorias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8578398" y="3945815"/>
            <a:ext cx="2787783" cy="678731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b="1">
                <a:solidFill>
                  <a:schemeClr val="tx1"/>
                </a:solidFill>
              </a:rPr>
              <a:t>Producción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8682089" y="5904702"/>
            <a:ext cx="2684093" cy="678731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b="1">
                <a:solidFill>
                  <a:schemeClr val="tx1"/>
                </a:solidFill>
              </a:rPr>
              <a:t>Certificaciones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8673366" y="8349779"/>
            <a:ext cx="2739597" cy="504343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b="1">
                <a:solidFill>
                  <a:schemeClr val="tx1"/>
                </a:solidFill>
              </a:rPr>
              <a:t>Servicios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11863649" y="800100"/>
            <a:ext cx="3918261" cy="342111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b="1" err="1">
                <a:solidFill>
                  <a:schemeClr val="tx1"/>
                </a:solidFill>
              </a:rPr>
              <a:t>I+D+i</a:t>
            </a:r>
            <a:r>
              <a:rPr lang="es-PA" b="1">
                <a:solidFill>
                  <a:schemeClr val="tx1"/>
                </a:solidFill>
              </a:rPr>
              <a:t>/Extensión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11880134" y="1326699"/>
            <a:ext cx="3918261" cy="342111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b="1">
                <a:solidFill>
                  <a:schemeClr val="tx1"/>
                </a:solidFill>
              </a:rPr>
              <a:t>Generación de Capacidades</a:t>
            </a:r>
          </a:p>
        </p:txBody>
      </p:sp>
      <p:cxnSp>
        <p:nvCxnSpPr>
          <p:cNvPr id="14" name="Conector recto de flecha 13"/>
          <p:cNvCxnSpPr>
            <a:cxnSpLocks/>
            <a:stCxn id="2" idx="3"/>
          </p:cNvCxnSpPr>
          <p:nvPr/>
        </p:nvCxnSpPr>
        <p:spPr>
          <a:xfrm flipV="1">
            <a:off x="7468775" y="1127181"/>
            <a:ext cx="1109624" cy="15924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cxnSpLocks/>
            <a:stCxn id="2" idx="3"/>
            <a:endCxn id="6" idx="1"/>
          </p:cNvCxnSpPr>
          <p:nvPr/>
        </p:nvCxnSpPr>
        <p:spPr>
          <a:xfrm>
            <a:off x="7468775" y="2719654"/>
            <a:ext cx="1109624" cy="15655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cxnSpLocks/>
          </p:cNvCxnSpPr>
          <p:nvPr/>
        </p:nvCxnSpPr>
        <p:spPr>
          <a:xfrm flipV="1">
            <a:off x="11317587" y="964323"/>
            <a:ext cx="517575" cy="2988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>
            <a:cxnSpLocks/>
          </p:cNvCxnSpPr>
          <p:nvPr/>
        </p:nvCxnSpPr>
        <p:spPr>
          <a:xfrm>
            <a:off x="11303623" y="1257300"/>
            <a:ext cx="583577" cy="222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ángulo redondeado 24"/>
          <p:cNvSpPr/>
          <p:nvPr/>
        </p:nvSpPr>
        <p:spPr>
          <a:xfrm>
            <a:off x="11912387" y="1991451"/>
            <a:ext cx="3918261" cy="342111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b="1">
                <a:solidFill>
                  <a:schemeClr val="tx1"/>
                </a:solidFill>
              </a:rPr>
              <a:t>Investigación</a:t>
            </a:r>
          </a:p>
        </p:txBody>
      </p:sp>
      <p:sp>
        <p:nvSpPr>
          <p:cNvPr id="26" name="Rectángulo redondeado 25"/>
          <p:cNvSpPr/>
          <p:nvPr/>
        </p:nvSpPr>
        <p:spPr>
          <a:xfrm>
            <a:off x="11880134" y="2449489"/>
            <a:ext cx="3918261" cy="342111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b="1">
                <a:solidFill>
                  <a:schemeClr val="tx1"/>
                </a:solidFill>
              </a:rPr>
              <a:t>Extensión</a:t>
            </a:r>
          </a:p>
        </p:txBody>
      </p:sp>
      <p:sp>
        <p:nvSpPr>
          <p:cNvPr id="27" name="Rectángulo redondeado 26"/>
          <p:cNvSpPr/>
          <p:nvPr/>
        </p:nvSpPr>
        <p:spPr>
          <a:xfrm>
            <a:off x="11869289" y="2934690"/>
            <a:ext cx="3918261" cy="342111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b="1">
                <a:solidFill>
                  <a:schemeClr val="tx1"/>
                </a:solidFill>
              </a:rPr>
              <a:t>Administración</a:t>
            </a:r>
          </a:p>
        </p:txBody>
      </p:sp>
      <p:sp>
        <p:nvSpPr>
          <p:cNvPr id="28" name="Rectángulo redondeado 27"/>
          <p:cNvSpPr/>
          <p:nvPr/>
        </p:nvSpPr>
        <p:spPr>
          <a:xfrm>
            <a:off x="11869289" y="3544158"/>
            <a:ext cx="3918261" cy="342111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b="1">
                <a:solidFill>
                  <a:schemeClr val="tx1"/>
                </a:solidFill>
              </a:rPr>
              <a:t>Académica</a:t>
            </a:r>
          </a:p>
        </p:txBody>
      </p:sp>
      <p:sp>
        <p:nvSpPr>
          <p:cNvPr id="29" name="Rectángulo redondeado 28"/>
          <p:cNvSpPr/>
          <p:nvPr/>
        </p:nvSpPr>
        <p:spPr>
          <a:xfrm>
            <a:off x="11869289" y="4099095"/>
            <a:ext cx="3918261" cy="342111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b="1">
                <a:solidFill>
                  <a:schemeClr val="tx1"/>
                </a:solidFill>
              </a:rPr>
              <a:t>Investigación</a:t>
            </a:r>
          </a:p>
        </p:txBody>
      </p:sp>
      <p:sp>
        <p:nvSpPr>
          <p:cNvPr id="30" name="Rectángulo redondeado 29"/>
          <p:cNvSpPr/>
          <p:nvPr/>
        </p:nvSpPr>
        <p:spPr>
          <a:xfrm>
            <a:off x="11869289" y="4691812"/>
            <a:ext cx="3848979" cy="342111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b="1">
                <a:solidFill>
                  <a:schemeClr val="tx1"/>
                </a:solidFill>
              </a:rPr>
              <a:t>Transferencia</a:t>
            </a:r>
          </a:p>
        </p:txBody>
      </p:sp>
      <p:cxnSp>
        <p:nvCxnSpPr>
          <p:cNvPr id="32" name="Conector recto de flecha 31"/>
          <p:cNvCxnSpPr>
            <a:cxnSpLocks/>
            <a:stCxn id="5" idx="3"/>
            <a:endCxn id="25" idx="1"/>
          </p:cNvCxnSpPr>
          <p:nvPr/>
        </p:nvCxnSpPr>
        <p:spPr>
          <a:xfrm flipV="1">
            <a:off x="11317588" y="2162507"/>
            <a:ext cx="594800" cy="6056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>
            <a:cxnSpLocks/>
            <a:stCxn id="5" idx="3"/>
            <a:endCxn id="26" idx="1"/>
          </p:cNvCxnSpPr>
          <p:nvPr/>
        </p:nvCxnSpPr>
        <p:spPr>
          <a:xfrm flipV="1">
            <a:off x="11317588" y="2620545"/>
            <a:ext cx="562547" cy="1476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>
            <a:cxnSpLocks/>
            <a:stCxn id="5" idx="3"/>
            <a:endCxn id="27" idx="1"/>
          </p:cNvCxnSpPr>
          <p:nvPr/>
        </p:nvCxnSpPr>
        <p:spPr>
          <a:xfrm>
            <a:off x="11317588" y="2768148"/>
            <a:ext cx="551702" cy="3375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>
            <a:cxnSpLocks/>
            <a:stCxn id="6" idx="3"/>
          </p:cNvCxnSpPr>
          <p:nvPr/>
        </p:nvCxnSpPr>
        <p:spPr>
          <a:xfrm flipV="1">
            <a:off x="11366181" y="3630348"/>
            <a:ext cx="429117" cy="6548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>
            <a:cxnSpLocks/>
            <a:stCxn id="6" idx="3"/>
          </p:cNvCxnSpPr>
          <p:nvPr/>
        </p:nvCxnSpPr>
        <p:spPr>
          <a:xfrm flipV="1">
            <a:off x="11366181" y="4285179"/>
            <a:ext cx="509244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>
            <a:cxnSpLocks/>
            <a:stCxn id="6" idx="3"/>
            <a:endCxn id="30" idx="1"/>
          </p:cNvCxnSpPr>
          <p:nvPr/>
        </p:nvCxnSpPr>
        <p:spPr>
          <a:xfrm>
            <a:off x="11366182" y="4285181"/>
            <a:ext cx="503108" cy="5776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/>
          <p:cNvCxnSpPr>
            <a:cxnSpLocks/>
            <a:stCxn id="2" idx="3"/>
          </p:cNvCxnSpPr>
          <p:nvPr/>
        </p:nvCxnSpPr>
        <p:spPr>
          <a:xfrm>
            <a:off x="7468775" y="2719655"/>
            <a:ext cx="1109624" cy="362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>
            <a:cxnSpLocks/>
            <a:endCxn id="7" idx="1"/>
          </p:cNvCxnSpPr>
          <p:nvPr/>
        </p:nvCxnSpPr>
        <p:spPr>
          <a:xfrm flipV="1">
            <a:off x="7460052" y="6244068"/>
            <a:ext cx="1222037" cy="15272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/>
          <p:cNvCxnSpPr>
            <a:cxnSpLocks/>
          </p:cNvCxnSpPr>
          <p:nvPr/>
        </p:nvCxnSpPr>
        <p:spPr>
          <a:xfrm flipV="1">
            <a:off x="7428905" y="7737535"/>
            <a:ext cx="1244462" cy="337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ángulo redondeado 53"/>
          <p:cNvSpPr/>
          <p:nvPr/>
        </p:nvSpPr>
        <p:spPr>
          <a:xfrm>
            <a:off x="537327" y="4365155"/>
            <a:ext cx="3066456" cy="1421477"/>
          </a:xfrm>
          <a:prstGeom prst="roundRect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400" b="1">
                <a:solidFill>
                  <a:schemeClr val="tx1"/>
                </a:solidFill>
              </a:rPr>
              <a:t>Actividades científicas y tecnológicas</a:t>
            </a:r>
            <a:endParaRPr lang="es-PA" sz="2400" b="1">
              <a:solidFill>
                <a:schemeClr val="bg1"/>
              </a:solidFill>
            </a:endParaRPr>
          </a:p>
        </p:txBody>
      </p:sp>
      <p:cxnSp>
        <p:nvCxnSpPr>
          <p:cNvPr id="56" name="Conector recto de flecha 55"/>
          <p:cNvCxnSpPr>
            <a:cxnSpLocks/>
            <a:stCxn id="54" idx="3"/>
          </p:cNvCxnSpPr>
          <p:nvPr/>
        </p:nvCxnSpPr>
        <p:spPr>
          <a:xfrm flipV="1">
            <a:off x="3603783" y="2729316"/>
            <a:ext cx="1720587" cy="23465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/>
          <p:cNvCxnSpPr>
            <a:cxnSpLocks/>
            <a:stCxn id="54" idx="3"/>
            <a:endCxn id="3" idx="1"/>
          </p:cNvCxnSpPr>
          <p:nvPr/>
        </p:nvCxnSpPr>
        <p:spPr>
          <a:xfrm>
            <a:off x="3603784" y="5075894"/>
            <a:ext cx="1737839" cy="26296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ángulo 58"/>
          <p:cNvSpPr/>
          <p:nvPr/>
        </p:nvSpPr>
        <p:spPr>
          <a:xfrm>
            <a:off x="4127242" y="73446"/>
            <a:ext cx="100335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4400" b="1">
                <a:solidFill>
                  <a:srgbClr val="002B86"/>
                </a:solidFill>
                <a:latin typeface="Manrope 2" panose="020B0604020202020204" charset="0"/>
                <a:cs typeface="Calibri" panose="020F0502020204030204" pitchFamily="34" charset="0"/>
              </a:rPr>
              <a:t>Registros Científicos y Tecnológicos</a:t>
            </a:r>
            <a:endParaRPr lang="es-PA" sz="4400"/>
          </a:p>
        </p:txBody>
      </p:sp>
      <p:sp>
        <p:nvSpPr>
          <p:cNvPr id="48" name="Rectángulo redondeado 47"/>
          <p:cNvSpPr/>
          <p:nvPr/>
        </p:nvSpPr>
        <p:spPr>
          <a:xfrm>
            <a:off x="8684219" y="7285551"/>
            <a:ext cx="2739597" cy="72009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100" b="1">
                <a:solidFill>
                  <a:schemeClr val="tx1"/>
                </a:solidFill>
              </a:rPr>
              <a:t>Creación de Grupos de Investigación</a:t>
            </a:r>
          </a:p>
        </p:txBody>
      </p:sp>
      <p:cxnSp>
        <p:nvCxnSpPr>
          <p:cNvPr id="40" name="Conector recto de flecha 39"/>
          <p:cNvCxnSpPr>
            <a:cxnSpLocks/>
            <a:endCxn id="8" idx="1"/>
          </p:cNvCxnSpPr>
          <p:nvPr/>
        </p:nvCxnSpPr>
        <p:spPr>
          <a:xfrm>
            <a:off x="7460052" y="7777216"/>
            <a:ext cx="1213314" cy="8247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ángulo redondeado 49">
            <a:extLst>
              <a:ext uri="{FF2B5EF4-FFF2-40B4-BE49-F238E27FC236}">
                <a16:creationId xmlns:a16="http://schemas.microsoft.com/office/drawing/2014/main" id="{70A9DEA5-7943-F78D-378C-AABAD5320B3B}"/>
              </a:ext>
            </a:extLst>
          </p:cNvPr>
          <p:cNvSpPr/>
          <p:nvPr/>
        </p:nvSpPr>
        <p:spPr>
          <a:xfrm>
            <a:off x="11927296" y="5289814"/>
            <a:ext cx="3790973" cy="402573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b="1">
                <a:solidFill>
                  <a:schemeClr val="tx1"/>
                </a:solidFill>
              </a:rPr>
              <a:t>Producción intelectual</a:t>
            </a:r>
          </a:p>
        </p:txBody>
      </p:sp>
      <p:sp>
        <p:nvSpPr>
          <p:cNvPr id="11" name="Rectángulo redondeado 51">
            <a:extLst>
              <a:ext uri="{FF2B5EF4-FFF2-40B4-BE49-F238E27FC236}">
                <a16:creationId xmlns:a16="http://schemas.microsoft.com/office/drawing/2014/main" id="{D41FF771-6E04-F771-8162-65BF7F8AEDD5}"/>
              </a:ext>
            </a:extLst>
          </p:cNvPr>
          <p:cNvSpPr/>
          <p:nvPr/>
        </p:nvSpPr>
        <p:spPr>
          <a:xfrm>
            <a:off x="11949416" y="7368700"/>
            <a:ext cx="3790973" cy="402573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b="1">
                <a:solidFill>
                  <a:schemeClr val="tx1"/>
                </a:solidFill>
              </a:rPr>
              <a:t>Grupo de Investigación</a:t>
            </a:r>
          </a:p>
        </p:txBody>
      </p:sp>
      <p:sp>
        <p:nvSpPr>
          <p:cNvPr id="13" name="Rectángulo redondeado 54">
            <a:extLst>
              <a:ext uri="{FF2B5EF4-FFF2-40B4-BE49-F238E27FC236}">
                <a16:creationId xmlns:a16="http://schemas.microsoft.com/office/drawing/2014/main" id="{14D1742E-B148-94E2-EEF7-A451735CC797}"/>
              </a:ext>
            </a:extLst>
          </p:cNvPr>
          <p:cNvSpPr/>
          <p:nvPr/>
        </p:nvSpPr>
        <p:spPr>
          <a:xfrm>
            <a:off x="11927294" y="6852180"/>
            <a:ext cx="3790973" cy="402573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b="1">
                <a:solidFill>
                  <a:schemeClr val="tx1"/>
                </a:solidFill>
              </a:rPr>
              <a:t>Miembro de Comisión Evaluadora</a:t>
            </a:r>
          </a:p>
        </p:txBody>
      </p:sp>
      <p:sp>
        <p:nvSpPr>
          <p:cNvPr id="15" name="Rectángulo redondeado 56">
            <a:extLst>
              <a:ext uri="{FF2B5EF4-FFF2-40B4-BE49-F238E27FC236}">
                <a16:creationId xmlns:a16="http://schemas.microsoft.com/office/drawing/2014/main" id="{296C85FB-116A-D243-6F66-EC209E6D572C}"/>
              </a:ext>
            </a:extLst>
          </p:cNvPr>
          <p:cNvSpPr/>
          <p:nvPr/>
        </p:nvSpPr>
        <p:spPr>
          <a:xfrm>
            <a:off x="11949416" y="5857413"/>
            <a:ext cx="3790973" cy="402573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b="1">
                <a:solidFill>
                  <a:schemeClr val="tx1"/>
                </a:solidFill>
              </a:rPr>
              <a:t>Miembro de Proyecto</a:t>
            </a:r>
          </a:p>
        </p:txBody>
      </p:sp>
      <p:sp>
        <p:nvSpPr>
          <p:cNvPr id="16" name="Rectángulo redondeado 60">
            <a:extLst>
              <a:ext uri="{FF2B5EF4-FFF2-40B4-BE49-F238E27FC236}">
                <a16:creationId xmlns:a16="http://schemas.microsoft.com/office/drawing/2014/main" id="{D2D80D98-3B7A-DEBD-0B4B-B420F009467E}"/>
              </a:ext>
            </a:extLst>
          </p:cNvPr>
          <p:cNvSpPr/>
          <p:nvPr/>
        </p:nvSpPr>
        <p:spPr>
          <a:xfrm>
            <a:off x="11949416" y="6360163"/>
            <a:ext cx="3790973" cy="402573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b="1">
                <a:solidFill>
                  <a:schemeClr val="tx1"/>
                </a:solidFill>
              </a:rPr>
              <a:t>Ejecución de Proyecto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77A83407-B78D-71AB-0F05-7D6E5ED9E06C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 flipV="1">
            <a:off x="11366182" y="6058700"/>
            <a:ext cx="583234" cy="1853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0AA7205E-7CC4-C769-D6E4-0B9C8023DDFA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11366182" y="5513093"/>
            <a:ext cx="583235" cy="7309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29C36EC5-3EDD-A62A-7746-A573300BCA4E}"/>
              </a:ext>
            </a:extLst>
          </p:cNvPr>
          <p:cNvCxnSpPr>
            <a:cxnSpLocks/>
            <a:stCxn id="7" idx="3"/>
            <a:endCxn id="16" idx="1"/>
          </p:cNvCxnSpPr>
          <p:nvPr/>
        </p:nvCxnSpPr>
        <p:spPr>
          <a:xfrm>
            <a:off x="11366182" y="6244068"/>
            <a:ext cx="583234" cy="3173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BC9612A0-18C6-562C-B7BC-3AD586D37930}"/>
              </a:ext>
            </a:extLst>
          </p:cNvPr>
          <p:cNvCxnSpPr>
            <a:cxnSpLocks/>
            <a:stCxn id="7" idx="3"/>
            <a:endCxn id="13" idx="1"/>
          </p:cNvCxnSpPr>
          <p:nvPr/>
        </p:nvCxnSpPr>
        <p:spPr>
          <a:xfrm>
            <a:off x="11366182" y="6244068"/>
            <a:ext cx="561112" cy="8093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74DCAB42-22A3-DE66-AEE7-10F0FBFB1CC0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>
            <a:off x="11366182" y="6244068"/>
            <a:ext cx="583234" cy="13259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06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10A2DE0-4B37-2518-07DC-C125C2597610}"/>
              </a:ext>
            </a:extLst>
          </p:cNvPr>
          <p:cNvSpPr txBox="1"/>
          <p:nvPr/>
        </p:nvSpPr>
        <p:spPr>
          <a:xfrm>
            <a:off x="3200400" y="-38100"/>
            <a:ext cx="1135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4400" b="1">
                <a:solidFill>
                  <a:srgbClr val="002B86"/>
                </a:solidFill>
                <a:latin typeface="Manrope 2" panose="020B0604020202020204" charset="0"/>
                <a:cs typeface="Calibri" panose="020F0502020204030204" pitchFamily="34" charset="0"/>
              </a:rPr>
              <a:t>Resumen de Registros I+D+i</a:t>
            </a:r>
            <a:endParaRPr lang="es-PA" sz="4400"/>
          </a:p>
        </p:txBody>
      </p:sp>
      <p:grpSp>
        <p:nvGrpSpPr>
          <p:cNvPr id="3" name="Grupo 2"/>
          <p:cNvGrpSpPr/>
          <p:nvPr/>
        </p:nvGrpSpPr>
        <p:grpSpPr>
          <a:xfrm>
            <a:off x="694510" y="1058091"/>
            <a:ext cx="16809720" cy="7490460"/>
            <a:chOff x="381000" y="647700"/>
            <a:chExt cx="17207959" cy="8305800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1C5FAB38-6B9D-3722-1BF2-6C2215175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647700"/>
              <a:ext cx="17207959" cy="8305800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62793" y="6959717"/>
              <a:ext cx="2385355" cy="19937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700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Rectángulo">
            <a:extLst>
              <a:ext uri="{FF2B5EF4-FFF2-40B4-BE49-F238E27FC236}">
                <a16:creationId xmlns:a16="http://schemas.microsoft.com/office/drawing/2014/main" id="{DB77D8ED-7CA8-A45C-AD32-51631594D587}"/>
              </a:ext>
            </a:extLst>
          </p:cNvPr>
          <p:cNvSpPr/>
          <p:nvPr/>
        </p:nvSpPr>
        <p:spPr>
          <a:xfrm>
            <a:off x="1752600" y="113750"/>
            <a:ext cx="14325600" cy="905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4400" b="1">
                <a:solidFill>
                  <a:srgbClr val="002B86"/>
                </a:solidFill>
                <a:latin typeface="Manrope 2" panose="020B0604020202020204" charset="0"/>
                <a:cs typeface="Calibri" panose="020F0502020204030204" pitchFamily="34" charset="0"/>
              </a:rPr>
              <a:t>Conceptualización general del sistema propuesto</a:t>
            </a:r>
            <a:endParaRPr lang="es-PA" sz="4400" b="1">
              <a:solidFill>
                <a:schemeClr val="tx1"/>
              </a:solidFill>
              <a:latin typeface="Manrope 2" panose="020B0604020202020204" charset="0"/>
              <a:cs typeface="Calibri" panose="020F050202020403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30787" t="17490" r="15833" b="26954"/>
          <a:stretch/>
        </p:blipFill>
        <p:spPr>
          <a:xfrm>
            <a:off x="182881" y="1658982"/>
            <a:ext cx="10619808" cy="62171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9189" y="1903001"/>
            <a:ext cx="6552886" cy="5503639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10920549" y="4532811"/>
            <a:ext cx="431074" cy="234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05062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491089" y="368300"/>
            <a:ext cx="11049000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9"/>
              </a:lnSpc>
            </a:pPr>
            <a:r>
              <a:rPr lang="en-US" sz="4400">
                <a:solidFill>
                  <a:srgbClr val="002B86"/>
                </a:solidFill>
                <a:latin typeface="Manrope 2"/>
              </a:rPr>
              <a:t>Avances</a:t>
            </a:r>
            <a:endParaRPr lang="es-ES"/>
          </a:p>
          <a:p>
            <a:pPr algn="ctr">
              <a:lnSpc>
                <a:spcPts val="4889"/>
              </a:lnSpc>
            </a:pPr>
            <a:r>
              <a:rPr lang="en-US" sz="4400" err="1">
                <a:solidFill>
                  <a:srgbClr val="002B86"/>
                </a:solidFill>
                <a:latin typeface="Manrope 2"/>
              </a:rPr>
              <a:t>Diagrama</a:t>
            </a:r>
            <a:r>
              <a:rPr lang="en-US" sz="4400">
                <a:solidFill>
                  <a:srgbClr val="002B86"/>
                </a:solidFill>
                <a:latin typeface="Manrope 2"/>
              </a:rPr>
              <a:t> general del </a:t>
            </a:r>
            <a:r>
              <a:rPr lang="en-US" sz="4400" err="1">
                <a:solidFill>
                  <a:srgbClr val="002B86"/>
                </a:solidFill>
                <a:latin typeface="Manrope 2"/>
              </a:rPr>
              <a:t>sistema</a:t>
            </a:r>
            <a:r>
              <a:rPr lang="en-US" sz="4400">
                <a:solidFill>
                  <a:srgbClr val="002B86"/>
                </a:solidFill>
                <a:latin typeface="Manrope 2"/>
              </a:rPr>
              <a:t> </a:t>
            </a:r>
            <a:r>
              <a:rPr lang="en-US" sz="4400" err="1">
                <a:solidFill>
                  <a:srgbClr val="002B86"/>
                </a:solidFill>
                <a:latin typeface="Manrope 2"/>
              </a:rPr>
              <a:t>propuesto</a:t>
            </a:r>
            <a:endParaRPr lang="en-US" sz="4400">
              <a:solidFill>
                <a:srgbClr val="002B86"/>
              </a:solidFill>
              <a:latin typeface="Manrope 2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D53C927-AF39-2BCE-1411-F71DD2FCF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5600" y="2095500"/>
            <a:ext cx="13105850" cy="6523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B90A7490-75E0-8E44-9B19-E51FBCAC3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36652"/>
            <a:ext cx="8679323" cy="41690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Imagen 3" descr="Imagen que contiene Escala de tiempo&#10;&#10;Descripción generada automáticamente">
            <a:extLst>
              <a:ext uri="{FF2B5EF4-FFF2-40B4-BE49-F238E27FC236}">
                <a16:creationId xmlns:a16="http://schemas.microsoft.com/office/drawing/2014/main" id="{4EA4CF8D-23E4-4A37-0EFF-AD12D5362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3346405"/>
            <a:ext cx="7947646" cy="41592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3"/>
          <p:cNvSpPr txBox="1"/>
          <p:nvPr/>
        </p:nvSpPr>
        <p:spPr>
          <a:xfrm>
            <a:off x="838200" y="376517"/>
            <a:ext cx="17145000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9"/>
              </a:lnSpc>
            </a:pPr>
            <a:r>
              <a:rPr lang="es-419" sz="4400" b="1">
                <a:solidFill>
                  <a:srgbClr val="002B86"/>
                </a:solidFill>
                <a:latin typeface="Manrope 2" panose="020B0604020202020204" charset="0"/>
              </a:rPr>
              <a:t>Avances </a:t>
            </a:r>
          </a:p>
          <a:p>
            <a:pPr algn="ctr">
              <a:lnSpc>
                <a:spcPts val="4889"/>
              </a:lnSpc>
            </a:pPr>
            <a:r>
              <a:rPr lang="es-419" sz="4400" b="1">
                <a:solidFill>
                  <a:srgbClr val="002B86"/>
                </a:solidFill>
                <a:latin typeface="Manrope 2" panose="020B0604020202020204" charset="0"/>
              </a:rPr>
              <a:t>Módulo </a:t>
            </a:r>
            <a:r>
              <a:rPr lang="es-419" sz="4400" b="1" err="1">
                <a:solidFill>
                  <a:srgbClr val="002B86"/>
                </a:solidFill>
                <a:latin typeface="Manrope 2" panose="020B0604020202020204" charset="0"/>
              </a:rPr>
              <a:t>Backend</a:t>
            </a:r>
            <a:r>
              <a:rPr lang="es-419" sz="4400" b="1">
                <a:solidFill>
                  <a:srgbClr val="002B86"/>
                </a:solidFill>
                <a:latin typeface="Manrope 2" panose="020B0604020202020204" charset="0"/>
              </a:rPr>
              <a:t> – Importación de datos</a:t>
            </a:r>
            <a:endParaRPr lang="en-US" sz="4400" b="1">
              <a:solidFill>
                <a:srgbClr val="002B86"/>
              </a:solidFill>
              <a:latin typeface="Manrope 2" panose="020B0604020202020204" charset="0"/>
            </a:endParaRPr>
          </a:p>
        </p:txBody>
      </p:sp>
      <p:sp>
        <p:nvSpPr>
          <p:cNvPr id="6" name="Rectángulo: esquinas redondeadas 10">
            <a:extLst>
              <a:ext uri="{FF2B5EF4-FFF2-40B4-BE49-F238E27FC236}">
                <a16:creationId xmlns:a16="http://schemas.microsoft.com/office/drawing/2014/main" id="{3EC00FD2-DFD5-A6F6-7368-C7A913B235E1}"/>
              </a:ext>
            </a:extLst>
          </p:cNvPr>
          <p:cNvSpPr/>
          <p:nvPr/>
        </p:nvSpPr>
        <p:spPr>
          <a:xfrm>
            <a:off x="12115800" y="2545561"/>
            <a:ext cx="2667000" cy="70785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/>
              <a:t>ORCID</a:t>
            </a:r>
            <a:endParaRPr lang="es-PA" sz="2400" b="1"/>
          </a:p>
        </p:txBody>
      </p:sp>
      <p:sp>
        <p:nvSpPr>
          <p:cNvPr id="7" name="Rectángulo: esquinas redondeadas 10">
            <a:extLst>
              <a:ext uri="{FF2B5EF4-FFF2-40B4-BE49-F238E27FC236}">
                <a16:creationId xmlns:a16="http://schemas.microsoft.com/office/drawing/2014/main" id="{3EC00FD2-DFD5-A6F6-7368-C7A913B235E1}"/>
              </a:ext>
            </a:extLst>
          </p:cNvPr>
          <p:cNvSpPr/>
          <p:nvPr/>
        </p:nvSpPr>
        <p:spPr>
          <a:xfrm>
            <a:off x="3310961" y="2535276"/>
            <a:ext cx="2667000" cy="70785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/>
              <a:t>RIS (DOI)</a:t>
            </a:r>
            <a:endParaRPr lang="es-PA" sz="2400" b="1"/>
          </a:p>
        </p:txBody>
      </p:sp>
    </p:spTree>
    <p:extLst>
      <p:ext uri="{BB962C8B-B14F-4D97-AF65-F5344CB8AC3E}">
        <p14:creationId xmlns:p14="http://schemas.microsoft.com/office/powerpoint/2010/main" val="135796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4197397"/>
            <a:ext cx="6810406" cy="838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97"/>
              </a:lnSpc>
            </a:pPr>
            <a:r>
              <a:rPr lang="en-US" sz="6664">
                <a:solidFill>
                  <a:srgbClr val="002B86"/>
                </a:solidFill>
                <a:latin typeface="Lexend Tera Ultra-Bold"/>
              </a:rPr>
              <a:t>¡GRACIAS!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14893" y="5363738"/>
            <a:ext cx="8157707" cy="1391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4"/>
              </a:lnSpc>
              <a:spcBef>
                <a:spcPct val="0"/>
              </a:spcBef>
            </a:pPr>
            <a:r>
              <a:rPr lang="en-US" sz="3996">
                <a:solidFill>
                  <a:srgbClr val="000000"/>
                </a:solidFill>
                <a:latin typeface="Manrope 1"/>
                <a:hlinkClick r:id="rId2"/>
              </a:rPr>
              <a:t>grimaldo.urena@utp.ac.pa</a:t>
            </a:r>
            <a:r>
              <a:rPr lang="en-US" sz="3996">
                <a:solidFill>
                  <a:srgbClr val="000000"/>
                </a:solidFill>
                <a:latin typeface="Manrope 1"/>
              </a:rPr>
              <a:t> </a:t>
            </a:r>
            <a:r>
              <a:rPr lang="en-US" sz="3996">
                <a:solidFill>
                  <a:srgbClr val="000000"/>
                </a:solidFill>
                <a:latin typeface="Manrope 1"/>
                <a:hlinkClick r:id="rId3"/>
              </a:rPr>
              <a:t>axel.martinez@utp.ac.pa</a:t>
            </a:r>
            <a:endParaRPr lang="en-US" sz="3996">
              <a:solidFill>
                <a:srgbClr val="000000"/>
              </a:solidFill>
              <a:latin typeface="Manrope 1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00626" y="748141"/>
            <a:ext cx="16878300" cy="12658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9"/>
              </a:lnSpc>
            </a:pPr>
            <a:r>
              <a:rPr lang="en-US" sz="5400" dirty="0" smtClean="0">
                <a:solidFill>
                  <a:srgbClr val="002B86"/>
                </a:solidFill>
                <a:latin typeface="Lexend Tera Heavy"/>
              </a:rPr>
              <a:t>TENDENCIAS</a:t>
            </a:r>
            <a:r>
              <a:rPr lang="en-US" sz="5400" dirty="0" smtClean="0">
                <a:solidFill>
                  <a:srgbClr val="002B86"/>
                </a:solidFill>
                <a:latin typeface="Lexend Tera Heavy"/>
              </a:rPr>
              <a:t> TECNOLÓGICAS Y TRANSFORMACIÓN DIGITAL</a:t>
            </a:r>
            <a:endParaRPr lang="en-US" sz="5257" dirty="0">
              <a:solidFill>
                <a:schemeClr val="accent1">
                  <a:lumMod val="50000"/>
                </a:schemeClr>
              </a:solidFill>
              <a:latin typeface="Lexend Tera Ultra-Bold" panose="020B060402020202020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2242884"/>
            <a:ext cx="17152054" cy="2002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200" b="1" dirty="0" err="1">
                <a:solidFill>
                  <a:srgbClr val="000000"/>
                </a:solidFill>
                <a:ea typeface="+mn-lt"/>
                <a:cs typeface="+mn-lt"/>
              </a:rPr>
              <a:t>Transformación</a:t>
            </a:r>
            <a:r>
              <a:rPr lang="en-US" sz="4200" b="1" dirty="0">
                <a:solidFill>
                  <a:srgbClr val="000000"/>
                </a:solidFill>
                <a:ea typeface="+mn-lt"/>
                <a:cs typeface="+mn-lt"/>
              </a:rPr>
              <a:t> digital </a:t>
            </a:r>
            <a:r>
              <a:rPr lang="en-US" sz="4200" b="1" dirty="0" err="1">
                <a:solidFill>
                  <a:srgbClr val="000000"/>
                </a:solidFill>
                <a:ea typeface="+mn-lt"/>
                <a:cs typeface="+mn-lt"/>
              </a:rPr>
              <a:t>en</a:t>
            </a:r>
            <a:r>
              <a:rPr lang="en-US" sz="42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ea typeface="+mn-lt"/>
                <a:cs typeface="+mn-lt"/>
              </a:rPr>
              <a:t>los</a:t>
            </a:r>
            <a:r>
              <a:rPr lang="en-US" sz="4200" b="1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4200" b="1" dirty="0" err="1">
                <a:solidFill>
                  <a:srgbClr val="000000"/>
                </a:solidFill>
                <a:ea typeface="+mn-lt"/>
                <a:cs typeface="+mn-lt"/>
              </a:rPr>
              <a:t>sistemas</a:t>
            </a:r>
            <a:r>
              <a:rPr lang="en-US" sz="4200" b="1" dirty="0">
                <a:solidFill>
                  <a:srgbClr val="000000"/>
                </a:solidFill>
                <a:ea typeface="+mn-lt"/>
                <a:cs typeface="+mn-lt"/>
              </a:rPr>
              <a:t> de </a:t>
            </a:r>
            <a:r>
              <a:rPr lang="en-US" sz="4200" b="1" dirty="0" err="1">
                <a:solidFill>
                  <a:srgbClr val="000000"/>
                </a:solidFill>
                <a:ea typeface="+mn-lt"/>
                <a:cs typeface="+mn-lt"/>
              </a:rPr>
              <a:t>gestión</a:t>
            </a:r>
            <a:r>
              <a:rPr lang="en-US" sz="4200" b="1" dirty="0">
                <a:solidFill>
                  <a:srgbClr val="000000"/>
                </a:solidFill>
                <a:ea typeface="+mn-lt"/>
                <a:cs typeface="+mn-lt"/>
              </a:rPr>
              <a:t> y </a:t>
            </a:r>
            <a:r>
              <a:rPr lang="en-US" sz="4200" b="1" dirty="0" err="1">
                <a:solidFill>
                  <a:srgbClr val="000000"/>
                </a:solidFill>
                <a:ea typeface="+mn-lt"/>
                <a:cs typeface="+mn-lt"/>
              </a:rPr>
              <a:t>transferencia</a:t>
            </a:r>
            <a:r>
              <a:rPr lang="en-US" sz="4200" b="1" dirty="0">
                <a:solidFill>
                  <a:srgbClr val="000000"/>
                </a:solidFill>
                <a:ea typeface="+mn-lt"/>
                <a:cs typeface="+mn-lt"/>
              </a:rPr>
              <a:t> del </a:t>
            </a:r>
            <a:r>
              <a:rPr lang="en-US" sz="4200" b="1" dirty="0" err="1">
                <a:solidFill>
                  <a:srgbClr val="000000"/>
                </a:solidFill>
                <a:ea typeface="+mn-lt"/>
                <a:cs typeface="+mn-lt"/>
              </a:rPr>
              <a:t>conocimiento</a:t>
            </a:r>
            <a:r>
              <a:rPr lang="en-US" sz="4200" b="1" dirty="0">
                <a:solidFill>
                  <a:srgbClr val="000000"/>
                </a:solidFill>
                <a:ea typeface="+mn-lt"/>
                <a:cs typeface="+mn-lt"/>
              </a:rPr>
              <a:t>: </a:t>
            </a:r>
            <a:r>
              <a:rPr lang="en-US" sz="4200" b="1" dirty="0" err="1">
                <a:solidFill>
                  <a:srgbClr val="000000"/>
                </a:solidFill>
                <a:ea typeface="+mn-lt"/>
                <a:cs typeface="+mn-lt"/>
              </a:rPr>
              <a:t>Experiencia</a:t>
            </a:r>
            <a:r>
              <a:rPr lang="en-US" sz="4200" b="1" dirty="0">
                <a:solidFill>
                  <a:srgbClr val="000000"/>
                </a:solidFill>
                <a:ea typeface="+mn-lt"/>
                <a:cs typeface="+mn-lt"/>
              </a:rPr>
              <a:t> UTP</a:t>
            </a:r>
            <a:endParaRPr lang="es-ES" sz="4200" b="1" dirty="0">
              <a:ea typeface="+mn-lt"/>
              <a:cs typeface="+mn-lt"/>
            </a:endParaRPr>
          </a:p>
          <a:p>
            <a:pPr>
              <a:lnSpc>
                <a:spcPts val="5912"/>
              </a:lnSpc>
              <a:spcBef>
                <a:spcPct val="0"/>
              </a:spcBef>
            </a:pPr>
            <a:endParaRPr lang="en-US" sz="4200" dirty="0">
              <a:solidFill>
                <a:srgbClr val="000000"/>
              </a:solidFill>
              <a:latin typeface="Manrope 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3771900"/>
            <a:ext cx="9801225" cy="4001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5"/>
              </a:lnSpc>
              <a:spcBef>
                <a:spcPct val="0"/>
              </a:spcBef>
            </a:pPr>
            <a:r>
              <a:rPr lang="en-US" sz="2797" b="1" dirty="0">
                <a:solidFill>
                  <a:srgbClr val="000000"/>
                </a:solidFill>
                <a:latin typeface="Manrope 1"/>
              </a:rPr>
              <a:t>AGENDA</a:t>
            </a:r>
          </a:p>
          <a:p>
            <a:pPr>
              <a:lnSpc>
                <a:spcPts val="3915"/>
              </a:lnSpc>
              <a:spcBef>
                <a:spcPct val="0"/>
              </a:spcBef>
            </a:pPr>
            <a:endParaRPr lang="en-US" sz="2797" b="1" dirty="0">
              <a:solidFill>
                <a:srgbClr val="000000"/>
              </a:solidFill>
              <a:latin typeface="Manrope 1"/>
            </a:endParaRPr>
          </a:p>
          <a:p>
            <a:pPr marL="457200" indent="-457200">
              <a:lnSpc>
                <a:spcPts val="391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7" b="1" dirty="0" err="1">
                <a:latin typeface="Manrope 1"/>
              </a:rPr>
              <a:t>Contexto</a:t>
            </a:r>
            <a:r>
              <a:rPr lang="en-US" sz="2797" b="1" dirty="0">
                <a:latin typeface="Manrope 1"/>
              </a:rPr>
              <a:t> </a:t>
            </a:r>
            <a:r>
              <a:rPr lang="en-US" sz="2797" b="1" dirty="0" err="1">
                <a:latin typeface="Manrope 1"/>
              </a:rPr>
              <a:t>Institucional</a:t>
            </a:r>
            <a:endParaRPr lang="en-US" sz="2797" b="1" dirty="0">
              <a:latin typeface="Manrope 1"/>
            </a:endParaRPr>
          </a:p>
          <a:p>
            <a:pPr marL="457200" indent="-457200">
              <a:lnSpc>
                <a:spcPts val="391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7" b="1" dirty="0" err="1">
                <a:latin typeface="Manrope 1"/>
              </a:rPr>
              <a:t>Investigación</a:t>
            </a:r>
            <a:r>
              <a:rPr lang="en-US" sz="2797" b="1" dirty="0">
                <a:latin typeface="Manrope 1"/>
              </a:rPr>
              <a:t> UTP </a:t>
            </a:r>
            <a:r>
              <a:rPr lang="en-US" sz="2797" b="1" dirty="0" err="1">
                <a:latin typeface="Manrope 1"/>
              </a:rPr>
              <a:t>en</a:t>
            </a:r>
            <a:r>
              <a:rPr lang="en-US" sz="2797" b="1" dirty="0">
                <a:latin typeface="Manrope 1"/>
              </a:rPr>
              <a:t> </a:t>
            </a:r>
            <a:r>
              <a:rPr lang="en-US" sz="2797" b="1" dirty="0" err="1">
                <a:latin typeface="Manrope 1"/>
              </a:rPr>
              <a:t>cifras</a:t>
            </a:r>
            <a:endParaRPr lang="en-US" sz="2797" b="1" dirty="0">
              <a:latin typeface="Manrope 1"/>
            </a:endParaRPr>
          </a:p>
          <a:p>
            <a:pPr marL="457200" indent="-457200">
              <a:lnSpc>
                <a:spcPts val="391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7" b="1" dirty="0" err="1">
                <a:latin typeface="Manrope 1"/>
              </a:rPr>
              <a:t>Escalamiento</a:t>
            </a:r>
            <a:r>
              <a:rPr lang="en-US" sz="2797" b="1" dirty="0">
                <a:latin typeface="Manrope 1"/>
              </a:rPr>
              <a:t> </a:t>
            </a:r>
            <a:r>
              <a:rPr lang="en-US" sz="2797" b="1" dirty="0" err="1">
                <a:latin typeface="Manrope 1"/>
              </a:rPr>
              <a:t>en</a:t>
            </a:r>
            <a:r>
              <a:rPr lang="en-US" sz="2797" b="1" dirty="0">
                <a:latin typeface="Manrope 1"/>
              </a:rPr>
              <a:t> </a:t>
            </a:r>
            <a:r>
              <a:rPr lang="en-US" sz="2797" b="1" dirty="0" err="1">
                <a:latin typeface="Manrope 1"/>
              </a:rPr>
              <a:t>Transformación</a:t>
            </a:r>
            <a:r>
              <a:rPr lang="en-US" sz="2797" b="1" dirty="0">
                <a:latin typeface="Manrope 1"/>
              </a:rPr>
              <a:t> Digital UTP- </a:t>
            </a:r>
            <a:r>
              <a:rPr lang="en-US" sz="2797" b="1" dirty="0" err="1">
                <a:latin typeface="Manrope 1"/>
              </a:rPr>
              <a:t>I+D+i</a:t>
            </a:r>
            <a:endParaRPr lang="en-US" sz="2797" b="1" dirty="0">
              <a:latin typeface="Manrope 1"/>
            </a:endParaRPr>
          </a:p>
          <a:p>
            <a:pPr marL="457200" indent="-457200">
              <a:lnSpc>
                <a:spcPts val="391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7" b="1" dirty="0" err="1">
                <a:latin typeface="Manrope 1"/>
              </a:rPr>
              <a:t>Mapa</a:t>
            </a:r>
            <a:r>
              <a:rPr lang="en-US" sz="2797" b="1" dirty="0">
                <a:latin typeface="Manrope 1"/>
              </a:rPr>
              <a:t> de </a:t>
            </a:r>
            <a:r>
              <a:rPr lang="en-US" sz="2797" b="1" dirty="0" err="1">
                <a:latin typeface="Manrope 1"/>
              </a:rPr>
              <a:t>Procesos</a:t>
            </a:r>
            <a:r>
              <a:rPr lang="en-US" sz="2797" b="1" dirty="0">
                <a:latin typeface="Manrope 1"/>
              </a:rPr>
              <a:t> UTP- </a:t>
            </a:r>
            <a:r>
              <a:rPr lang="en-US" sz="2797" b="1" dirty="0" err="1">
                <a:latin typeface="Manrope 1"/>
              </a:rPr>
              <a:t>I+D+i</a:t>
            </a:r>
            <a:endParaRPr lang="en-US" sz="2797" b="1" dirty="0">
              <a:latin typeface="Manrope 1"/>
            </a:endParaRPr>
          </a:p>
          <a:p>
            <a:pPr marL="457200" indent="-457200">
              <a:lnSpc>
                <a:spcPts val="391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7" b="1" dirty="0" err="1">
                <a:latin typeface="Manrope 1"/>
              </a:rPr>
              <a:t>Conceptualización</a:t>
            </a:r>
            <a:r>
              <a:rPr lang="en-US" sz="2797" b="1" dirty="0">
                <a:latin typeface="Manrope 1"/>
              </a:rPr>
              <a:t> de la </a:t>
            </a:r>
            <a:r>
              <a:rPr lang="en-US" sz="2797" b="1" dirty="0" err="1">
                <a:latin typeface="Manrope 1"/>
              </a:rPr>
              <a:t>nueva</a:t>
            </a:r>
            <a:r>
              <a:rPr lang="en-US" sz="2797" b="1" dirty="0">
                <a:latin typeface="Manrope 1"/>
              </a:rPr>
              <a:t> </a:t>
            </a:r>
            <a:r>
              <a:rPr lang="en-US" sz="2797" b="1" dirty="0" err="1">
                <a:latin typeface="Manrope 1"/>
              </a:rPr>
              <a:t>propuesta</a:t>
            </a:r>
            <a:endParaRPr lang="en-US" sz="2797" b="1" dirty="0">
              <a:latin typeface="Manrope 1"/>
            </a:endParaRPr>
          </a:p>
          <a:p>
            <a:pPr marL="457200" indent="-457200">
              <a:lnSpc>
                <a:spcPts val="391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797" b="1" dirty="0" err="1">
                <a:latin typeface="Manrope 1"/>
              </a:rPr>
              <a:t>Avances</a:t>
            </a:r>
            <a:r>
              <a:rPr lang="en-US" sz="2797" b="1" dirty="0">
                <a:latin typeface="Manrope 1"/>
              </a:rPr>
              <a:t> del </a:t>
            </a:r>
            <a:r>
              <a:rPr lang="en-US" sz="2797" b="1" dirty="0" err="1">
                <a:latin typeface="Manrope 1"/>
              </a:rPr>
              <a:t>nuevo</a:t>
            </a:r>
            <a:r>
              <a:rPr lang="en-US" sz="2797" b="1" dirty="0">
                <a:latin typeface="Manrope 1"/>
              </a:rPr>
              <a:t> </a:t>
            </a:r>
            <a:r>
              <a:rPr lang="en-US" sz="2797" b="1" dirty="0" err="1">
                <a:latin typeface="Manrope 1"/>
              </a:rPr>
              <a:t>sistema</a:t>
            </a:r>
            <a:endParaRPr lang="en-US" sz="2797" b="1" dirty="0">
              <a:latin typeface="Manrope 1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0">
            <a:extLst>
              <a:ext uri="{FF2B5EF4-FFF2-40B4-BE49-F238E27FC236}">
                <a16:creationId xmlns:a16="http://schemas.microsoft.com/office/drawing/2014/main" id="{68BBC6F7-202B-4EC5-AD1E-86B0EE800231}"/>
              </a:ext>
            </a:extLst>
          </p:cNvPr>
          <p:cNvSpPr/>
          <p:nvPr/>
        </p:nvSpPr>
        <p:spPr>
          <a:xfrm>
            <a:off x="457200" y="1663177"/>
            <a:ext cx="4191000" cy="852585"/>
          </a:xfrm>
          <a:prstGeom prst="roundRect">
            <a:avLst/>
          </a:prstGeom>
          <a:solidFill>
            <a:sysClr val="window" lastClr="FFFFFF"/>
          </a:solidFill>
          <a:ln w="22225" cap="rnd" cmpd="sng" algn="ctr">
            <a:solidFill>
              <a:srgbClr val="903163"/>
            </a:solidFill>
            <a:prstDash val="solid"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A" sz="2700" kern="0">
                <a:solidFill>
                  <a:prstClr val="black"/>
                </a:solidFill>
                <a:latin typeface="Gill Sans MT" panose="020B0502020104020203"/>
              </a:rPr>
              <a:t>Fundación: </a:t>
            </a:r>
            <a:r>
              <a:rPr lang="es-PA" sz="2700" b="1" kern="0">
                <a:solidFill>
                  <a:srgbClr val="990033"/>
                </a:solidFill>
                <a:latin typeface="Gill Sans MT" panose="020B0502020104020203"/>
              </a:rPr>
              <a:t>1981</a:t>
            </a:r>
            <a:endParaRPr lang="es-PA" sz="2700" kern="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28" name="Rectángulo redondeado 21">
            <a:extLst>
              <a:ext uri="{FF2B5EF4-FFF2-40B4-BE49-F238E27FC236}">
                <a16:creationId xmlns:a16="http://schemas.microsoft.com/office/drawing/2014/main" id="{E2EE96E0-B528-4409-B0DB-EDE42E511F98}"/>
              </a:ext>
            </a:extLst>
          </p:cNvPr>
          <p:cNvSpPr/>
          <p:nvPr/>
        </p:nvSpPr>
        <p:spPr>
          <a:xfrm>
            <a:off x="12759592" y="1373118"/>
            <a:ext cx="5369637" cy="812967"/>
          </a:xfrm>
          <a:prstGeom prst="roundRect">
            <a:avLst/>
          </a:prstGeom>
          <a:solidFill>
            <a:sysClr val="window" lastClr="FFFFFF"/>
          </a:solidFill>
          <a:ln w="22225" cap="rnd" cmpd="sng" algn="ctr">
            <a:solidFill>
              <a:srgbClr val="903163"/>
            </a:solidFill>
            <a:prstDash val="solid"/>
          </a:ln>
          <a:effectLst/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A" sz="2700" kern="0" dirty="0" smtClean="0">
                <a:solidFill>
                  <a:prstClr val="black"/>
                </a:solidFill>
                <a:latin typeface="Gill Sans MT" panose="020B0502020104020203"/>
              </a:rPr>
              <a:t>Matrícula: </a:t>
            </a:r>
            <a:r>
              <a:rPr lang="es-PA" sz="2700" b="1" kern="0" dirty="0">
                <a:solidFill>
                  <a:srgbClr val="990033"/>
                </a:solidFill>
                <a:latin typeface="Gill Sans MT" panose="020B0502020104020203"/>
              </a:rPr>
              <a:t>25,763 </a:t>
            </a:r>
            <a:r>
              <a:rPr lang="es-PA" sz="2700" kern="0" dirty="0">
                <a:solidFill>
                  <a:prstClr val="black"/>
                </a:solidFill>
                <a:latin typeface="Gill Sans MT" panose="020B0502020104020203"/>
              </a:rPr>
              <a:t>estudiantes</a:t>
            </a:r>
          </a:p>
        </p:txBody>
      </p:sp>
      <p:sp>
        <p:nvSpPr>
          <p:cNvPr id="35" name="Rectángulo redondeado 23">
            <a:extLst>
              <a:ext uri="{FF2B5EF4-FFF2-40B4-BE49-F238E27FC236}">
                <a16:creationId xmlns:a16="http://schemas.microsoft.com/office/drawing/2014/main" id="{55BA70D4-DD1B-40B4-9CA7-9C45F171A43E}"/>
              </a:ext>
            </a:extLst>
          </p:cNvPr>
          <p:cNvSpPr/>
          <p:nvPr/>
        </p:nvSpPr>
        <p:spPr>
          <a:xfrm>
            <a:off x="123400" y="2937118"/>
            <a:ext cx="4898706" cy="1749182"/>
          </a:xfrm>
          <a:prstGeom prst="roundRect">
            <a:avLst/>
          </a:prstGeom>
          <a:solidFill>
            <a:sysClr val="window" lastClr="FFFFFF"/>
          </a:solidFill>
          <a:ln w="22225" cap="rnd" cmpd="sng" algn="ctr">
            <a:solidFill>
              <a:srgbClr val="903163"/>
            </a:solidFill>
            <a:prstDash val="solid"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A" sz="2700" b="1" kern="0">
                <a:solidFill>
                  <a:srgbClr val="990033"/>
                </a:solidFill>
                <a:latin typeface="Gill Sans MT" panose="020B0502020104020203"/>
              </a:rPr>
              <a:t>Seis (6)</a:t>
            </a:r>
            <a:r>
              <a:rPr lang="es-PA" sz="2700" b="1" kern="0">
                <a:solidFill>
                  <a:srgbClr val="FF0000"/>
                </a:solidFill>
                <a:latin typeface="Gill Sans MT" panose="020B0502020104020203"/>
              </a:rPr>
              <a:t> </a:t>
            </a:r>
            <a:r>
              <a:rPr lang="es-PA" sz="2700" b="1" kern="0">
                <a:solidFill>
                  <a:srgbClr val="990033"/>
                </a:solidFill>
                <a:latin typeface="Gill Sans MT" panose="020B0502020104020203"/>
              </a:rPr>
              <a:t>Facultades:</a:t>
            </a:r>
            <a:r>
              <a:rPr lang="es-PA" sz="2700" kern="0">
                <a:solidFill>
                  <a:prstClr val="black"/>
                </a:solidFill>
                <a:latin typeface="Gill Sans MT" panose="020B0502020104020203"/>
              </a:rPr>
              <a:t> Civil, Eléctrica, Industrial, Mecánica, Sistemas Computacionales, Ciencias y Tecnología</a:t>
            </a:r>
          </a:p>
        </p:txBody>
      </p:sp>
      <p:sp>
        <p:nvSpPr>
          <p:cNvPr id="38" name="Rectángulo redondeado 25">
            <a:extLst>
              <a:ext uri="{FF2B5EF4-FFF2-40B4-BE49-F238E27FC236}">
                <a16:creationId xmlns:a16="http://schemas.microsoft.com/office/drawing/2014/main" id="{9AFCDE00-EC92-41CD-BA3A-2C191E30BCC2}"/>
              </a:ext>
            </a:extLst>
          </p:cNvPr>
          <p:cNvSpPr/>
          <p:nvPr/>
        </p:nvSpPr>
        <p:spPr>
          <a:xfrm>
            <a:off x="12704403" y="6065589"/>
            <a:ext cx="5369636" cy="1887240"/>
          </a:xfrm>
          <a:prstGeom prst="roundRect">
            <a:avLst/>
          </a:prstGeom>
          <a:solidFill>
            <a:sysClr val="window" lastClr="FFFFFF"/>
          </a:solidFill>
          <a:ln w="22225" cap="rnd" cmpd="sng" algn="ctr">
            <a:solidFill>
              <a:srgbClr val="903163"/>
            </a:solidFill>
            <a:prstDash val="solid"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A" sz="2700" b="1" kern="0" dirty="0" smtClean="0">
                <a:solidFill>
                  <a:srgbClr val="990033"/>
                </a:solidFill>
                <a:latin typeface="Gill Sans MT" panose="020B0502020104020203"/>
              </a:rPr>
              <a:t>Academia: </a:t>
            </a:r>
            <a:r>
              <a:rPr lang="es-PA" sz="2700" b="1" kern="0" dirty="0">
                <a:solidFill>
                  <a:srgbClr val="990033"/>
                </a:solidFill>
                <a:latin typeface="Gill Sans MT" panose="020B0502020104020203"/>
              </a:rPr>
              <a:t>150</a:t>
            </a:r>
            <a:r>
              <a:rPr lang="es-PA" sz="2700" b="1" kern="0" dirty="0">
                <a:latin typeface="Gill Sans MT" panose="020B0502020104020203"/>
              </a:rPr>
              <a:t> </a:t>
            </a:r>
            <a:r>
              <a:rPr lang="es-PA" sz="2700" kern="0" dirty="0">
                <a:latin typeface="Gill Sans MT" panose="020B0502020104020203"/>
              </a:rPr>
              <a:t>carreras y programas: </a:t>
            </a:r>
            <a:r>
              <a:rPr lang="es-PA" sz="2700" b="1" kern="0" dirty="0">
                <a:solidFill>
                  <a:srgbClr val="990033"/>
                </a:solidFill>
                <a:latin typeface="Gill Sans MT" panose="020B0502020104020203"/>
              </a:rPr>
              <a:t>7</a:t>
            </a:r>
            <a:r>
              <a:rPr lang="es-PA" sz="2700" kern="0" dirty="0">
                <a:latin typeface="Gill Sans MT" panose="020B0502020104020203"/>
              </a:rPr>
              <a:t> PhD, </a:t>
            </a:r>
            <a:r>
              <a:rPr lang="es-PA" sz="2700" b="1" kern="0" dirty="0">
                <a:solidFill>
                  <a:srgbClr val="990033"/>
                </a:solidFill>
                <a:latin typeface="Gill Sans MT" panose="020B0502020104020203"/>
              </a:rPr>
              <a:t>56</a:t>
            </a:r>
            <a:r>
              <a:rPr lang="es-PA" sz="2700" kern="0" dirty="0">
                <a:latin typeface="Gill Sans MT" panose="020B0502020104020203"/>
              </a:rPr>
              <a:t> maestrías, </a:t>
            </a:r>
            <a:r>
              <a:rPr lang="es-PA" sz="2700" b="1" kern="0" dirty="0">
                <a:solidFill>
                  <a:srgbClr val="990033"/>
                </a:solidFill>
                <a:latin typeface="Gill Sans MT" panose="020B0502020104020203"/>
              </a:rPr>
              <a:t>22</a:t>
            </a:r>
            <a:r>
              <a:rPr lang="es-PA" sz="2700" b="1" kern="0" dirty="0">
                <a:latin typeface="Gill Sans MT" panose="020B0502020104020203"/>
              </a:rPr>
              <a:t> </a:t>
            </a:r>
            <a:r>
              <a:rPr lang="es-PA" sz="2700" kern="0" dirty="0">
                <a:latin typeface="Gill Sans MT" panose="020B0502020104020203"/>
              </a:rPr>
              <a:t>PG, </a:t>
            </a:r>
            <a:r>
              <a:rPr lang="es-PA" sz="2700" b="1" kern="0" dirty="0">
                <a:solidFill>
                  <a:srgbClr val="990033"/>
                </a:solidFill>
                <a:latin typeface="Gill Sans MT" panose="020B0502020104020203"/>
              </a:rPr>
              <a:t>1</a:t>
            </a:r>
            <a:r>
              <a:rPr lang="es-PA" sz="2700" kern="0" dirty="0">
                <a:latin typeface="Gill Sans MT" panose="020B0502020104020203"/>
              </a:rPr>
              <a:t>Profesorado</a:t>
            </a:r>
            <a:r>
              <a:rPr lang="es-PA" sz="2700" b="1" kern="0" dirty="0">
                <a:latin typeface="Gill Sans MT" panose="020B0502020104020203"/>
              </a:rPr>
              <a:t>,</a:t>
            </a:r>
            <a:r>
              <a:rPr lang="es-PA" sz="2700" kern="0" dirty="0">
                <a:latin typeface="Gill Sans MT" panose="020B0502020104020203"/>
              </a:rPr>
              <a:t> </a:t>
            </a:r>
            <a:r>
              <a:rPr lang="es-PA" sz="2700" b="1" kern="0" dirty="0">
                <a:solidFill>
                  <a:srgbClr val="990033"/>
                </a:solidFill>
                <a:latin typeface="Gill Sans MT" panose="020B0502020104020203"/>
              </a:rPr>
              <a:t>55</a:t>
            </a:r>
            <a:r>
              <a:rPr lang="es-PA" sz="2700" kern="0" dirty="0">
                <a:latin typeface="Gill Sans MT" panose="020B0502020104020203"/>
              </a:rPr>
              <a:t> licenciaturas, </a:t>
            </a:r>
            <a:r>
              <a:rPr lang="es-PA" sz="2700" b="1" kern="0" dirty="0">
                <a:solidFill>
                  <a:srgbClr val="990033"/>
                </a:solidFill>
                <a:latin typeface="Gill Sans MT" panose="020B0502020104020203"/>
              </a:rPr>
              <a:t>9</a:t>
            </a:r>
            <a:r>
              <a:rPr lang="es-PA" sz="2700" b="1" kern="0" dirty="0">
                <a:latin typeface="Gill Sans MT" panose="020B0502020104020203"/>
              </a:rPr>
              <a:t> </a:t>
            </a:r>
            <a:r>
              <a:rPr lang="es-PA" sz="2700" kern="0" dirty="0">
                <a:latin typeface="Gill Sans MT" panose="020B0502020104020203"/>
              </a:rPr>
              <a:t>técnicos</a:t>
            </a:r>
          </a:p>
        </p:txBody>
      </p:sp>
      <p:sp>
        <p:nvSpPr>
          <p:cNvPr id="44" name="Rectángulo redondeado 32">
            <a:extLst>
              <a:ext uri="{FF2B5EF4-FFF2-40B4-BE49-F238E27FC236}">
                <a16:creationId xmlns:a16="http://schemas.microsoft.com/office/drawing/2014/main" id="{7DAA79C7-C18D-4241-B532-7074D78C86CB}"/>
              </a:ext>
            </a:extLst>
          </p:cNvPr>
          <p:cNvSpPr/>
          <p:nvPr/>
        </p:nvSpPr>
        <p:spPr>
          <a:xfrm>
            <a:off x="12642446" y="3983166"/>
            <a:ext cx="5482772" cy="1693733"/>
          </a:xfrm>
          <a:prstGeom prst="roundRect">
            <a:avLst/>
          </a:prstGeom>
          <a:solidFill>
            <a:sysClr val="window" lastClr="FFFFFF"/>
          </a:solidFill>
          <a:ln w="22225" cap="rnd" cmpd="sng" algn="ctr">
            <a:solidFill>
              <a:srgbClr val="903163"/>
            </a:solidFill>
            <a:prstDash val="solid"/>
          </a:ln>
          <a:effectLst/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A" sz="2700" b="1" kern="0" dirty="0">
                <a:solidFill>
                  <a:srgbClr val="990033"/>
                </a:solidFill>
                <a:latin typeface="Gill Sans MT" panose="020B0502020104020203"/>
              </a:rPr>
              <a:t>Recurso </a:t>
            </a:r>
            <a:r>
              <a:rPr lang="es-PA" sz="2700" b="1" kern="0" dirty="0" smtClean="0">
                <a:solidFill>
                  <a:srgbClr val="990033"/>
                </a:solidFill>
                <a:latin typeface="Gill Sans MT" panose="020B0502020104020203"/>
              </a:rPr>
              <a:t>Humano (4,088)</a:t>
            </a:r>
            <a:endParaRPr lang="es-PA" sz="2700" b="1" kern="0" dirty="0">
              <a:solidFill>
                <a:srgbClr val="990033"/>
              </a:solidFill>
              <a:latin typeface="Gill Sans MT" panose="020B0502020104020203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A" sz="2700" b="1" kern="0" dirty="0" smtClean="0">
                <a:solidFill>
                  <a:srgbClr val="990033"/>
                </a:solidFill>
                <a:latin typeface="Gill Sans MT" panose="020B0502020104020203"/>
              </a:rPr>
              <a:t>1,892</a:t>
            </a:r>
            <a:r>
              <a:rPr lang="es-PA" sz="2700" kern="0" dirty="0" smtClean="0">
                <a:solidFill>
                  <a:prstClr val="black"/>
                </a:solidFill>
                <a:latin typeface="Gill Sans MT" panose="020B0502020104020203"/>
              </a:rPr>
              <a:t> </a:t>
            </a:r>
            <a:r>
              <a:rPr lang="es-PA" sz="2700" kern="0" dirty="0">
                <a:solidFill>
                  <a:prstClr val="black"/>
                </a:solidFill>
                <a:latin typeface="Gill Sans MT" panose="020B0502020104020203"/>
              </a:rPr>
              <a:t>Docentes </a:t>
            </a:r>
            <a:r>
              <a:rPr lang="es-PA" sz="2400" kern="0" dirty="0">
                <a:solidFill>
                  <a:prstClr val="black"/>
                </a:solidFill>
                <a:latin typeface="Gill Sans MT" panose="020B0502020104020203"/>
              </a:rPr>
              <a:t>(</a:t>
            </a:r>
            <a:r>
              <a:rPr lang="es-PA" sz="2400" kern="0" dirty="0" smtClean="0">
                <a:solidFill>
                  <a:prstClr val="black"/>
                </a:solidFill>
                <a:latin typeface="Gill Sans MT" panose="020B0502020104020203"/>
              </a:rPr>
              <a:t>TC y TP) </a:t>
            </a:r>
            <a:endParaRPr lang="es-PA" sz="2400" kern="0" dirty="0">
              <a:solidFill>
                <a:prstClr val="black"/>
              </a:solidFill>
              <a:latin typeface="Gill Sans MT" panose="020B0502020104020203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A" sz="2700" b="1" kern="0" dirty="0" smtClean="0">
                <a:solidFill>
                  <a:srgbClr val="990033"/>
                </a:solidFill>
                <a:latin typeface="Gill Sans MT" panose="020B0502020104020203"/>
              </a:rPr>
              <a:t>120</a:t>
            </a:r>
            <a:r>
              <a:rPr lang="es-PA" sz="2700" kern="0" dirty="0" smtClean="0">
                <a:solidFill>
                  <a:srgbClr val="FF0000"/>
                </a:solidFill>
                <a:latin typeface="Gill Sans MT" panose="020B0502020104020203"/>
              </a:rPr>
              <a:t> </a:t>
            </a:r>
            <a:r>
              <a:rPr lang="es-PA" sz="2700" kern="0" dirty="0">
                <a:solidFill>
                  <a:prstClr val="black"/>
                </a:solidFill>
                <a:latin typeface="Gill Sans MT" panose="020B0502020104020203"/>
              </a:rPr>
              <a:t>Investigadores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A" sz="2700" b="1" kern="0" dirty="0" smtClean="0">
                <a:solidFill>
                  <a:srgbClr val="990033"/>
                </a:solidFill>
                <a:latin typeface="Gill Sans MT" panose="020B0502020104020203"/>
              </a:rPr>
              <a:t>2,076 </a:t>
            </a:r>
            <a:r>
              <a:rPr lang="es-PA" sz="2700" kern="0" dirty="0">
                <a:solidFill>
                  <a:prstClr val="black"/>
                </a:solidFill>
                <a:latin typeface="Gill Sans MT" panose="020B0502020104020203"/>
              </a:rPr>
              <a:t>Administrativos</a:t>
            </a:r>
          </a:p>
        </p:txBody>
      </p:sp>
      <p:sp>
        <p:nvSpPr>
          <p:cNvPr id="46" name="Rectángulo redondeado 35">
            <a:extLst>
              <a:ext uri="{FF2B5EF4-FFF2-40B4-BE49-F238E27FC236}">
                <a16:creationId xmlns:a16="http://schemas.microsoft.com/office/drawing/2014/main" id="{6527E7D0-6C7C-4EC5-8D29-6887E81AC232}"/>
              </a:ext>
            </a:extLst>
          </p:cNvPr>
          <p:cNvSpPr/>
          <p:nvPr/>
        </p:nvSpPr>
        <p:spPr>
          <a:xfrm>
            <a:off x="551455" y="5063766"/>
            <a:ext cx="4419508" cy="1603734"/>
          </a:xfrm>
          <a:prstGeom prst="roundRect">
            <a:avLst/>
          </a:prstGeom>
          <a:solidFill>
            <a:sysClr val="window" lastClr="FFFFFF"/>
          </a:solidFill>
          <a:ln w="22225" cap="rnd" cmpd="sng" algn="ctr">
            <a:solidFill>
              <a:srgbClr val="903163"/>
            </a:solidFill>
            <a:prstDash val="solid"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A" sz="2700" b="1" kern="0">
                <a:solidFill>
                  <a:srgbClr val="990033"/>
                </a:solidFill>
                <a:latin typeface="Gill Sans MT" panose="020B0502020104020203"/>
              </a:rPr>
              <a:t>Cinco (5)</a:t>
            </a:r>
            <a:r>
              <a:rPr lang="es-PA" sz="2700" b="1" kern="0">
                <a:solidFill>
                  <a:srgbClr val="800080"/>
                </a:solidFill>
                <a:latin typeface="Gill Sans MT" panose="020B0502020104020203"/>
              </a:rPr>
              <a:t> </a:t>
            </a:r>
            <a:r>
              <a:rPr lang="es-PA" sz="2700" b="1" kern="0">
                <a:solidFill>
                  <a:srgbClr val="990033"/>
                </a:solidFill>
                <a:latin typeface="Gill Sans MT" panose="020B0502020104020203"/>
              </a:rPr>
              <a:t>Centros de Investigación: </a:t>
            </a:r>
            <a:r>
              <a:rPr lang="es-PA" sz="2700" kern="0">
                <a:solidFill>
                  <a:prstClr val="black"/>
                </a:solidFill>
                <a:latin typeface="Gill Sans MT" panose="020B0502020104020203"/>
              </a:rPr>
              <a:t>CEI, CIHH, CEPIA, CINEMI y CIDITIC</a:t>
            </a:r>
          </a:p>
        </p:txBody>
      </p:sp>
      <p:sp>
        <p:nvSpPr>
          <p:cNvPr id="22" name="Rectángulo redondeado 18">
            <a:extLst>
              <a:ext uri="{FF2B5EF4-FFF2-40B4-BE49-F238E27FC236}">
                <a16:creationId xmlns:a16="http://schemas.microsoft.com/office/drawing/2014/main" id="{5970A4D6-2265-4274-A928-52358C7C5B65}"/>
              </a:ext>
            </a:extLst>
          </p:cNvPr>
          <p:cNvSpPr/>
          <p:nvPr/>
        </p:nvSpPr>
        <p:spPr>
          <a:xfrm>
            <a:off x="359706" y="7134291"/>
            <a:ext cx="6388173" cy="1637076"/>
          </a:xfrm>
          <a:prstGeom prst="roundRect">
            <a:avLst/>
          </a:prstGeom>
          <a:solidFill>
            <a:sysClr val="window" lastClr="FFFFFF"/>
          </a:solidFill>
          <a:ln w="22225" cap="rnd" cmpd="sng" algn="ctr">
            <a:solidFill>
              <a:srgbClr val="903163"/>
            </a:solidFill>
            <a:prstDash val="solid"/>
          </a:ln>
          <a:effectLst/>
        </p:spPr>
        <p:txBody>
          <a:bodyPr anchor="ctr"/>
          <a:lstStyle/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A" sz="2700" b="1" kern="0">
                <a:solidFill>
                  <a:srgbClr val="990033"/>
                </a:solidFill>
                <a:latin typeface="Gill Sans MT" panose="020B0502020104020203"/>
              </a:rPr>
              <a:t>Siete (7)</a:t>
            </a:r>
            <a:r>
              <a:rPr lang="es-PA" sz="2700" b="1" kern="0">
                <a:solidFill>
                  <a:srgbClr val="FF0000"/>
                </a:solidFill>
                <a:latin typeface="Gill Sans MT" panose="020B0502020104020203"/>
              </a:rPr>
              <a:t> </a:t>
            </a:r>
            <a:r>
              <a:rPr lang="es-PA" sz="2700" b="1" kern="0">
                <a:solidFill>
                  <a:srgbClr val="990033"/>
                </a:solidFill>
                <a:latin typeface="Gill Sans MT" panose="020B0502020104020203"/>
              </a:rPr>
              <a:t>Centros Regionales:</a:t>
            </a:r>
            <a:r>
              <a:rPr lang="es-PA" sz="2700" kern="0">
                <a:solidFill>
                  <a:prstClr val="black"/>
                </a:solidFill>
                <a:latin typeface="Gill Sans MT" panose="020B0502020104020203"/>
              </a:rPr>
              <a:t>  Azuero, Bocas del Toro, Chiriquí, Coclé, Colón, Panamá Oeste y Veraguas</a:t>
            </a:r>
            <a:r>
              <a:rPr lang="es-PA" sz="2700" kern="0">
                <a:solidFill>
                  <a:srgbClr val="990033"/>
                </a:solidFill>
                <a:latin typeface="Gill Sans MT" panose="020B0502020104020203"/>
              </a:rPr>
              <a:t>. </a:t>
            </a:r>
            <a:r>
              <a:rPr lang="es-PA" sz="2700" b="1" kern="0">
                <a:solidFill>
                  <a:srgbClr val="990033"/>
                </a:solidFill>
                <a:latin typeface="Gill Sans MT" panose="020B0502020104020203"/>
              </a:rPr>
              <a:t>Extensiones: </a:t>
            </a:r>
            <a:r>
              <a:rPr lang="es-PA" sz="2700" kern="0">
                <a:latin typeface="Gill Sans MT" panose="020B0502020104020203"/>
              </a:rPr>
              <a:t>Tocumen, Howard,  Aguadulce</a:t>
            </a:r>
            <a:r>
              <a:rPr lang="es-PA" sz="2700" kern="0">
                <a:solidFill>
                  <a:srgbClr val="990033"/>
                </a:solidFill>
                <a:latin typeface="Gill Sans MT" panose="020B0502020104020203"/>
              </a:rPr>
              <a:t> </a:t>
            </a:r>
          </a:p>
        </p:txBody>
      </p:sp>
      <p:pic>
        <p:nvPicPr>
          <p:cNvPr id="5" name="Imagen 4" descr="Vista de una ciudad desde lo alto de un edificio&#10;&#10;Descripción generada automáticamente">
            <a:extLst>
              <a:ext uri="{FF2B5EF4-FFF2-40B4-BE49-F238E27FC236}">
                <a16:creationId xmlns:a16="http://schemas.microsoft.com/office/drawing/2014/main" id="{A22E9993-5DFC-263F-075A-5049AEBC1E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61" y="1435716"/>
            <a:ext cx="5369636" cy="5469074"/>
          </a:xfrm>
          <a:prstGeom prst="rect">
            <a:avLst/>
          </a:prstGeom>
        </p:spPr>
      </p:pic>
      <p:sp>
        <p:nvSpPr>
          <p:cNvPr id="7" name="Rectángulo redondeado 21">
            <a:extLst>
              <a:ext uri="{FF2B5EF4-FFF2-40B4-BE49-F238E27FC236}">
                <a16:creationId xmlns:a16="http://schemas.microsoft.com/office/drawing/2014/main" id="{9D1835E1-E2B7-2D09-5CF5-01E8EA7489E5}"/>
              </a:ext>
            </a:extLst>
          </p:cNvPr>
          <p:cNvSpPr/>
          <p:nvPr/>
        </p:nvSpPr>
        <p:spPr>
          <a:xfrm>
            <a:off x="12719486" y="2735121"/>
            <a:ext cx="5369637" cy="812967"/>
          </a:xfrm>
          <a:prstGeom prst="roundRect">
            <a:avLst/>
          </a:prstGeom>
          <a:solidFill>
            <a:sysClr val="window" lastClr="FFFFFF"/>
          </a:solidFill>
          <a:ln w="22225" cap="rnd" cmpd="sng" algn="ctr">
            <a:solidFill>
              <a:srgbClr val="903163"/>
            </a:solidFill>
            <a:prstDash val="solid"/>
          </a:ln>
          <a:effectLst/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A" sz="2700" kern="0">
                <a:solidFill>
                  <a:prstClr val="black"/>
                </a:solidFill>
                <a:latin typeface="Gill Sans MT" panose="020B0502020104020203"/>
              </a:rPr>
              <a:t>Egresados:  </a:t>
            </a:r>
            <a:r>
              <a:rPr lang="es-PA" sz="2700" b="1" kern="0">
                <a:solidFill>
                  <a:srgbClr val="990033"/>
                </a:solidFill>
                <a:latin typeface="Gill Sans MT" panose="020B0502020104020203"/>
              </a:rPr>
              <a:t>82,269 </a:t>
            </a:r>
            <a:r>
              <a:rPr lang="es-PA" sz="2700" kern="0">
                <a:solidFill>
                  <a:prstClr val="black"/>
                </a:solidFill>
                <a:latin typeface="Gill Sans MT" panose="020B0502020104020203"/>
              </a:rPr>
              <a:t>profesionales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4A0E3962-1732-CC07-DB19-2A18F38D7C68}"/>
              </a:ext>
            </a:extLst>
          </p:cNvPr>
          <p:cNvCxnSpPr>
            <a:cxnSpLocks/>
            <a:stCxn id="5" idx="1"/>
            <a:endCxn id="35" idx="3"/>
          </p:cNvCxnSpPr>
          <p:nvPr/>
        </p:nvCxnSpPr>
        <p:spPr>
          <a:xfrm flipH="1" flipV="1">
            <a:off x="5022106" y="3811709"/>
            <a:ext cx="1446355" cy="35854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066FF9C4-DA65-B521-D276-6BAE83A4F1C4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4648200" y="2186085"/>
            <a:ext cx="1820261" cy="198416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E63A8CEE-5453-C178-0135-FB7DEF07C9A6}"/>
              </a:ext>
            </a:extLst>
          </p:cNvPr>
          <p:cNvCxnSpPr>
            <a:cxnSpLocks/>
            <a:stCxn id="5" idx="1"/>
            <a:endCxn id="46" idx="3"/>
          </p:cNvCxnSpPr>
          <p:nvPr/>
        </p:nvCxnSpPr>
        <p:spPr>
          <a:xfrm flipH="1">
            <a:off x="4970963" y="4170253"/>
            <a:ext cx="1497498" cy="169538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C013D03C-8C61-F50A-CEEA-96B5FEBE82F9}"/>
              </a:ext>
            </a:extLst>
          </p:cNvPr>
          <p:cNvCxnSpPr>
            <a:cxnSpLocks/>
            <a:stCxn id="5" idx="3"/>
            <a:endCxn id="28" idx="1"/>
          </p:cNvCxnSpPr>
          <p:nvPr/>
        </p:nvCxnSpPr>
        <p:spPr>
          <a:xfrm flipV="1">
            <a:off x="11838097" y="1779602"/>
            <a:ext cx="921495" cy="239065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B2D011F8-3CA7-7EA8-C9A8-1DCACB16B38B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11838097" y="3170199"/>
            <a:ext cx="893901" cy="100005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B49420EC-1568-1701-19EC-67AFB256BF4B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1838097" y="4170253"/>
            <a:ext cx="832105" cy="72131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CB25CDD6-9B64-4603-712B-C7CA6F662023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1838097" y="4170253"/>
            <a:ext cx="832105" cy="283895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EC5F6CDA-D51B-6BF8-89CF-D6C527FBC230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4936762" y="4170253"/>
            <a:ext cx="1531699" cy="28986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ángulo redondeado 20">
            <a:extLst>
              <a:ext uri="{FF2B5EF4-FFF2-40B4-BE49-F238E27FC236}">
                <a16:creationId xmlns:a16="http://schemas.microsoft.com/office/drawing/2014/main" id="{73422BDF-BC66-49F7-CD7A-4E904B36C884}"/>
              </a:ext>
            </a:extLst>
          </p:cNvPr>
          <p:cNvSpPr/>
          <p:nvPr/>
        </p:nvSpPr>
        <p:spPr>
          <a:xfrm>
            <a:off x="7048500" y="7581900"/>
            <a:ext cx="5286621" cy="1269384"/>
          </a:xfrm>
          <a:prstGeom prst="roundRect">
            <a:avLst/>
          </a:prstGeom>
          <a:solidFill>
            <a:sysClr val="window" lastClr="FFFFFF"/>
          </a:solidFill>
          <a:ln w="22225" cap="rnd" cmpd="sng" algn="ctr">
            <a:solidFill>
              <a:srgbClr val="903163"/>
            </a:solidFill>
            <a:prstDash val="solid"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PA" sz="2700" b="1" kern="0">
                <a:solidFill>
                  <a:srgbClr val="990033"/>
                </a:solidFill>
                <a:latin typeface="Gill Sans MT" panose="020B0502020104020203"/>
              </a:rPr>
              <a:t>Reconocida</a:t>
            </a:r>
            <a:r>
              <a:rPr lang="es-PA" sz="2700" kern="0">
                <a:solidFill>
                  <a:prstClr val="black"/>
                </a:solidFill>
                <a:latin typeface="Gill Sans MT" panose="020B0502020104020203"/>
              </a:rPr>
              <a:t> Nacional e Internacionalmente: Acreditada, Rankings Universitarios</a:t>
            </a:r>
          </a:p>
        </p:txBody>
      </p:sp>
      <p:cxnSp>
        <p:nvCxnSpPr>
          <p:cNvPr id="70" name="Conector recto de flecha 69">
            <a:extLst>
              <a:ext uri="{FF2B5EF4-FFF2-40B4-BE49-F238E27FC236}">
                <a16:creationId xmlns:a16="http://schemas.microsoft.com/office/drawing/2014/main" id="{075E79B2-367E-BC29-EE1F-C95B493F74FE}"/>
              </a:ext>
            </a:extLst>
          </p:cNvPr>
          <p:cNvCxnSpPr>
            <a:stCxn id="5" idx="2"/>
          </p:cNvCxnSpPr>
          <p:nvPr/>
        </p:nvCxnSpPr>
        <p:spPr>
          <a:xfrm flipH="1">
            <a:off x="9144000" y="6904790"/>
            <a:ext cx="9279" cy="6771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>
            <a:extLst>
              <a:ext uri="{FF2B5EF4-FFF2-40B4-BE49-F238E27FC236}">
                <a16:creationId xmlns:a16="http://schemas.microsoft.com/office/drawing/2014/main" id="{84B607B1-6851-270D-84ED-A423F2939B53}"/>
              </a:ext>
            </a:extLst>
          </p:cNvPr>
          <p:cNvSpPr txBox="1"/>
          <p:nvPr/>
        </p:nvSpPr>
        <p:spPr>
          <a:xfrm>
            <a:off x="2807951" y="221543"/>
            <a:ext cx="12426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400" b="1">
                <a:solidFill>
                  <a:srgbClr val="002B86"/>
                </a:solidFill>
                <a:latin typeface="Manrope 2" panose="020B0604020202020204" charset="0"/>
                <a:cs typeface="Calibri" panose="020F0502020204030204" pitchFamily="34" charset="0"/>
              </a:rPr>
              <a:t>Universidad Tecnológica de Panamá</a:t>
            </a:r>
            <a:endParaRPr lang="es-MX" sz="4400">
              <a:latin typeface="Arial Black" panose="020B0A04020102020204" pitchFamily="34" charset="0"/>
            </a:endParaRPr>
          </a:p>
        </p:txBody>
      </p:sp>
      <p:pic>
        <p:nvPicPr>
          <p:cNvPr id="1026" name="Picture 2" descr="WUR 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16"/>
          <a:stretch/>
        </p:blipFill>
        <p:spPr bwMode="auto">
          <a:xfrm>
            <a:off x="6859914" y="9394771"/>
            <a:ext cx="1732599" cy="51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oneaupa – Mejoramiento de la calidad y pertinencia, equidad ...">
            <a:extLst>
              <a:ext uri="{FF2B5EF4-FFF2-40B4-BE49-F238E27FC236}">
                <a16:creationId xmlns:a16="http://schemas.microsoft.com/office/drawing/2014/main" id="{48F45C3F-8A37-22EC-66B5-164AD5791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937" y="9283797"/>
            <a:ext cx="683914" cy="68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céres board | Hcéres">
            <a:extLst>
              <a:ext uri="{FF2B5EF4-FFF2-40B4-BE49-F238E27FC236}">
                <a16:creationId xmlns:a16="http://schemas.microsoft.com/office/drawing/2014/main" id="{D740C0E2-7A25-F10C-F6C2-2AF0BAC01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464" y="9283797"/>
            <a:ext cx="683914" cy="68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Agencia Centroamericana de Acreditación de Programas de ...">
            <a:extLst>
              <a:ext uri="{FF2B5EF4-FFF2-40B4-BE49-F238E27FC236}">
                <a16:creationId xmlns:a16="http://schemas.microsoft.com/office/drawing/2014/main" id="{B04C9CB9-E3E4-EA0B-F521-6481A996D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003" y="9287443"/>
            <a:ext cx="872943" cy="65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Guía de Autoevaluación de la ACAP">
            <a:extLst>
              <a:ext uri="{FF2B5EF4-FFF2-40B4-BE49-F238E27FC236}">
                <a16:creationId xmlns:a16="http://schemas.microsoft.com/office/drawing/2014/main" id="{58F2BDEA-5B77-E3EF-D627-7D2135966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316" y="9283797"/>
            <a:ext cx="585384" cy="62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UI GreenMetric World University Rankings | Gdańsk University ...">
            <a:extLst>
              <a:ext uri="{FF2B5EF4-FFF2-40B4-BE49-F238E27FC236}">
                <a16:creationId xmlns:a16="http://schemas.microsoft.com/office/drawing/2014/main" id="{38108463-121A-B806-3717-B07EC4972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687" y="9339846"/>
            <a:ext cx="812297" cy="60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27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6F712AB-36CB-4DB5-9651-478CF8553EFB}"/>
              </a:ext>
            </a:extLst>
          </p:cNvPr>
          <p:cNvPicPr/>
          <p:nvPr/>
        </p:nvPicPr>
        <p:blipFill rotWithShape="1">
          <a:blip r:embed="rId2"/>
          <a:srcRect l="3772" t="28579" r="54893" b="25676"/>
          <a:stretch/>
        </p:blipFill>
        <p:spPr bwMode="auto">
          <a:xfrm>
            <a:off x="498764" y="1333500"/>
            <a:ext cx="13141036" cy="73359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98D73638-8D6B-4813-9051-29C6E333AA74}"/>
              </a:ext>
            </a:extLst>
          </p:cNvPr>
          <p:cNvSpPr/>
          <p:nvPr/>
        </p:nvSpPr>
        <p:spPr>
          <a:xfrm>
            <a:off x="14205856" y="2376852"/>
            <a:ext cx="3706586" cy="5822932"/>
          </a:xfrm>
          <a:prstGeom prst="roundRect">
            <a:avLst/>
          </a:prstGeom>
          <a:noFill/>
          <a:ln>
            <a:solidFill>
              <a:srgbClr val="CC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270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5225E3D3-CF3F-41AA-9E1C-172E4FE1F353}"/>
              </a:ext>
            </a:extLst>
          </p:cNvPr>
          <p:cNvSpPr/>
          <p:nvPr/>
        </p:nvSpPr>
        <p:spPr>
          <a:xfrm>
            <a:off x="14573072" y="1485900"/>
            <a:ext cx="2506611" cy="692498"/>
          </a:xfrm>
          <a:prstGeom prst="roundRect">
            <a:avLst/>
          </a:prstGeom>
          <a:noFill/>
          <a:ln>
            <a:solidFill>
              <a:srgbClr val="CC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700" b="1">
                <a:solidFill>
                  <a:schemeClr val="tx1"/>
                </a:solidFill>
              </a:rPr>
              <a:t>VALORES</a:t>
            </a:r>
            <a:endParaRPr lang="es-PA" sz="2700" b="1">
              <a:solidFill>
                <a:schemeClr val="tx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EF57F36-04C2-47B9-876B-E9EC4D8CE13A}"/>
              </a:ext>
            </a:extLst>
          </p:cNvPr>
          <p:cNvSpPr/>
          <p:nvPr/>
        </p:nvSpPr>
        <p:spPr>
          <a:xfrm>
            <a:off x="14467113" y="3285255"/>
            <a:ext cx="344532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sz="2700" b="1" i="1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Responsabilidad social</a:t>
            </a:r>
          </a:p>
          <a:p>
            <a:endParaRPr lang="es-PA" sz="2700" b="1" i="1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s-PA" sz="2700" b="1" i="1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Transparencia</a:t>
            </a:r>
          </a:p>
          <a:p>
            <a:endParaRPr lang="es-PA" sz="2700" b="1" i="1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s-PA" sz="2700" b="1" i="1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Excelencia</a:t>
            </a:r>
          </a:p>
          <a:p>
            <a:endParaRPr lang="es-PA" sz="2700" b="1" i="1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s-PA" sz="2700" b="1" i="1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Pertinencia</a:t>
            </a:r>
          </a:p>
          <a:p>
            <a:endParaRPr lang="es-PA" sz="2700" b="1" i="1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s-PA" sz="2700" b="1" i="1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Equidad</a:t>
            </a:r>
            <a:endParaRPr lang="es-PA" sz="2700" i="1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158CDF-BD08-4B23-AE3B-04B5BAA0FD93}"/>
              </a:ext>
            </a:extLst>
          </p:cNvPr>
          <p:cNvSpPr txBox="1"/>
          <p:nvPr/>
        </p:nvSpPr>
        <p:spPr>
          <a:xfrm>
            <a:off x="2807951" y="221543"/>
            <a:ext cx="12426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400" b="1">
                <a:solidFill>
                  <a:srgbClr val="002B86"/>
                </a:solidFill>
                <a:latin typeface="Manrope 2" panose="020B0604020202020204" charset="0"/>
                <a:cs typeface="Calibri" panose="020F0502020204030204" pitchFamily="34" charset="0"/>
              </a:rPr>
              <a:t>Misión – Visión - Valores</a:t>
            </a:r>
            <a:endParaRPr lang="es-MX" sz="4400">
              <a:latin typeface="Arial Black" panose="020B0A04020102020204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FF0BAFAE-4ED1-418D-A2D4-207F74621AF5}"/>
              </a:ext>
            </a:extLst>
          </p:cNvPr>
          <p:cNvSpPr/>
          <p:nvPr/>
        </p:nvSpPr>
        <p:spPr>
          <a:xfrm>
            <a:off x="1524000" y="5981700"/>
            <a:ext cx="4728896" cy="137312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>
              <a:solidFill>
                <a:srgbClr val="FF0000"/>
              </a:solidFill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AFEEE66-8536-CBC9-5017-AEB8B95D895F}"/>
              </a:ext>
            </a:extLst>
          </p:cNvPr>
          <p:cNvSpPr/>
          <p:nvPr/>
        </p:nvSpPr>
        <p:spPr>
          <a:xfrm>
            <a:off x="8153400" y="5521171"/>
            <a:ext cx="4728896" cy="1527329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9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C8852721-9B6C-51AD-D369-6F7052C5616D}"/>
              </a:ext>
            </a:extLst>
          </p:cNvPr>
          <p:cNvSpPr txBox="1"/>
          <p:nvPr/>
        </p:nvSpPr>
        <p:spPr>
          <a:xfrm>
            <a:off x="2807951" y="221543"/>
            <a:ext cx="12426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400" b="1">
                <a:solidFill>
                  <a:srgbClr val="002B86"/>
                </a:solidFill>
                <a:latin typeface="Manrope 2" panose="020B0604020202020204" charset="0"/>
                <a:cs typeface="Calibri" panose="020F0502020204030204" pitchFamily="34" charset="0"/>
              </a:rPr>
              <a:t>Investigación UTP en Cifras</a:t>
            </a:r>
            <a:endParaRPr lang="es-MX" sz="4400">
              <a:latin typeface="Arial Black" panose="020B0A04020102020204" pitchFamily="34" charset="0"/>
            </a:endParaRPr>
          </a:p>
        </p:txBody>
      </p:sp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38141663-EF63-5F1A-D58B-3A2B2922D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98" y="1843365"/>
            <a:ext cx="8144796" cy="5905393"/>
          </a:xfrm>
          <a:prstGeom prst="rect">
            <a:avLst/>
          </a:prstGeom>
        </p:spPr>
      </p:pic>
      <p:pic>
        <p:nvPicPr>
          <p:cNvPr id="4" name="Imagen 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E01B2A2-26BA-87DE-172B-D82E61CD6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949" y="1851788"/>
            <a:ext cx="9840860" cy="5882874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354561BE-7AEA-6940-9485-4EA60202FF77}"/>
              </a:ext>
            </a:extLst>
          </p:cNvPr>
          <p:cNvSpPr/>
          <p:nvPr/>
        </p:nvSpPr>
        <p:spPr>
          <a:xfrm>
            <a:off x="530942" y="8220493"/>
            <a:ext cx="2895600" cy="3810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</a:rPr>
              <a:t>Fuente: SIC UTP</a:t>
            </a:r>
            <a:endParaRPr lang="es-PA" b="1">
              <a:solidFill>
                <a:schemeClr val="tx1"/>
              </a:solidFill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618D1F6-15B3-86D5-72B0-9A003FA1DC92}"/>
              </a:ext>
            </a:extLst>
          </p:cNvPr>
          <p:cNvSpPr/>
          <p:nvPr/>
        </p:nvSpPr>
        <p:spPr>
          <a:xfrm>
            <a:off x="1686617" y="1133546"/>
            <a:ext cx="3142817" cy="54084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400" b="1"/>
              <a:t>Proyectos 2019-2023</a:t>
            </a:r>
            <a:endParaRPr lang="es-PA" sz="2400" b="1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6D0A3FCC-7F19-0B6B-788B-E1F4E0640B1E}"/>
              </a:ext>
            </a:extLst>
          </p:cNvPr>
          <p:cNvSpPr/>
          <p:nvPr/>
        </p:nvSpPr>
        <p:spPr>
          <a:xfrm>
            <a:off x="4970112" y="1136477"/>
            <a:ext cx="1882587" cy="54084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400" b="1">
                <a:solidFill>
                  <a:srgbClr val="FF0000"/>
                </a:solidFill>
                <a:ea typeface="Calibri"/>
                <a:cs typeface="Calibri"/>
              </a:rPr>
              <a:t>576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DFF369CB-5F6C-42F8-38A7-C2E36230469C}"/>
              </a:ext>
            </a:extLst>
          </p:cNvPr>
          <p:cNvSpPr/>
          <p:nvPr/>
        </p:nvSpPr>
        <p:spPr>
          <a:xfrm>
            <a:off x="11254632" y="1151980"/>
            <a:ext cx="4672962" cy="5224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400" b="1"/>
              <a:t>Proyectos Áreas de Investigación</a:t>
            </a:r>
            <a:endParaRPr lang="es-PA" sz="2400" b="1"/>
          </a:p>
        </p:txBody>
      </p:sp>
      <p:sp>
        <p:nvSpPr>
          <p:cNvPr id="9" name="Rectángulo: esquinas redondeadas 6">
            <a:extLst>
              <a:ext uri="{FF2B5EF4-FFF2-40B4-BE49-F238E27FC236}">
                <a16:creationId xmlns:a16="http://schemas.microsoft.com/office/drawing/2014/main" id="{FF0BAFAE-4ED1-418D-A2D4-207F74621AF5}"/>
              </a:ext>
            </a:extLst>
          </p:cNvPr>
          <p:cNvSpPr/>
          <p:nvPr/>
        </p:nvSpPr>
        <p:spPr>
          <a:xfrm>
            <a:off x="10541726" y="5237117"/>
            <a:ext cx="2151158" cy="32766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>
              <a:solidFill>
                <a:srgbClr val="FF0000"/>
              </a:solidFill>
            </a:endParaRPr>
          </a:p>
        </p:txBody>
      </p:sp>
      <p:sp>
        <p:nvSpPr>
          <p:cNvPr id="10" name="Rectángulo: esquinas redondeadas 6">
            <a:extLst>
              <a:ext uri="{FF2B5EF4-FFF2-40B4-BE49-F238E27FC236}">
                <a16:creationId xmlns:a16="http://schemas.microsoft.com/office/drawing/2014/main" id="{FF0BAFAE-4ED1-418D-A2D4-207F74621AF5}"/>
              </a:ext>
            </a:extLst>
          </p:cNvPr>
          <p:cNvSpPr/>
          <p:nvPr/>
        </p:nvSpPr>
        <p:spPr>
          <a:xfrm>
            <a:off x="9150174" y="2903402"/>
            <a:ext cx="3542709" cy="32766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>
              <a:solidFill>
                <a:srgbClr val="FF0000"/>
              </a:solidFill>
            </a:endParaRPr>
          </a:p>
        </p:txBody>
      </p:sp>
      <p:sp>
        <p:nvSpPr>
          <p:cNvPr id="11" name="Rectángulo: esquinas redondeadas 6">
            <a:extLst>
              <a:ext uri="{FF2B5EF4-FFF2-40B4-BE49-F238E27FC236}">
                <a16:creationId xmlns:a16="http://schemas.microsoft.com/office/drawing/2014/main" id="{FF0BAFAE-4ED1-418D-A2D4-207F74621AF5}"/>
              </a:ext>
            </a:extLst>
          </p:cNvPr>
          <p:cNvSpPr/>
          <p:nvPr/>
        </p:nvSpPr>
        <p:spPr>
          <a:xfrm>
            <a:off x="1045029" y="3534591"/>
            <a:ext cx="587618" cy="22751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>
              <a:solidFill>
                <a:srgbClr val="FF0000"/>
              </a:solidFill>
            </a:endParaRPr>
          </a:p>
        </p:txBody>
      </p:sp>
      <p:sp>
        <p:nvSpPr>
          <p:cNvPr id="14" name="Rectángulo: esquinas redondeadas 6">
            <a:extLst>
              <a:ext uri="{FF2B5EF4-FFF2-40B4-BE49-F238E27FC236}">
                <a16:creationId xmlns:a16="http://schemas.microsoft.com/office/drawing/2014/main" id="{FF0BAFAE-4ED1-418D-A2D4-207F74621AF5}"/>
              </a:ext>
            </a:extLst>
          </p:cNvPr>
          <p:cNvSpPr/>
          <p:nvPr/>
        </p:nvSpPr>
        <p:spPr>
          <a:xfrm>
            <a:off x="1053736" y="3843747"/>
            <a:ext cx="587618" cy="22751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>
              <a:solidFill>
                <a:srgbClr val="FF0000"/>
              </a:solidFill>
            </a:endParaRPr>
          </a:p>
        </p:txBody>
      </p:sp>
      <p:sp>
        <p:nvSpPr>
          <p:cNvPr id="15" name="Rectángulo: esquinas redondeadas 6">
            <a:extLst>
              <a:ext uri="{FF2B5EF4-FFF2-40B4-BE49-F238E27FC236}">
                <a16:creationId xmlns:a16="http://schemas.microsoft.com/office/drawing/2014/main" id="{FF0BAFAE-4ED1-418D-A2D4-207F74621AF5}"/>
              </a:ext>
            </a:extLst>
          </p:cNvPr>
          <p:cNvSpPr/>
          <p:nvPr/>
        </p:nvSpPr>
        <p:spPr>
          <a:xfrm>
            <a:off x="1079862" y="4392391"/>
            <a:ext cx="587618" cy="22751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>
              <a:solidFill>
                <a:srgbClr val="FF0000"/>
              </a:solidFill>
            </a:endParaRPr>
          </a:p>
        </p:txBody>
      </p:sp>
      <p:sp>
        <p:nvSpPr>
          <p:cNvPr id="16" name="Rectángulo: esquinas redondeadas 6">
            <a:extLst>
              <a:ext uri="{FF2B5EF4-FFF2-40B4-BE49-F238E27FC236}">
                <a16:creationId xmlns:a16="http://schemas.microsoft.com/office/drawing/2014/main" id="{FF0BAFAE-4ED1-418D-A2D4-207F74621AF5}"/>
              </a:ext>
            </a:extLst>
          </p:cNvPr>
          <p:cNvSpPr/>
          <p:nvPr/>
        </p:nvSpPr>
        <p:spPr>
          <a:xfrm>
            <a:off x="1092925" y="6312630"/>
            <a:ext cx="587618" cy="22751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5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BE9D8A5-6680-3DB8-120F-C3ACEF326EFA}"/>
              </a:ext>
            </a:extLst>
          </p:cNvPr>
          <p:cNvSpPr/>
          <p:nvPr/>
        </p:nvSpPr>
        <p:spPr>
          <a:xfrm>
            <a:off x="2144661" y="6669958"/>
            <a:ext cx="3352800" cy="5053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/>
              <a:t>Publicaciones</a:t>
            </a:r>
            <a:endParaRPr lang="es-PA" sz="2400" b="1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8852721-9B6C-51AD-D369-6F7052C5616D}"/>
              </a:ext>
            </a:extLst>
          </p:cNvPr>
          <p:cNvSpPr txBox="1"/>
          <p:nvPr/>
        </p:nvSpPr>
        <p:spPr>
          <a:xfrm>
            <a:off x="2807951" y="221543"/>
            <a:ext cx="124266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4400" b="1">
                <a:solidFill>
                  <a:srgbClr val="002B86"/>
                </a:solidFill>
                <a:latin typeface="Manrope 2" panose="020B0604020202020204" charset="0"/>
                <a:cs typeface="Calibri" panose="020F0502020204030204" pitchFamily="34" charset="0"/>
              </a:rPr>
              <a:t>Investigación UTP en Cifras</a:t>
            </a:r>
            <a:endParaRPr lang="es-MX" sz="4400">
              <a:latin typeface="Arial Black" panose="020B0A04020102020204" pitchFamily="34" charset="0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B5B2E12-E905-4D26-FC16-706666DE0B74}"/>
              </a:ext>
            </a:extLst>
          </p:cNvPr>
          <p:cNvSpPr/>
          <p:nvPr/>
        </p:nvSpPr>
        <p:spPr>
          <a:xfrm>
            <a:off x="9021254" y="4838700"/>
            <a:ext cx="3352800" cy="5053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/>
              <a:t>Producción Científica</a:t>
            </a:r>
            <a:endParaRPr lang="es-PA" sz="2400" b="1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74851CED-A5CA-B8BA-3C79-A990EE3A803D}"/>
              </a:ext>
            </a:extLst>
          </p:cNvPr>
          <p:cNvSpPr/>
          <p:nvPr/>
        </p:nvSpPr>
        <p:spPr>
          <a:xfrm>
            <a:off x="13411200" y="7658100"/>
            <a:ext cx="3352800" cy="5053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/>
              <a:t>Citaciones</a:t>
            </a:r>
            <a:endParaRPr lang="es-PA" sz="2400" b="1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12F0A2F-0E2F-9BCC-6E40-99A524838F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52" t="26132" r="36666" b="44387"/>
          <a:stretch/>
        </p:blipFill>
        <p:spPr>
          <a:xfrm>
            <a:off x="8229600" y="1556770"/>
            <a:ext cx="5006785" cy="313536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18A7A7-1C24-BED3-7661-3EC8E60C7C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52" t="55070" r="36666" b="16461"/>
          <a:stretch/>
        </p:blipFill>
        <p:spPr>
          <a:xfrm>
            <a:off x="13106400" y="4437634"/>
            <a:ext cx="5029200" cy="3041258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0E5482A9-7772-8369-565B-F4B1A54D2E46}"/>
              </a:ext>
            </a:extLst>
          </p:cNvPr>
          <p:cNvSpPr/>
          <p:nvPr/>
        </p:nvSpPr>
        <p:spPr>
          <a:xfrm>
            <a:off x="9287797" y="5522042"/>
            <a:ext cx="2895600" cy="3810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</a:rPr>
              <a:t>Fuente: QS </a:t>
            </a:r>
            <a:r>
              <a:rPr lang="es-ES" b="1" err="1">
                <a:solidFill>
                  <a:schemeClr val="tx1"/>
                </a:solidFill>
              </a:rPr>
              <a:t>Latam</a:t>
            </a:r>
            <a:r>
              <a:rPr lang="es-ES" b="1">
                <a:solidFill>
                  <a:schemeClr val="tx1"/>
                </a:solidFill>
              </a:rPr>
              <a:t> 2023</a:t>
            </a:r>
            <a:endParaRPr lang="es-PA" b="1">
              <a:solidFill>
                <a:schemeClr val="tx1"/>
              </a:solidFill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24BC74A3-4296-3949-ECA7-02704DEB8636}"/>
              </a:ext>
            </a:extLst>
          </p:cNvPr>
          <p:cNvSpPr/>
          <p:nvPr/>
        </p:nvSpPr>
        <p:spPr>
          <a:xfrm>
            <a:off x="13563600" y="8267700"/>
            <a:ext cx="2895600" cy="3810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</a:rPr>
              <a:t>Fuente: QS </a:t>
            </a:r>
            <a:r>
              <a:rPr lang="es-ES" b="1" err="1">
                <a:solidFill>
                  <a:schemeClr val="tx1"/>
                </a:solidFill>
              </a:rPr>
              <a:t>Latam</a:t>
            </a:r>
            <a:r>
              <a:rPr lang="es-ES" b="1">
                <a:solidFill>
                  <a:schemeClr val="tx1"/>
                </a:solidFill>
              </a:rPr>
              <a:t> 2023</a:t>
            </a:r>
            <a:endParaRPr lang="es-PA" b="1">
              <a:solidFill>
                <a:schemeClr val="tx1"/>
              </a:solidFill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85FC96BA-D9AD-781C-CC7E-990341762969}"/>
              </a:ext>
            </a:extLst>
          </p:cNvPr>
          <p:cNvSpPr/>
          <p:nvPr/>
        </p:nvSpPr>
        <p:spPr>
          <a:xfrm>
            <a:off x="8915400" y="1028700"/>
            <a:ext cx="3810000" cy="42379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</a:rPr>
              <a:t>405 </a:t>
            </a:r>
            <a:r>
              <a:rPr lang="es-ES" b="1" err="1">
                <a:solidFill>
                  <a:schemeClr val="tx1"/>
                </a:solidFill>
              </a:rPr>
              <a:t>papers</a:t>
            </a:r>
            <a:r>
              <a:rPr lang="es-ES" b="1">
                <a:solidFill>
                  <a:schemeClr val="tx1"/>
                </a:solidFill>
              </a:rPr>
              <a:t> normalizados (</a:t>
            </a:r>
            <a:r>
              <a:rPr lang="es-ES" b="1" err="1">
                <a:solidFill>
                  <a:schemeClr val="tx1"/>
                </a:solidFill>
              </a:rPr>
              <a:t>Scopus</a:t>
            </a:r>
            <a:r>
              <a:rPr lang="es-ES" b="1">
                <a:solidFill>
                  <a:schemeClr val="tx1"/>
                </a:solidFill>
              </a:rPr>
              <a:t>)</a:t>
            </a:r>
            <a:endParaRPr lang="es-PA" b="1">
              <a:solidFill>
                <a:schemeClr val="tx1"/>
              </a:solidFill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FC5E8254-C314-8F74-F033-3E86D2751978}"/>
              </a:ext>
            </a:extLst>
          </p:cNvPr>
          <p:cNvSpPr/>
          <p:nvPr/>
        </p:nvSpPr>
        <p:spPr>
          <a:xfrm>
            <a:off x="13944600" y="3883455"/>
            <a:ext cx="3810000" cy="48361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</a:rPr>
              <a:t>901 citaciones normalizadas (</a:t>
            </a:r>
            <a:r>
              <a:rPr lang="es-ES" b="1" err="1">
                <a:solidFill>
                  <a:schemeClr val="tx1"/>
                </a:solidFill>
              </a:rPr>
              <a:t>Scopus</a:t>
            </a:r>
            <a:r>
              <a:rPr lang="es-ES" b="1">
                <a:solidFill>
                  <a:schemeClr val="tx1"/>
                </a:solidFill>
              </a:rPr>
              <a:t>)</a:t>
            </a:r>
            <a:endParaRPr lang="es-PA" b="1">
              <a:solidFill>
                <a:schemeClr val="tx1"/>
              </a:solidFill>
            </a:endParaRP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418410"/>
              </p:ext>
            </p:extLst>
          </p:nvPr>
        </p:nvGraphicFramePr>
        <p:xfrm>
          <a:off x="511664" y="2368798"/>
          <a:ext cx="7275095" cy="3973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C9660869-3328-0A5F-11D4-FC2C05B46D54}"/>
              </a:ext>
            </a:extLst>
          </p:cNvPr>
          <p:cNvSpPr/>
          <p:nvPr/>
        </p:nvSpPr>
        <p:spPr>
          <a:xfrm>
            <a:off x="2373261" y="7279557"/>
            <a:ext cx="2895600" cy="66265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Fuente: Google </a:t>
            </a:r>
            <a:r>
              <a:rPr lang="es-ES" b="1" dirty="0" err="1" smtClean="0">
                <a:solidFill>
                  <a:schemeClr val="tx1"/>
                </a:solidFill>
              </a:rPr>
              <a:t>Scholar</a:t>
            </a:r>
            <a:endParaRPr lang="es-ES" b="1" dirty="0" smtClean="0">
              <a:solidFill>
                <a:schemeClr val="tx1"/>
              </a:solidFill>
            </a:endParaRPr>
          </a:p>
          <a:p>
            <a:pPr algn="ctr"/>
            <a:r>
              <a:rPr lang="es-ES" b="1" dirty="0" smtClean="0">
                <a:solidFill>
                  <a:schemeClr val="tx1"/>
                </a:solidFill>
              </a:rPr>
              <a:t>(Unidad UBICA-UTP)</a:t>
            </a:r>
            <a:endParaRPr lang="es-P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3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0657C54-F9DA-2EE1-747A-FBB2A89BEEEA}"/>
              </a:ext>
            </a:extLst>
          </p:cNvPr>
          <p:cNvSpPr/>
          <p:nvPr/>
        </p:nvSpPr>
        <p:spPr>
          <a:xfrm>
            <a:off x="952500" y="6831874"/>
            <a:ext cx="4991100" cy="97862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A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Plataforma </a:t>
            </a:r>
            <a:r>
              <a:rPr lang="es-PA" sz="2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básica</a:t>
            </a:r>
            <a:r>
              <a:rPr lang="es-PA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s-PA" sz="2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registro de proyectos </a:t>
            </a:r>
            <a:r>
              <a:rPr lang="es-PA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investigación y el </a:t>
            </a:r>
            <a:r>
              <a:rPr lang="es-PA" sz="2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perfil de los investigadores</a:t>
            </a:r>
            <a:r>
              <a:rPr lang="es-PA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UTP</a:t>
            </a:r>
            <a:endParaRPr lang="es-P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B62B297B-012B-992A-7197-BA6260B8158C}"/>
              </a:ext>
            </a:extLst>
          </p:cNvPr>
          <p:cNvCxnSpPr>
            <a:cxnSpLocks/>
          </p:cNvCxnSpPr>
          <p:nvPr/>
        </p:nvCxnSpPr>
        <p:spPr>
          <a:xfrm>
            <a:off x="304800" y="8137358"/>
            <a:ext cx="16840200" cy="76200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6D383B3C-2393-79A5-CCB6-9641B9891192}"/>
              </a:ext>
            </a:extLst>
          </p:cNvPr>
          <p:cNvSpPr/>
          <p:nvPr/>
        </p:nvSpPr>
        <p:spPr>
          <a:xfrm>
            <a:off x="990600" y="8343900"/>
            <a:ext cx="914400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2010</a:t>
            </a:r>
            <a:endParaRPr lang="es-P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2180A7E-C648-5D80-516A-B28014032863}"/>
              </a:ext>
            </a:extLst>
          </p:cNvPr>
          <p:cNvSpPr/>
          <p:nvPr/>
        </p:nvSpPr>
        <p:spPr>
          <a:xfrm>
            <a:off x="5943600" y="8343900"/>
            <a:ext cx="1447800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2016-2017</a:t>
            </a:r>
            <a:endParaRPr lang="es-P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7AB7E51-047B-9B11-B009-163DF1192D87}"/>
              </a:ext>
            </a:extLst>
          </p:cNvPr>
          <p:cNvSpPr/>
          <p:nvPr/>
        </p:nvSpPr>
        <p:spPr>
          <a:xfrm>
            <a:off x="10896600" y="8343900"/>
            <a:ext cx="1447800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2023-2024</a:t>
            </a:r>
            <a:endParaRPr lang="es-P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C081DEF-6FB2-FC4A-2A42-0DDB4F0CD2B1}"/>
              </a:ext>
            </a:extLst>
          </p:cNvPr>
          <p:cNvSpPr/>
          <p:nvPr/>
        </p:nvSpPr>
        <p:spPr>
          <a:xfrm>
            <a:off x="5943600" y="4981394"/>
            <a:ext cx="4991100" cy="282910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A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Plataforma para </a:t>
            </a:r>
            <a:r>
              <a:rPr lang="es-PA" sz="2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registro de la producción </a:t>
            </a:r>
            <a:r>
              <a:rPr lang="es-PA" sz="2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científica orientado a web</a:t>
            </a:r>
            <a:r>
              <a:rPr lang="es-PA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sin estandarización o protocolos de comunicación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Registros de publicaciones: </a:t>
            </a:r>
            <a:r>
              <a:rPr lang="es-ES" sz="2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 manua</a:t>
            </a:r>
            <a:r>
              <a:rPr lang="es-ES" sz="24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o extracción de datos con google </a:t>
            </a:r>
            <a:r>
              <a:rPr lang="es-ES" sz="2400" b="1" i="1" dirty="0" err="1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scholar</a:t>
            </a:r>
            <a:endParaRPr lang="es-PA" sz="2400" b="1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A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</a:t>
            </a:r>
            <a:r>
              <a:rPr lang="es-PA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PA" sz="24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</a:t>
            </a:r>
            <a:r>
              <a:rPr lang="es-PA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PA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582CC80-EED3-1316-4073-22F4F9C0DFC4}"/>
              </a:ext>
            </a:extLst>
          </p:cNvPr>
          <p:cNvSpPr/>
          <p:nvPr/>
        </p:nvSpPr>
        <p:spPr>
          <a:xfrm>
            <a:off x="6305550" y="4349932"/>
            <a:ext cx="4267200" cy="60562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Sistema de Investigación Científica (SIC)</a:t>
            </a:r>
            <a:endParaRPr lang="es-PA" sz="2400" b="1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7D078B7-C21A-BD70-64B8-A67F0020FBBD}"/>
              </a:ext>
            </a:extLst>
          </p:cNvPr>
          <p:cNvSpPr/>
          <p:nvPr/>
        </p:nvSpPr>
        <p:spPr>
          <a:xfrm>
            <a:off x="10934700" y="1507958"/>
            <a:ext cx="6210300" cy="630254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A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Alcance</a:t>
            </a:r>
            <a:r>
              <a:rPr lang="es-PA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PA" sz="2400" b="1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Institucional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A" sz="2400" dirty="0">
                <a:solidFill>
                  <a:schemeClr val="accent1">
                    <a:lumMod val="50000"/>
                  </a:schemeClr>
                </a:solidFill>
                <a:latin typeface="Calibri"/>
                <a:cs typeface="Times New Roman"/>
              </a:rPr>
              <a:t>Desarrollo: </a:t>
            </a:r>
            <a:r>
              <a:rPr lang="es-PA" sz="2400" b="1" i="1" dirty="0">
                <a:solidFill>
                  <a:srgbClr val="FF0000"/>
                </a:solidFill>
                <a:latin typeface="Calibri"/>
                <a:cs typeface="Times New Roman"/>
              </a:rPr>
              <a:t>DI/ </a:t>
            </a:r>
            <a:r>
              <a:rPr lang="es-PA" sz="2400" b="1" i="1" dirty="0" smtClean="0">
                <a:solidFill>
                  <a:srgbClr val="FF0000"/>
                </a:solidFill>
                <a:latin typeface="Calibri"/>
                <a:cs typeface="Times New Roman"/>
              </a:rPr>
              <a:t>DITIC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A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Enfoque: </a:t>
            </a:r>
            <a:endParaRPr lang="es-PA" sz="2400" b="1" i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A" sz="22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s-PA" sz="22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estión </a:t>
            </a:r>
            <a:r>
              <a:rPr lang="es-PA" sz="22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</a:t>
            </a:r>
            <a:r>
              <a:rPr lang="es-PA" sz="22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Procesos</a:t>
            </a:r>
            <a:endParaRPr lang="es-PA" sz="2200" b="1" i="1" dirty="0" smtClean="0">
              <a:solidFill>
                <a:srgbClr val="FF0000"/>
              </a:solidFill>
              <a:latin typeface="Calibri"/>
              <a:cs typeface="Times New Roman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A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Orientado a la</a:t>
            </a:r>
            <a:r>
              <a:rPr lang="es-ES" sz="2200" i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Times New Roman"/>
              </a:rPr>
              <a:t> </a:t>
            </a:r>
            <a:r>
              <a:rPr lang="es-ES" sz="2200" b="1" i="1" dirty="0" smtClean="0">
                <a:solidFill>
                  <a:srgbClr val="FF0000"/>
                </a:solidFill>
                <a:latin typeface="Calibri"/>
                <a:cs typeface="Times New Roman"/>
              </a:rPr>
              <a:t>estandarización de </a:t>
            </a:r>
            <a:r>
              <a:rPr lang="es-ES" sz="2200" b="1" i="1" dirty="0" err="1" smtClean="0">
                <a:solidFill>
                  <a:srgbClr val="FF0000"/>
                </a:solidFill>
                <a:latin typeface="Calibri"/>
                <a:cs typeface="Times New Roman"/>
              </a:rPr>
              <a:t>megadatos</a:t>
            </a:r>
            <a:r>
              <a:rPr lang="es-PA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s-PA" sz="22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fuentes de origen comprobado </a:t>
            </a:r>
            <a:r>
              <a:rPr lang="es-PA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(ORCID, RIS) para los perfiles de los investigadores en conjunto con la </a:t>
            </a:r>
            <a:r>
              <a:rPr lang="es-PA" sz="22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integración y realimentación de plataformas institucionales</a:t>
            </a:r>
            <a:r>
              <a:rPr lang="es-PA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través de protocolos de comunicación (</a:t>
            </a:r>
            <a:r>
              <a:rPr lang="es-PA" sz="22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API´s</a:t>
            </a:r>
            <a:r>
              <a:rPr lang="es-PA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PA" sz="22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A" sz="24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Integración: </a:t>
            </a:r>
            <a:endParaRPr lang="es-PA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PA" sz="2400" b="1" i="1" dirty="0" smtClean="0">
                <a:solidFill>
                  <a:srgbClr val="FF0000"/>
                </a:solidFill>
                <a:latin typeface="Calibri"/>
                <a:cs typeface="Calibri"/>
              </a:rPr>
              <a:t> Bases de Datos Institucionales </a:t>
            </a:r>
            <a:r>
              <a:rPr lang="es-PA" sz="20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(</a:t>
            </a:r>
            <a:r>
              <a:rPr lang="es-PA" sz="2000" dirty="0" err="1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API´s</a:t>
            </a:r>
            <a:r>
              <a:rPr lang="es-PA" sz="2000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 </a:t>
            </a:r>
            <a:r>
              <a:rPr lang="es-PA" sz="20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Recursos </a:t>
            </a:r>
            <a:r>
              <a:rPr lang="es-PA" sz="2000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Humanos, </a:t>
            </a:r>
            <a:r>
              <a:rPr lang="es-PA" sz="2000" dirty="0" err="1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API´s</a:t>
            </a:r>
            <a:r>
              <a:rPr lang="es-PA" sz="2000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 Matrícula, </a:t>
            </a:r>
            <a:r>
              <a:rPr lang="es-PA" sz="2000" dirty="0" err="1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API´s</a:t>
            </a:r>
            <a:r>
              <a:rPr lang="es-PA" sz="2000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 </a:t>
            </a:r>
            <a:r>
              <a:rPr lang="es-PA" sz="20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Sistema de Registro y </a:t>
            </a:r>
            <a:r>
              <a:rPr lang="es-PA" sz="2000" dirty="0" smtClean="0">
                <a:solidFill>
                  <a:schemeClr val="accent1">
                    <a:lumMod val="50000"/>
                  </a:schemeClr>
                </a:solidFill>
                <a:cs typeface="Calibri"/>
              </a:rPr>
              <a:t>Solicitudes)</a:t>
            </a:r>
            <a:endParaRPr lang="es-PA" sz="16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PA" sz="2400" dirty="0">
                <a:solidFill>
                  <a:srgbClr val="FF0000"/>
                </a:solidFill>
                <a:latin typeface="Calibri"/>
                <a:cs typeface="Calibri"/>
              </a:rPr>
              <a:t> </a:t>
            </a:r>
            <a:r>
              <a:rPr lang="es-PA" sz="2400" b="1" i="1" dirty="0">
                <a:solidFill>
                  <a:srgbClr val="FF0000"/>
                </a:solidFill>
                <a:latin typeface="Calibri"/>
                <a:cs typeface="Calibri"/>
              </a:rPr>
              <a:t>Plataformas tecnológicas</a:t>
            </a:r>
            <a:r>
              <a:rPr lang="es-PA" sz="2400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actuales y </a:t>
            </a:r>
            <a:r>
              <a:rPr lang="es-PA" sz="2400" dirty="0" smtClean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futuras</a:t>
            </a:r>
            <a:endParaRPr lang="es-PA" dirty="0">
              <a:solidFill>
                <a:srgbClr val="FFFFFF"/>
              </a:solidFill>
              <a:latin typeface="Calibri"/>
              <a:cs typeface="Calibri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PA" sz="2400" b="1" i="1" dirty="0">
                <a:solidFill>
                  <a:srgbClr val="FF0000"/>
                </a:solidFill>
                <a:latin typeface="Calibri"/>
                <a:cs typeface="Calibri"/>
              </a:rPr>
              <a:t> Importación de datos</a:t>
            </a:r>
            <a:endParaRPr lang="es-PA" dirty="0">
              <a:latin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A" sz="2400" dirty="0">
              <a:solidFill>
                <a:schemeClr val="accent1">
                  <a:lumMod val="50000"/>
                </a:schemeClr>
              </a:solidFill>
              <a:cs typeface="Times New Roman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3EC00FD2-DFD5-A6F6-7368-C7A913B235E1}"/>
              </a:ext>
            </a:extLst>
          </p:cNvPr>
          <p:cNvSpPr/>
          <p:nvPr/>
        </p:nvSpPr>
        <p:spPr>
          <a:xfrm>
            <a:off x="11906250" y="875210"/>
            <a:ext cx="4267200" cy="6106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/>
              <a:t>Sistema Institucional de Investigación Científica</a:t>
            </a:r>
            <a:endParaRPr lang="es-PA" sz="2400" b="1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CF3446F3-97E5-30C4-7AD0-BB324DA95426}"/>
              </a:ext>
            </a:extLst>
          </p:cNvPr>
          <p:cNvCxnSpPr/>
          <p:nvPr/>
        </p:nvCxnSpPr>
        <p:spPr>
          <a:xfrm flipV="1">
            <a:off x="304800" y="1181100"/>
            <a:ext cx="0" cy="7010400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81A98D7-E566-5347-BEFD-79FF3D17EBE1}"/>
              </a:ext>
            </a:extLst>
          </p:cNvPr>
          <p:cNvSpPr/>
          <p:nvPr/>
        </p:nvSpPr>
        <p:spPr>
          <a:xfrm>
            <a:off x="34089" y="549442"/>
            <a:ext cx="1337511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accent1">
                    <a:lumMod val="50000"/>
                  </a:schemeClr>
                </a:solidFill>
              </a:rPr>
              <a:t>ALCANCE</a:t>
            </a:r>
            <a:endParaRPr lang="es-PA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8755F76B-7D7E-BCF1-BA01-69112F72E3AF}"/>
              </a:ext>
            </a:extLst>
          </p:cNvPr>
          <p:cNvSpPr/>
          <p:nvPr/>
        </p:nvSpPr>
        <p:spPr>
          <a:xfrm>
            <a:off x="17297400" y="8039100"/>
            <a:ext cx="914398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accent1">
                    <a:lumMod val="50000"/>
                  </a:schemeClr>
                </a:solidFill>
              </a:rPr>
              <a:t>AÑOS</a:t>
            </a:r>
            <a:endParaRPr lang="es-PA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D85C655-0E83-4697-9FA5-32BD0E3A289F}"/>
              </a:ext>
            </a:extLst>
          </p:cNvPr>
          <p:cNvSpPr txBox="1"/>
          <p:nvPr/>
        </p:nvSpPr>
        <p:spPr>
          <a:xfrm>
            <a:off x="4104091" y="1369"/>
            <a:ext cx="9241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3600" b="1" dirty="0">
                <a:solidFill>
                  <a:srgbClr val="002B86"/>
                </a:solidFill>
                <a:latin typeface="Manrope 2" panose="020B0604020202020204" charset="0"/>
                <a:cs typeface="Calibri" panose="020F0502020204030204" pitchFamily="34" charset="0"/>
              </a:rPr>
              <a:t>Transformación Digital </a:t>
            </a:r>
            <a:r>
              <a:rPr lang="es-419" sz="3600" b="1" dirty="0" err="1">
                <a:solidFill>
                  <a:srgbClr val="002B86"/>
                </a:solidFill>
                <a:latin typeface="Manrope 2" panose="020B0604020202020204" charset="0"/>
                <a:cs typeface="Calibri" panose="020F0502020204030204" pitchFamily="34" charset="0"/>
              </a:rPr>
              <a:t>UTP-I+D+i</a:t>
            </a:r>
            <a:endParaRPr lang="es-MX" sz="3600" dirty="0">
              <a:latin typeface="Arial Black" panose="020B0A04020102020204" pitchFamily="34" charset="0"/>
            </a:endParaRPr>
          </a:p>
        </p:txBody>
      </p:sp>
      <p:sp>
        <p:nvSpPr>
          <p:cNvPr id="15" name="Rectángulo: esquinas redondeadas 8">
            <a:extLst>
              <a:ext uri="{FF2B5EF4-FFF2-40B4-BE49-F238E27FC236}">
                <a16:creationId xmlns:a16="http://schemas.microsoft.com/office/drawing/2014/main" id="{A582CC80-EED3-1316-4073-22F4F9C0DFC4}"/>
              </a:ext>
            </a:extLst>
          </p:cNvPr>
          <p:cNvSpPr/>
          <p:nvPr/>
        </p:nvSpPr>
        <p:spPr>
          <a:xfrm>
            <a:off x="1219732" y="6213569"/>
            <a:ext cx="4267200" cy="60562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Plataforma Básica</a:t>
            </a:r>
            <a:endParaRPr lang="es-PA" sz="2400" b="1" dirty="0"/>
          </a:p>
        </p:txBody>
      </p:sp>
    </p:spTree>
    <p:extLst>
      <p:ext uri="{BB962C8B-B14F-4D97-AF65-F5344CB8AC3E}">
        <p14:creationId xmlns:p14="http://schemas.microsoft.com/office/powerpoint/2010/main" val="8160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8333" t="12057" r="22639" b="25473"/>
          <a:stretch/>
        </p:blipFill>
        <p:spPr>
          <a:xfrm>
            <a:off x="3664153" y="800100"/>
            <a:ext cx="8781704" cy="7906659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7992751" y="6134100"/>
            <a:ext cx="586049" cy="4567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2700"/>
          </a:p>
        </p:txBody>
      </p:sp>
      <p:sp>
        <p:nvSpPr>
          <p:cNvPr id="5" name="1 Rectángulo">
            <a:extLst>
              <a:ext uri="{FF2B5EF4-FFF2-40B4-BE49-F238E27FC236}">
                <a16:creationId xmlns:a16="http://schemas.microsoft.com/office/drawing/2014/main" id="{DB77D8ED-7CA8-A45C-AD32-51631594D587}"/>
              </a:ext>
            </a:extLst>
          </p:cNvPr>
          <p:cNvSpPr/>
          <p:nvPr/>
        </p:nvSpPr>
        <p:spPr>
          <a:xfrm>
            <a:off x="1524000" y="-56020"/>
            <a:ext cx="12421380" cy="856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4400" b="1">
                <a:solidFill>
                  <a:srgbClr val="002B86"/>
                </a:solidFill>
                <a:latin typeface="Manrope 2" panose="020B0604020202020204" charset="0"/>
                <a:cs typeface="Calibri" panose="020F0502020204030204" pitchFamily="34" charset="0"/>
              </a:rPr>
              <a:t>Alcance Institucional</a:t>
            </a:r>
            <a:endParaRPr lang="es-PA" sz="4400" b="1">
              <a:solidFill>
                <a:schemeClr val="tx1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3433684" y="5247284"/>
            <a:ext cx="4430858" cy="79467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700" b="1"/>
              <a:t>Dirección Nacional de Investigación</a:t>
            </a:r>
            <a:endParaRPr lang="es-PA" sz="2700" b="1"/>
          </a:p>
        </p:txBody>
      </p:sp>
      <p:sp>
        <p:nvSpPr>
          <p:cNvPr id="12" name="Rectángulo redondeado 11"/>
          <p:cNvSpPr/>
          <p:nvPr/>
        </p:nvSpPr>
        <p:spPr>
          <a:xfrm>
            <a:off x="1117077" y="4895334"/>
            <a:ext cx="1978251" cy="3181545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700">
                <a:solidFill>
                  <a:schemeClr val="tx1"/>
                </a:solidFill>
              </a:rPr>
              <a:t>Nivel Operativo</a:t>
            </a:r>
          </a:p>
        </p:txBody>
      </p:sp>
      <p:cxnSp>
        <p:nvCxnSpPr>
          <p:cNvPr id="6" name="Conector recto 5"/>
          <p:cNvCxnSpPr>
            <a:cxnSpLocks/>
          </p:cNvCxnSpPr>
          <p:nvPr/>
        </p:nvCxnSpPr>
        <p:spPr>
          <a:xfrm flipV="1">
            <a:off x="342036" y="4686315"/>
            <a:ext cx="12896886" cy="9975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406643" y="8548947"/>
            <a:ext cx="13172555" cy="9975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cxnSpLocks/>
          </p:cNvCxnSpPr>
          <p:nvPr/>
        </p:nvCxnSpPr>
        <p:spPr>
          <a:xfrm>
            <a:off x="795773" y="4895334"/>
            <a:ext cx="0" cy="36536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lipse 1">
            <a:extLst>
              <a:ext uri="{FF2B5EF4-FFF2-40B4-BE49-F238E27FC236}">
                <a16:creationId xmlns:a16="http://schemas.microsoft.com/office/drawing/2014/main" id="{B79EC1BA-3E5F-6FBF-EB75-8D287DF512D4}"/>
              </a:ext>
            </a:extLst>
          </p:cNvPr>
          <p:cNvSpPr/>
          <p:nvPr/>
        </p:nvSpPr>
        <p:spPr>
          <a:xfrm>
            <a:off x="9235141" y="6152321"/>
            <a:ext cx="586049" cy="4567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270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C592827-C58A-623D-8DEB-16449C494451}"/>
              </a:ext>
            </a:extLst>
          </p:cNvPr>
          <p:cNvSpPr/>
          <p:nvPr/>
        </p:nvSpPr>
        <p:spPr>
          <a:xfrm>
            <a:off x="9250054" y="5600700"/>
            <a:ext cx="586049" cy="4567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270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C24A91B-27E5-58C9-5C6C-CEE1F3D3D6B3}"/>
              </a:ext>
            </a:extLst>
          </p:cNvPr>
          <p:cNvSpPr/>
          <p:nvPr/>
        </p:nvSpPr>
        <p:spPr>
          <a:xfrm>
            <a:off x="7833730" y="3010369"/>
            <a:ext cx="586049" cy="4567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2700"/>
          </a:p>
        </p:txBody>
      </p:sp>
      <p:sp>
        <p:nvSpPr>
          <p:cNvPr id="11" name="Rectángulo redondeado 9">
            <a:extLst>
              <a:ext uri="{FF2B5EF4-FFF2-40B4-BE49-F238E27FC236}">
                <a16:creationId xmlns:a16="http://schemas.microsoft.com/office/drawing/2014/main" id="{AC6CED76-EABD-7883-794D-2E189C65B0C7}"/>
              </a:ext>
            </a:extLst>
          </p:cNvPr>
          <p:cNvSpPr/>
          <p:nvPr/>
        </p:nvSpPr>
        <p:spPr>
          <a:xfrm>
            <a:off x="13433684" y="6162095"/>
            <a:ext cx="4430858" cy="65356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>
                <a:solidFill>
                  <a:schemeClr val="tx1"/>
                </a:solidFill>
              </a:rPr>
              <a:t>Dirección Nacional de Extensión</a:t>
            </a:r>
            <a:endParaRPr lang="es-PA" sz="2400" b="1">
              <a:solidFill>
                <a:schemeClr val="tx1"/>
              </a:solidFill>
            </a:endParaRPr>
          </a:p>
        </p:txBody>
      </p:sp>
      <p:sp>
        <p:nvSpPr>
          <p:cNvPr id="16" name="Rectángulo redondeado 9">
            <a:extLst>
              <a:ext uri="{FF2B5EF4-FFF2-40B4-BE49-F238E27FC236}">
                <a16:creationId xmlns:a16="http://schemas.microsoft.com/office/drawing/2014/main" id="{1EA3C9B8-8C03-A25F-F63C-FA4C3C446804}"/>
              </a:ext>
            </a:extLst>
          </p:cNvPr>
          <p:cNvSpPr/>
          <p:nvPr/>
        </p:nvSpPr>
        <p:spPr>
          <a:xfrm>
            <a:off x="13438657" y="6911147"/>
            <a:ext cx="4430858" cy="753182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>
                <a:solidFill>
                  <a:schemeClr val="tx1"/>
                </a:solidFill>
              </a:rPr>
              <a:t>Dirección Nacional de Gestión y Transferencia del Conocimiento</a:t>
            </a:r>
            <a:endParaRPr lang="es-PA" sz="2400" b="1">
              <a:solidFill>
                <a:schemeClr val="tx1"/>
              </a:solidFill>
            </a:endParaRPr>
          </a:p>
        </p:txBody>
      </p:sp>
      <p:sp>
        <p:nvSpPr>
          <p:cNvPr id="18" name="Rectángulo redondeado 9">
            <a:extLst>
              <a:ext uri="{FF2B5EF4-FFF2-40B4-BE49-F238E27FC236}">
                <a16:creationId xmlns:a16="http://schemas.microsoft.com/office/drawing/2014/main" id="{85D7D688-6683-800F-F236-17F44FA67AE5}"/>
              </a:ext>
            </a:extLst>
          </p:cNvPr>
          <p:cNvSpPr/>
          <p:nvPr/>
        </p:nvSpPr>
        <p:spPr>
          <a:xfrm>
            <a:off x="13287037" y="2480695"/>
            <a:ext cx="4430858" cy="79467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>
                <a:solidFill>
                  <a:schemeClr val="tx1"/>
                </a:solidFill>
              </a:rPr>
              <a:t>Dirección Nacional de Relaciones Internacionales</a:t>
            </a:r>
            <a:endParaRPr lang="es-PA" sz="2400" b="1">
              <a:solidFill>
                <a:schemeClr val="tx1"/>
              </a:solidFill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32C5E0A0-BFC9-293D-52CE-C2EAFB85A003}"/>
              </a:ext>
            </a:extLst>
          </p:cNvPr>
          <p:cNvCxnSpPr>
            <a:cxnSpLocks/>
          </p:cNvCxnSpPr>
          <p:nvPr/>
        </p:nvCxnSpPr>
        <p:spPr>
          <a:xfrm flipV="1">
            <a:off x="406643" y="2559342"/>
            <a:ext cx="12896886" cy="9975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575A52ED-1E3A-3B83-1DD2-23386C70C637}"/>
              </a:ext>
            </a:extLst>
          </p:cNvPr>
          <p:cNvCxnSpPr>
            <a:cxnSpLocks/>
          </p:cNvCxnSpPr>
          <p:nvPr/>
        </p:nvCxnSpPr>
        <p:spPr>
          <a:xfrm flipV="1">
            <a:off x="570636" y="3349499"/>
            <a:ext cx="12896886" cy="9975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ángulo redondeado 11">
            <a:extLst>
              <a:ext uri="{FF2B5EF4-FFF2-40B4-BE49-F238E27FC236}">
                <a16:creationId xmlns:a16="http://schemas.microsoft.com/office/drawing/2014/main" id="{0247E199-CD9E-EAA5-472C-75FAF5DD7DB9}"/>
              </a:ext>
            </a:extLst>
          </p:cNvPr>
          <p:cNvSpPr/>
          <p:nvPr/>
        </p:nvSpPr>
        <p:spPr>
          <a:xfrm>
            <a:off x="1217198" y="2727380"/>
            <a:ext cx="1978251" cy="622119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700">
                <a:solidFill>
                  <a:schemeClr val="tx1"/>
                </a:solidFill>
              </a:rPr>
              <a:t>Nivel Asesor</a:t>
            </a:r>
          </a:p>
        </p:txBody>
      </p:sp>
      <p:sp>
        <p:nvSpPr>
          <p:cNvPr id="24" name="Rectángulo redondeado 9">
            <a:extLst>
              <a:ext uri="{FF2B5EF4-FFF2-40B4-BE49-F238E27FC236}">
                <a16:creationId xmlns:a16="http://schemas.microsoft.com/office/drawing/2014/main" id="{6E9A1207-9B45-AAB0-0096-3DDF84C6CAFF}"/>
              </a:ext>
            </a:extLst>
          </p:cNvPr>
          <p:cNvSpPr/>
          <p:nvPr/>
        </p:nvSpPr>
        <p:spPr>
          <a:xfrm>
            <a:off x="4565112" y="7796003"/>
            <a:ext cx="5677161" cy="616786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 b="1" dirty="0">
              <a:solidFill>
                <a:srgbClr val="FF0000"/>
              </a:solidFill>
            </a:endParaRPr>
          </a:p>
          <a:p>
            <a:pPr algn="ctr"/>
            <a:endParaRPr lang="es-ES" sz="2400" b="1" dirty="0">
              <a:solidFill>
                <a:srgbClr val="FF0000"/>
              </a:solidFill>
            </a:endParaRPr>
          </a:p>
          <a:p>
            <a:pPr algn="ctr"/>
            <a:r>
              <a:rPr lang="es-ES" sz="2400" b="1" dirty="0">
                <a:solidFill>
                  <a:srgbClr val="FF0000"/>
                </a:solidFill>
              </a:rPr>
              <a:t>Centros Regionales</a:t>
            </a:r>
            <a:endParaRPr lang="es-PA" sz="2400" b="1" dirty="0">
              <a:solidFill>
                <a:srgbClr val="FF0000"/>
              </a:solidFill>
            </a:endParaRPr>
          </a:p>
        </p:txBody>
      </p:sp>
      <p:sp>
        <p:nvSpPr>
          <p:cNvPr id="25" name="Rectángulo redondeado 9">
            <a:extLst>
              <a:ext uri="{FF2B5EF4-FFF2-40B4-BE49-F238E27FC236}">
                <a16:creationId xmlns:a16="http://schemas.microsoft.com/office/drawing/2014/main" id="{684459DB-E022-E946-46FB-F8C5ABAF1ECD}"/>
              </a:ext>
            </a:extLst>
          </p:cNvPr>
          <p:cNvSpPr/>
          <p:nvPr/>
        </p:nvSpPr>
        <p:spPr>
          <a:xfrm>
            <a:off x="6781800" y="6946063"/>
            <a:ext cx="5595120" cy="40723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400" b="1">
                <a:solidFill>
                  <a:srgbClr val="FF0000"/>
                </a:solidFill>
              </a:rPr>
              <a:t>Centros de Investigación</a:t>
            </a:r>
            <a:endParaRPr lang="es-PA" sz="2400" b="1">
              <a:solidFill>
                <a:srgbClr val="FF0000"/>
              </a:solidFill>
            </a:endParaRPr>
          </a:p>
        </p:txBody>
      </p:sp>
      <p:sp>
        <p:nvSpPr>
          <p:cNvPr id="26" name="Rectángulo redondeado 9">
            <a:extLst>
              <a:ext uri="{FF2B5EF4-FFF2-40B4-BE49-F238E27FC236}">
                <a16:creationId xmlns:a16="http://schemas.microsoft.com/office/drawing/2014/main" id="{394881A1-885D-71D8-02DF-E6568BF4D3F5}"/>
              </a:ext>
            </a:extLst>
          </p:cNvPr>
          <p:cNvSpPr/>
          <p:nvPr/>
        </p:nvSpPr>
        <p:spPr>
          <a:xfrm>
            <a:off x="3267615" y="6622500"/>
            <a:ext cx="5677161" cy="42579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>
                <a:solidFill>
                  <a:srgbClr val="FF0000"/>
                </a:solidFill>
              </a:rPr>
              <a:t>Facultades</a:t>
            </a:r>
            <a:endParaRPr lang="es-PA" sz="2400" b="1">
              <a:solidFill>
                <a:srgbClr val="FF0000"/>
              </a:solidFill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13411200" y="157825"/>
            <a:ext cx="4430858" cy="79467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700" b="1"/>
              <a:t>Autoridades</a:t>
            </a:r>
          </a:p>
          <a:p>
            <a:pPr algn="ctr"/>
            <a:r>
              <a:rPr lang="es-ES" sz="2700" b="1"/>
              <a:t>Toma de Decisiones</a:t>
            </a:r>
            <a:endParaRPr lang="es-PA" sz="2700" b="1"/>
          </a:p>
        </p:txBody>
      </p:sp>
      <p:sp>
        <p:nvSpPr>
          <p:cNvPr id="14" name="Rectángulo redondeado 9">
            <a:extLst>
              <a:ext uri="{FF2B5EF4-FFF2-40B4-BE49-F238E27FC236}">
                <a16:creationId xmlns:a16="http://schemas.microsoft.com/office/drawing/2014/main" id="{27794140-CBBE-08D3-F668-BF21DE490E89}"/>
              </a:ext>
            </a:extLst>
          </p:cNvPr>
          <p:cNvSpPr/>
          <p:nvPr/>
        </p:nvSpPr>
        <p:spPr>
          <a:xfrm>
            <a:off x="13438657" y="7729590"/>
            <a:ext cx="4430858" cy="640294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400" b="1">
                <a:solidFill>
                  <a:schemeClr val="tx1"/>
                </a:solidFill>
              </a:rPr>
              <a:t>Otras Direcciones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2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Rectángulo">
            <a:extLst>
              <a:ext uri="{FF2B5EF4-FFF2-40B4-BE49-F238E27FC236}">
                <a16:creationId xmlns:a16="http://schemas.microsoft.com/office/drawing/2014/main" id="{DB77D8ED-7CA8-A45C-AD32-51631594D587}"/>
              </a:ext>
            </a:extLst>
          </p:cNvPr>
          <p:cNvSpPr/>
          <p:nvPr/>
        </p:nvSpPr>
        <p:spPr>
          <a:xfrm>
            <a:off x="11032067" y="952500"/>
            <a:ext cx="6079066" cy="1690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419" sz="4400" b="1" err="1">
                <a:solidFill>
                  <a:srgbClr val="002B86"/>
                </a:solidFill>
                <a:latin typeface="Manrope 2"/>
                <a:cs typeface="Calibri"/>
              </a:rPr>
              <a:t>Stakeholders</a:t>
            </a:r>
            <a:r>
              <a:rPr lang="es-419" sz="4400" b="1">
                <a:solidFill>
                  <a:srgbClr val="002B86"/>
                </a:solidFill>
                <a:latin typeface="Manrope 2"/>
                <a:cs typeface="Calibri"/>
              </a:rPr>
              <a:t> del Nuevo Sistema </a:t>
            </a:r>
            <a:endParaRPr lang="es-PA" sz="4400" b="1">
              <a:solidFill>
                <a:schemeClr val="tx1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8F0043-10F3-CE38-F344-4A3EFFF3E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88" y="1050522"/>
            <a:ext cx="8192811" cy="6912752"/>
          </a:xfrm>
          <a:prstGeom prst="rect">
            <a:avLst/>
          </a:prstGeom>
        </p:spPr>
      </p:pic>
      <p:sp>
        <p:nvSpPr>
          <p:cNvPr id="4" name="1 Rectángulo">
            <a:extLst>
              <a:ext uri="{FF2B5EF4-FFF2-40B4-BE49-F238E27FC236}">
                <a16:creationId xmlns:a16="http://schemas.microsoft.com/office/drawing/2014/main" id="{D44CE427-C15A-C987-1311-B513B32E5CC4}"/>
              </a:ext>
            </a:extLst>
          </p:cNvPr>
          <p:cNvSpPr/>
          <p:nvPr/>
        </p:nvSpPr>
        <p:spPr>
          <a:xfrm>
            <a:off x="11582400" y="2628900"/>
            <a:ext cx="4724400" cy="236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r>
              <a:rPr lang="es-PA" sz="2400" b="1">
                <a:solidFill>
                  <a:schemeClr val="tx1"/>
                </a:solidFill>
                <a:latin typeface="Manrope 1"/>
                <a:cs typeface="Calibri"/>
              </a:rPr>
              <a:t>7</a:t>
            </a:r>
            <a:r>
              <a:rPr lang="es-PA" sz="2400">
                <a:solidFill>
                  <a:schemeClr val="tx1"/>
                </a:solidFill>
                <a:latin typeface="Manrope 1"/>
                <a:cs typeface="Calibri"/>
              </a:rPr>
              <a:t> Centros Regionales</a:t>
            </a:r>
          </a:p>
          <a:p>
            <a:pPr algn="ctr"/>
            <a:r>
              <a:rPr lang="es-PA" sz="2400" b="1">
                <a:solidFill>
                  <a:schemeClr val="tx1"/>
                </a:solidFill>
                <a:latin typeface="Manrope 1"/>
                <a:cs typeface="Calibri"/>
              </a:rPr>
              <a:t>6</a:t>
            </a:r>
            <a:r>
              <a:rPr lang="es-PA" sz="2400">
                <a:solidFill>
                  <a:schemeClr val="tx1"/>
                </a:solidFill>
                <a:latin typeface="Manrope 1"/>
                <a:cs typeface="Calibri"/>
              </a:rPr>
              <a:t> Facultades</a:t>
            </a:r>
          </a:p>
          <a:p>
            <a:pPr algn="ctr"/>
            <a:r>
              <a:rPr lang="es-PA" sz="2400" b="1">
                <a:solidFill>
                  <a:schemeClr val="tx1"/>
                </a:solidFill>
                <a:latin typeface="Manrope 1"/>
                <a:cs typeface="Calibri"/>
              </a:rPr>
              <a:t>5</a:t>
            </a:r>
            <a:r>
              <a:rPr lang="es-PA" sz="2400">
                <a:solidFill>
                  <a:schemeClr val="tx1"/>
                </a:solidFill>
                <a:latin typeface="Manrope 1"/>
                <a:cs typeface="Calibri"/>
              </a:rPr>
              <a:t> Centros de Investigación</a:t>
            </a:r>
          </a:p>
          <a:p>
            <a:pPr algn="ctr"/>
            <a:r>
              <a:rPr lang="es-PA" sz="2400">
                <a:solidFill>
                  <a:schemeClr val="tx1"/>
                </a:solidFill>
                <a:latin typeface="Manrope 1"/>
                <a:cs typeface="Calibri"/>
              </a:rPr>
              <a:t> Investigadores</a:t>
            </a:r>
          </a:p>
          <a:p>
            <a:pPr algn="ctr"/>
            <a:r>
              <a:rPr lang="es-PA" sz="2400">
                <a:solidFill>
                  <a:schemeClr val="tx1"/>
                </a:solidFill>
                <a:latin typeface="Manrope 1"/>
                <a:cs typeface="Calibri"/>
              </a:rPr>
              <a:t>Grupos de Investigación</a:t>
            </a:r>
          </a:p>
          <a:p>
            <a:pPr algn="ctr"/>
            <a:r>
              <a:rPr lang="es-PA" sz="2400" b="1">
                <a:solidFill>
                  <a:schemeClr val="tx1"/>
                </a:solidFill>
                <a:latin typeface="Manrope 1"/>
                <a:cs typeface="Calibri"/>
              </a:rPr>
              <a:t>1</a:t>
            </a:r>
            <a:r>
              <a:rPr lang="es-PA" sz="2400">
                <a:solidFill>
                  <a:schemeClr val="tx1"/>
                </a:solidFill>
                <a:latin typeface="Manrope 1"/>
                <a:cs typeface="Calibri"/>
              </a:rPr>
              <a:t> AIP</a:t>
            </a:r>
          </a:p>
          <a:p>
            <a:pPr algn="ctr"/>
            <a:endParaRPr lang="es-PA" sz="2400">
              <a:solidFill>
                <a:schemeClr val="tx1"/>
              </a:solidFill>
              <a:latin typeface="Manrope 1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6" name="1 Rectángulo">
            <a:extLst>
              <a:ext uri="{FF2B5EF4-FFF2-40B4-BE49-F238E27FC236}">
                <a16:creationId xmlns:a16="http://schemas.microsoft.com/office/drawing/2014/main" id="{1C311212-1BF3-BD8F-D3ED-60F83CED76D2}"/>
              </a:ext>
            </a:extLst>
          </p:cNvPr>
          <p:cNvSpPr/>
          <p:nvPr/>
        </p:nvSpPr>
        <p:spPr>
          <a:xfrm>
            <a:off x="11277600" y="5310052"/>
            <a:ext cx="5943600" cy="2018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419" sz="3600" dirty="0">
                <a:solidFill>
                  <a:srgbClr val="002B86"/>
                </a:solidFill>
                <a:latin typeface="Manrope 2" panose="020B0604020202020204" charset="0"/>
                <a:cs typeface="Calibri" panose="020F0502020204030204" pitchFamily="34" charset="0"/>
              </a:rPr>
              <a:t>Procesos administrativos involucrados con más de </a:t>
            </a:r>
            <a:r>
              <a:rPr lang="es-419" sz="3600" b="1" dirty="0" smtClean="0">
                <a:solidFill>
                  <a:srgbClr val="002B86"/>
                </a:solidFill>
                <a:latin typeface="Manrope 2" panose="020B0604020202020204" charset="0"/>
                <a:cs typeface="Calibri" panose="020F0502020204030204" pitchFamily="34" charset="0"/>
              </a:rPr>
              <a:t>30 </a:t>
            </a:r>
            <a:r>
              <a:rPr lang="es-419" sz="3600" b="1" dirty="0">
                <a:solidFill>
                  <a:srgbClr val="002B86"/>
                </a:solidFill>
                <a:latin typeface="Manrope 2" panose="020B0604020202020204" charset="0"/>
                <a:cs typeface="Calibri" panose="020F0502020204030204" pitchFamily="34" charset="0"/>
              </a:rPr>
              <a:t>unidades </a:t>
            </a:r>
            <a:endParaRPr lang="es-PA" sz="3600" b="1" dirty="0">
              <a:solidFill>
                <a:schemeClr val="tx1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1 Rectángulo">
            <a:extLst>
              <a:ext uri="{FF2B5EF4-FFF2-40B4-BE49-F238E27FC236}">
                <a16:creationId xmlns:a16="http://schemas.microsoft.com/office/drawing/2014/main" id="{4DA54ECC-C544-2327-D419-18850AB73D06}"/>
              </a:ext>
            </a:extLst>
          </p:cNvPr>
          <p:cNvSpPr/>
          <p:nvPr/>
        </p:nvSpPr>
        <p:spPr>
          <a:xfrm>
            <a:off x="6534856" y="-43744"/>
            <a:ext cx="5867400" cy="856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4400" b="1">
                <a:solidFill>
                  <a:srgbClr val="002B86"/>
                </a:solidFill>
                <a:latin typeface="Manrope 2" panose="020B0604020202020204" charset="0"/>
                <a:cs typeface="Calibri" panose="020F0502020204030204" pitchFamily="34" charset="0"/>
              </a:rPr>
              <a:t>Alcance Institucional</a:t>
            </a:r>
            <a:endParaRPr lang="es-PA" sz="4400" b="1">
              <a:solidFill>
                <a:schemeClr val="tx1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2180A7E-C648-5D80-516A-B28014032863}"/>
              </a:ext>
            </a:extLst>
          </p:cNvPr>
          <p:cNvSpPr/>
          <p:nvPr/>
        </p:nvSpPr>
        <p:spPr>
          <a:xfrm>
            <a:off x="4754880" y="8317774"/>
            <a:ext cx="1447800" cy="4572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Unidades</a:t>
            </a:r>
            <a:endParaRPr lang="es-PA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1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88f5c8-777f-407a-8cf3-359a74c32883">
      <Terms xmlns="http://schemas.microsoft.com/office/infopath/2007/PartnerControls"/>
    </lcf76f155ced4ddcb4097134ff3c332f>
    <TaxCatchAll xmlns="97462571-7991-48ab-96a1-a117fcee074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66F39DAB6865644A33AC05E1C7E4D65" ma:contentTypeVersion="17" ma:contentTypeDescription="Crear nuevo documento." ma:contentTypeScope="" ma:versionID="4ae6a169b74f631fedcaa986949424d3">
  <xsd:schema xmlns:xsd="http://www.w3.org/2001/XMLSchema" xmlns:xs="http://www.w3.org/2001/XMLSchema" xmlns:p="http://schemas.microsoft.com/office/2006/metadata/properties" xmlns:ns2="2988f5c8-777f-407a-8cf3-359a74c32883" xmlns:ns3="97462571-7991-48ab-96a1-a117fcee0744" targetNamespace="http://schemas.microsoft.com/office/2006/metadata/properties" ma:root="true" ma:fieldsID="1ddfbbb6270213be898bf1b0a89ff995" ns2:_="" ns3:_="">
    <xsd:import namespace="2988f5c8-777f-407a-8cf3-359a74c32883"/>
    <xsd:import namespace="97462571-7991-48ab-96a1-a117fcee07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88f5c8-777f-407a-8cf3-359a74c328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1348c8ee-fc48-4349-a3df-b5c7dc9d70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462571-7991-48ab-96a1-a117fcee07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0e96add-18e7-4423-ab27-848e5a3ad411}" ma:internalName="TaxCatchAll" ma:showField="CatchAllData" ma:web="97462571-7991-48ab-96a1-a117fcee07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A832D1-8EA7-47D6-9034-2BC3C610F148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2988f5c8-777f-407a-8cf3-359a74c32883"/>
    <ds:schemaRef ds:uri="97462571-7991-48ab-96a1-a117fcee0744"/>
    <ds:schemaRef ds:uri="http://purl.org/dc/terms/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2A30F05-31B4-4766-8A87-F40013B28DF4}">
  <ds:schemaRefs>
    <ds:schemaRef ds:uri="2988f5c8-777f-407a-8cf3-359a74c32883"/>
    <ds:schemaRef ds:uri="97462571-7991-48ab-96a1-a117fcee07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879F6C6-E00A-44DD-AAD1-6DB1DEA51A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695</Words>
  <Application>Microsoft Office PowerPoint</Application>
  <PresentationFormat>Personalizado</PresentationFormat>
  <Paragraphs>192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9" baseType="lpstr">
      <vt:lpstr>Manrope 2</vt:lpstr>
      <vt:lpstr>Lexend Tera Ultra-Bold</vt:lpstr>
      <vt:lpstr>Times New Roman</vt:lpstr>
      <vt:lpstr>Gill Sans MT</vt:lpstr>
      <vt:lpstr>Calibri</vt:lpstr>
      <vt:lpstr>Arial Black</vt:lpstr>
      <vt:lpstr>Lexend Tera Bold</vt:lpstr>
      <vt:lpstr>Arial</vt:lpstr>
      <vt:lpstr>Manrope 1</vt:lpstr>
      <vt:lpstr>Lexend Tera Heavy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PPT-EventoEULAC-TICAL</dc:title>
  <dc:creator>AXEL MARTINEZ</dc:creator>
  <cp:lastModifiedBy>AXEL MARTINEZ</cp:lastModifiedBy>
  <cp:revision>29</cp:revision>
  <cp:lastPrinted>2023-11-09T16:45:43Z</cp:lastPrinted>
  <dcterms:created xsi:type="dcterms:W3CDTF">2006-08-16T00:00:00Z</dcterms:created>
  <dcterms:modified xsi:type="dcterms:W3CDTF">2023-11-09T17:21:30Z</dcterms:modified>
  <dc:identifier>DAFwfVJ1cL8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0x010100966F39DAB6865644A33AC05E1C7E4D65</vt:lpwstr>
  </property>
  <property fmtid="{D5CDD505-2E9C-101B-9397-08002B2CF9AE}" pid="3" name="MediaServiceImageTags">
    <vt:lpwstr/>
  </property>
</Properties>
</file>