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6" r:id="rId2"/>
    <p:sldId id="310" r:id="rId3"/>
    <p:sldId id="865" r:id="rId4"/>
    <p:sldId id="908" r:id="rId5"/>
    <p:sldId id="859" r:id="rId6"/>
    <p:sldId id="884" r:id="rId7"/>
    <p:sldId id="885" r:id="rId8"/>
    <p:sldId id="861" r:id="rId9"/>
    <p:sldId id="886" r:id="rId10"/>
    <p:sldId id="864" r:id="rId11"/>
    <p:sldId id="887" r:id="rId12"/>
    <p:sldId id="929" r:id="rId13"/>
    <p:sldId id="890" r:id="rId14"/>
    <p:sldId id="891" r:id="rId15"/>
    <p:sldId id="912" r:id="rId16"/>
    <p:sldId id="913" r:id="rId17"/>
    <p:sldId id="892" r:id="rId18"/>
    <p:sldId id="893" r:id="rId19"/>
    <p:sldId id="894" r:id="rId20"/>
    <p:sldId id="895" r:id="rId21"/>
    <p:sldId id="897" r:id="rId22"/>
    <p:sldId id="914" r:id="rId23"/>
    <p:sldId id="910" r:id="rId24"/>
    <p:sldId id="915" r:id="rId25"/>
    <p:sldId id="917" r:id="rId26"/>
    <p:sldId id="918" r:id="rId27"/>
    <p:sldId id="919" r:id="rId28"/>
    <p:sldId id="916" r:id="rId29"/>
    <p:sldId id="923" r:id="rId30"/>
    <p:sldId id="921" r:id="rId31"/>
    <p:sldId id="920" r:id="rId32"/>
    <p:sldId id="258" r:id="rId33"/>
  </p:sldIdLst>
  <p:sldSz cx="18288000" cy="10287000"/>
  <p:notesSz cx="6858000" cy="9144000"/>
  <p:embeddedFontLst>
    <p:embeddedFont>
      <p:font typeface="Anaheim" panose="020B0604020202020204" charset="0"/>
      <p:regular r:id="rId35"/>
    </p:embeddedFont>
    <p:embeddedFont>
      <p:font typeface="Calibri" panose="020F0502020204030204" pitchFamily="34" charset="0"/>
      <p:regular r:id="rId36"/>
      <p:bold r:id="rId37"/>
      <p:italic r:id="rId38"/>
      <p:boldItalic r:id="rId39"/>
    </p:embeddedFont>
    <p:embeddedFont>
      <p:font typeface="Fira Sans" panose="020B0503050000020004" pitchFamily="34" charset="0"/>
      <p:regular r:id="rId40"/>
      <p:bold r:id="rId41"/>
      <p:italic r:id="rId42"/>
      <p:boldItalic r:id="rId43"/>
    </p:embeddedFont>
    <p:embeddedFont>
      <p:font typeface="Fira Sans Condensed" panose="020B0503050000020004" pitchFamily="34" charset="0"/>
      <p:regular r:id="rId44"/>
      <p:bold r:id="rId45"/>
      <p:italic r:id="rId46"/>
      <p:boldItalic r:id="rId47"/>
    </p:embeddedFont>
    <p:embeddedFont>
      <p:font typeface="Lexend Tera Bold" panose="020B0604020202020204" charset="0"/>
      <p:regular r:id="rId48"/>
    </p:embeddedFont>
    <p:embeddedFont>
      <p:font typeface="Lexend Tera Heavy" panose="020B0604020202020204" charset="0"/>
      <p:regular r:id="rId49"/>
    </p:embeddedFont>
    <p:embeddedFont>
      <p:font typeface="Lexend Tera Ultra-Bold" panose="020B0604020202020204" charset="0"/>
      <p:regular r:id="rId50"/>
    </p:embeddedFont>
    <p:embeddedFont>
      <p:font typeface="Manrope 1" panose="020B0604020202020204" charset="0"/>
      <p:regular r:id="rId51"/>
    </p:embeddedFont>
    <p:embeddedFont>
      <p:font typeface="Rajdhani" panose="02000000000000000000" pitchFamily="2" charset="0"/>
      <p:regular r:id="rId52"/>
      <p:bold r:id="rId53"/>
    </p:embeddedFont>
    <p:embeddedFont>
      <p:font typeface="Roboto" pitchFamily="2" charset="0"/>
      <p:regular r:id="rId54"/>
      <p:bold r:id="rId55"/>
      <p:italic r:id="rId56"/>
      <p:boldItalic r:id="rId57"/>
    </p:embeddedFont>
    <p:embeddedFont>
      <p:font typeface="Roboto Condensed" panose="02000000000000000000" pitchFamily="2"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61F"/>
    <a:srgbClr val="516175"/>
    <a:srgbClr val="F7F7F7"/>
    <a:srgbClr val="002B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97" autoAdjust="0"/>
    <p:restoredTop sz="94291" autoAdjust="0"/>
  </p:normalViewPr>
  <p:slideViewPr>
    <p:cSldViewPr>
      <p:cViewPr varScale="1">
        <p:scale>
          <a:sx n="55" d="100"/>
          <a:sy n="55" d="100"/>
        </p:scale>
        <p:origin x="883"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 Target="slides/slide4.xml"/><Relationship Id="rId61" Type="http://schemas.openxmlformats.org/officeDocument/2006/relationships/font" Target="fonts/font2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603C9-73B7-4E30-B105-F5A06429713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CO"/>
        </a:p>
      </dgm:t>
    </dgm:pt>
    <dgm:pt modelId="{DB3CD57D-DDE4-4C5E-8131-CA9801D522BC}">
      <dgm:prSet phldrT="[Texto]" custT="1"/>
      <dgm:spPr/>
      <dgm:t>
        <a:bodyPr/>
        <a:lstStyle/>
        <a:p>
          <a:r>
            <a:rPr lang="es-ES" sz="3600">
              <a:latin typeface="Roboto" pitchFamily="2" charset="0"/>
              <a:ea typeface="Roboto" pitchFamily="2" charset="0"/>
            </a:rPr>
            <a:t>El autor es el desarrollador del algoritmo</a:t>
          </a:r>
          <a:endParaRPr lang="es-CO" sz="3600" dirty="0">
            <a:latin typeface="Roboto" pitchFamily="2" charset="0"/>
            <a:ea typeface="Roboto" pitchFamily="2" charset="0"/>
          </a:endParaRPr>
        </a:p>
      </dgm:t>
    </dgm:pt>
    <dgm:pt modelId="{920921BF-8E79-4558-B2E1-B856246F3382}" type="parTrans" cxnId="{AB7AD807-8B37-492F-8186-448702303CC3}">
      <dgm:prSet/>
      <dgm:spPr/>
      <dgm:t>
        <a:bodyPr/>
        <a:lstStyle/>
        <a:p>
          <a:endParaRPr lang="es-CO" sz="3600">
            <a:solidFill>
              <a:schemeClr val="tx2">
                <a:lumMod val="90000"/>
              </a:schemeClr>
            </a:solidFill>
            <a:latin typeface="Roboto" pitchFamily="2" charset="0"/>
            <a:ea typeface="Roboto" pitchFamily="2" charset="0"/>
          </a:endParaRPr>
        </a:p>
      </dgm:t>
    </dgm:pt>
    <dgm:pt modelId="{1BFFF960-DEC8-4CD3-9089-A363A53BC3C4}" type="sibTrans" cxnId="{AB7AD807-8B37-492F-8186-448702303CC3}">
      <dgm:prSet/>
      <dgm:spPr/>
      <dgm:t>
        <a:bodyPr/>
        <a:lstStyle/>
        <a:p>
          <a:endParaRPr lang="es-CO" sz="3600">
            <a:solidFill>
              <a:schemeClr val="tx2">
                <a:lumMod val="90000"/>
              </a:schemeClr>
            </a:solidFill>
            <a:latin typeface="Roboto" pitchFamily="2" charset="0"/>
            <a:ea typeface="Roboto" pitchFamily="2" charset="0"/>
          </a:endParaRPr>
        </a:p>
      </dgm:t>
    </dgm:pt>
    <dgm:pt modelId="{C9C2B265-6CE5-427A-882A-E2DB649039B5}">
      <dgm:prSet custT="1"/>
      <dgm:spPr/>
      <dgm:t>
        <a:bodyPr/>
        <a:lstStyle/>
        <a:p>
          <a:r>
            <a:rPr lang="es-ES" sz="3600">
              <a:latin typeface="Roboto" pitchFamily="2" charset="0"/>
              <a:ea typeface="Roboto" pitchFamily="2" charset="0"/>
            </a:rPr>
            <a:t>El autor es el usuario que pone los inputs a la IA</a:t>
          </a:r>
          <a:endParaRPr lang="es-ES" sz="3600" dirty="0">
            <a:latin typeface="Roboto" pitchFamily="2" charset="0"/>
            <a:ea typeface="Roboto" pitchFamily="2" charset="0"/>
          </a:endParaRPr>
        </a:p>
      </dgm:t>
    </dgm:pt>
    <dgm:pt modelId="{D901DE94-80EE-4DFC-8609-38F8B25A17A5}" type="parTrans" cxnId="{0F0AA26A-1265-4CA2-BDF9-7796F332993C}">
      <dgm:prSet/>
      <dgm:spPr/>
      <dgm:t>
        <a:bodyPr/>
        <a:lstStyle/>
        <a:p>
          <a:endParaRPr lang="es-CO" sz="3600">
            <a:solidFill>
              <a:schemeClr val="tx2">
                <a:lumMod val="90000"/>
              </a:schemeClr>
            </a:solidFill>
            <a:latin typeface="Roboto" pitchFamily="2" charset="0"/>
            <a:ea typeface="Roboto" pitchFamily="2" charset="0"/>
          </a:endParaRPr>
        </a:p>
      </dgm:t>
    </dgm:pt>
    <dgm:pt modelId="{66018BA6-C0FC-40DF-B05F-AF8E041B22D6}" type="sibTrans" cxnId="{0F0AA26A-1265-4CA2-BDF9-7796F332993C}">
      <dgm:prSet/>
      <dgm:spPr/>
      <dgm:t>
        <a:bodyPr/>
        <a:lstStyle/>
        <a:p>
          <a:endParaRPr lang="es-CO" sz="3600">
            <a:solidFill>
              <a:schemeClr val="tx2">
                <a:lumMod val="90000"/>
              </a:schemeClr>
            </a:solidFill>
            <a:latin typeface="Roboto" pitchFamily="2" charset="0"/>
            <a:ea typeface="Roboto" pitchFamily="2" charset="0"/>
          </a:endParaRPr>
        </a:p>
      </dgm:t>
    </dgm:pt>
    <dgm:pt modelId="{673DD5F8-9BE0-4BEB-A8EF-CC32865E76E2}">
      <dgm:prSet custT="1"/>
      <dgm:spPr/>
      <dgm:t>
        <a:bodyPr/>
        <a:lstStyle/>
        <a:p>
          <a:r>
            <a:rPr lang="es-ES" sz="3600">
              <a:latin typeface="Roboto" pitchFamily="2" charset="0"/>
              <a:ea typeface="Roboto" pitchFamily="2" charset="0"/>
            </a:rPr>
            <a:t>Es una obra colectiva y quien pone los recursos es el titular</a:t>
          </a:r>
          <a:endParaRPr lang="es-ES" sz="3600" dirty="0">
            <a:latin typeface="Roboto" pitchFamily="2" charset="0"/>
            <a:ea typeface="Roboto" pitchFamily="2" charset="0"/>
          </a:endParaRPr>
        </a:p>
      </dgm:t>
    </dgm:pt>
    <dgm:pt modelId="{6CBAA0F6-4AFC-4C27-A384-8CE2A5F0BD0F}" type="parTrans" cxnId="{39073580-9E2B-4970-B0AE-801588A75849}">
      <dgm:prSet/>
      <dgm:spPr/>
      <dgm:t>
        <a:bodyPr/>
        <a:lstStyle/>
        <a:p>
          <a:endParaRPr lang="es-CO" sz="3600">
            <a:solidFill>
              <a:schemeClr val="tx2">
                <a:lumMod val="90000"/>
              </a:schemeClr>
            </a:solidFill>
            <a:latin typeface="Roboto" pitchFamily="2" charset="0"/>
            <a:ea typeface="Roboto" pitchFamily="2" charset="0"/>
          </a:endParaRPr>
        </a:p>
      </dgm:t>
    </dgm:pt>
    <dgm:pt modelId="{50D7DDBB-3B2C-4FEF-82E3-0A6E02958BC2}" type="sibTrans" cxnId="{39073580-9E2B-4970-B0AE-801588A75849}">
      <dgm:prSet/>
      <dgm:spPr/>
      <dgm:t>
        <a:bodyPr/>
        <a:lstStyle/>
        <a:p>
          <a:endParaRPr lang="es-CO" sz="3600">
            <a:solidFill>
              <a:schemeClr val="tx2">
                <a:lumMod val="90000"/>
              </a:schemeClr>
            </a:solidFill>
            <a:latin typeface="Roboto" pitchFamily="2" charset="0"/>
            <a:ea typeface="Roboto" pitchFamily="2" charset="0"/>
          </a:endParaRPr>
        </a:p>
      </dgm:t>
    </dgm:pt>
    <dgm:pt modelId="{EA52C136-7DBC-4FC6-B316-20BEB51BE8ED}">
      <dgm:prSet custT="1"/>
      <dgm:spPr/>
      <dgm:t>
        <a:bodyPr/>
        <a:lstStyle/>
        <a:p>
          <a:r>
            <a:rPr lang="es-ES" sz="3600">
              <a:latin typeface="Roboto" pitchFamily="2" charset="0"/>
              <a:ea typeface="Roboto" pitchFamily="2" charset="0"/>
            </a:rPr>
            <a:t>La obra pertenece al dominio público. </a:t>
          </a:r>
          <a:endParaRPr lang="es-CO" sz="3600" dirty="0">
            <a:latin typeface="Roboto" pitchFamily="2" charset="0"/>
            <a:ea typeface="Roboto" pitchFamily="2" charset="0"/>
          </a:endParaRPr>
        </a:p>
      </dgm:t>
    </dgm:pt>
    <dgm:pt modelId="{A30C8043-50FB-4233-BBD3-56EF51827C95}" type="parTrans" cxnId="{E3D31544-0424-46F6-A5A4-D155C85AB03C}">
      <dgm:prSet/>
      <dgm:spPr/>
      <dgm:t>
        <a:bodyPr/>
        <a:lstStyle/>
        <a:p>
          <a:endParaRPr lang="es-CO" sz="3600">
            <a:solidFill>
              <a:schemeClr val="tx2">
                <a:lumMod val="90000"/>
              </a:schemeClr>
            </a:solidFill>
            <a:latin typeface="Roboto" pitchFamily="2" charset="0"/>
            <a:ea typeface="Roboto" pitchFamily="2" charset="0"/>
          </a:endParaRPr>
        </a:p>
      </dgm:t>
    </dgm:pt>
    <dgm:pt modelId="{8896955E-A954-491B-B4F9-F37135FF58AF}" type="sibTrans" cxnId="{E3D31544-0424-46F6-A5A4-D155C85AB03C}">
      <dgm:prSet/>
      <dgm:spPr/>
      <dgm:t>
        <a:bodyPr/>
        <a:lstStyle/>
        <a:p>
          <a:endParaRPr lang="es-CO" sz="3600">
            <a:solidFill>
              <a:schemeClr val="tx2">
                <a:lumMod val="90000"/>
              </a:schemeClr>
            </a:solidFill>
            <a:latin typeface="Roboto" pitchFamily="2" charset="0"/>
            <a:ea typeface="Roboto" pitchFamily="2" charset="0"/>
          </a:endParaRPr>
        </a:p>
      </dgm:t>
    </dgm:pt>
    <dgm:pt modelId="{1DFBC211-4334-4F9C-8454-9FF0E2E1D060}" type="pres">
      <dgm:prSet presAssocID="{5BF603C9-73B7-4E30-B105-F5A064297136}" presName="linear" presStyleCnt="0">
        <dgm:presLayoutVars>
          <dgm:animLvl val="lvl"/>
          <dgm:resizeHandles val="exact"/>
        </dgm:presLayoutVars>
      </dgm:prSet>
      <dgm:spPr/>
    </dgm:pt>
    <dgm:pt modelId="{4E4D841B-25C5-4409-9659-ADCB85CDE842}" type="pres">
      <dgm:prSet presAssocID="{DB3CD57D-DDE4-4C5E-8131-CA9801D522BC}" presName="parentText" presStyleLbl="node1" presStyleIdx="0" presStyleCnt="4">
        <dgm:presLayoutVars>
          <dgm:chMax val="0"/>
          <dgm:bulletEnabled val="1"/>
        </dgm:presLayoutVars>
      </dgm:prSet>
      <dgm:spPr/>
    </dgm:pt>
    <dgm:pt modelId="{C0E6CA3D-672A-401F-B289-437615D76DAB}" type="pres">
      <dgm:prSet presAssocID="{1BFFF960-DEC8-4CD3-9089-A363A53BC3C4}" presName="spacer" presStyleCnt="0"/>
      <dgm:spPr/>
    </dgm:pt>
    <dgm:pt modelId="{A9C94658-FDB9-4C5C-8599-E68347C55FFE}" type="pres">
      <dgm:prSet presAssocID="{C9C2B265-6CE5-427A-882A-E2DB649039B5}" presName="parentText" presStyleLbl="node1" presStyleIdx="1" presStyleCnt="4">
        <dgm:presLayoutVars>
          <dgm:chMax val="0"/>
          <dgm:bulletEnabled val="1"/>
        </dgm:presLayoutVars>
      </dgm:prSet>
      <dgm:spPr/>
    </dgm:pt>
    <dgm:pt modelId="{BC14ACC2-A1B8-4A96-9496-6CC6FA7D7385}" type="pres">
      <dgm:prSet presAssocID="{66018BA6-C0FC-40DF-B05F-AF8E041B22D6}" presName="spacer" presStyleCnt="0"/>
      <dgm:spPr/>
    </dgm:pt>
    <dgm:pt modelId="{73FF2526-7AFF-4812-9798-3802DEF59B7D}" type="pres">
      <dgm:prSet presAssocID="{673DD5F8-9BE0-4BEB-A8EF-CC32865E76E2}" presName="parentText" presStyleLbl="node1" presStyleIdx="2" presStyleCnt="4">
        <dgm:presLayoutVars>
          <dgm:chMax val="0"/>
          <dgm:bulletEnabled val="1"/>
        </dgm:presLayoutVars>
      </dgm:prSet>
      <dgm:spPr/>
    </dgm:pt>
    <dgm:pt modelId="{DE5A08A2-7FA8-4BA1-B979-A146C033B6AD}" type="pres">
      <dgm:prSet presAssocID="{50D7DDBB-3B2C-4FEF-82E3-0A6E02958BC2}" presName="spacer" presStyleCnt="0"/>
      <dgm:spPr/>
    </dgm:pt>
    <dgm:pt modelId="{5746699E-BCA7-439A-9D09-F8CACF261386}" type="pres">
      <dgm:prSet presAssocID="{EA52C136-7DBC-4FC6-B316-20BEB51BE8ED}" presName="parentText" presStyleLbl="node1" presStyleIdx="3" presStyleCnt="4">
        <dgm:presLayoutVars>
          <dgm:chMax val="0"/>
          <dgm:bulletEnabled val="1"/>
        </dgm:presLayoutVars>
      </dgm:prSet>
      <dgm:spPr/>
    </dgm:pt>
  </dgm:ptLst>
  <dgm:cxnLst>
    <dgm:cxn modelId="{AB7AD807-8B37-492F-8186-448702303CC3}" srcId="{5BF603C9-73B7-4E30-B105-F5A064297136}" destId="{DB3CD57D-DDE4-4C5E-8131-CA9801D522BC}" srcOrd="0" destOrd="0" parTransId="{920921BF-8E79-4558-B2E1-B856246F3382}" sibTransId="{1BFFF960-DEC8-4CD3-9089-A363A53BC3C4}"/>
    <dgm:cxn modelId="{E3D31544-0424-46F6-A5A4-D155C85AB03C}" srcId="{5BF603C9-73B7-4E30-B105-F5A064297136}" destId="{EA52C136-7DBC-4FC6-B316-20BEB51BE8ED}" srcOrd="3" destOrd="0" parTransId="{A30C8043-50FB-4233-BBD3-56EF51827C95}" sibTransId="{8896955E-A954-491B-B4F9-F37135FF58AF}"/>
    <dgm:cxn modelId="{81BFF247-2326-45D2-8CCE-ADA6CBF07DD7}" type="presOf" srcId="{5BF603C9-73B7-4E30-B105-F5A064297136}" destId="{1DFBC211-4334-4F9C-8454-9FF0E2E1D060}" srcOrd="0" destOrd="0" presId="urn:microsoft.com/office/officeart/2005/8/layout/vList2"/>
    <dgm:cxn modelId="{0F0AA26A-1265-4CA2-BDF9-7796F332993C}" srcId="{5BF603C9-73B7-4E30-B105-F5A064297136}" destId="{C9C2B265-6CE5-427A-882A-E2DB649039B5}" srcOrd="1" destOrd="0" parTransId="{D901DE94-80EE-4DFC-8609-38F8B25A17A5}" sibTransId="{66018BA6-C0FC-40DF-B05F-AF8E041B22D6}"/>
    <dgm:cxn modelId="{39073580-9E2B-4970-B0AE-801588A75849}" srcId="{5BF603C9-73B7-4E30-B105-F5A064297136}" destId="{673DD5F8-9BE0-4BEB-A8EF-CC32865E76E2}" srcOrd="2" destOrd="0" parTransId="{6CBAA0F6-4AFC-4C27-A384-8CE2A5F0BD0F}" sibTransId="{50D7DDBB-3B2C-4FEF-82E3-0A6E02958BC2}"/>
    <dgm:cxn modelId="{445E44A0-5DD5-4101-AFB5-2C98EAE3BC66}" type="presOf" srcId="{EA52C136-7DBC-4FC6-B316-20BEB51BE8ED}" destId="{5746699E-BCA7-439A-9D09-F8CACF261386}" srcOrd="0" destOrd="0" presId="urn:microsoft.com/office/officeart/2005/8/layout/vList2"/>
    <dgm:cxn modelId="{0E88E0BB-CE4F-408C-80A8-CDE0E5800E2A}" type="presOf" srcId="{673DD5F8-9BE0-4BEB-A8EF-CC32865E76E2}" destId="{73FF2526-7AFF-4812-9798-3802DEF59B7D}" srcOrd="0" destOrd="0" presId="urn:microsoft.com/office/officeart/2005/8/layout/vList2"/>
    <dgm:cxn modelId="{F37418BC-7493-4F3E-B3B6-297423467990}" type="presOf" srcId="{C9C2B265-6CE5-427A-882A-E2DB649039B5}" destId="{A9C94658-FDB9-4C5C-8599-E68347C55FFE}" srcOrd="0" destOrd="0" presId="urn:microsoft.com/office/officeart/2005/8/layout/vList2"/>
    <dgm:cxn modelId="{11F010E8-E982-4B55-AFA2-27B77D178320}" type="presOf" srcId="{DB3CD57D-DDE4-4C5E-8131-CA9801D522BC}" destId="{4E4D841B-25C5-4409-9659-ADCB85CDE842}" srcOrd="0" destOrd="0" presId="urn:microsoft.com/office/officeart/2005/8/layout/vList2"/>
    <dgm:cxn modelId="{2EAABE99-4B75-479C-B6EA-E2B57F9D4F4C}" type="presParOf" srcId="{1DFBC211-4334-4F9C-8454-9FF0E2E1D060}" destId="{4E4D841B-25C5-4409-9659-ADCB85CDE842}" srcOrd="0" destOrd="0" presId="urn:microsoft.com/office/officeart/2005/8/layout/vList2"/>
    <dgm:cxn modelId="{C1E800C0-3728-428D-90FA-EC57B8FF232E}" type="presParOf" srcId="{1DFBC211-4334-4F9C-8454-9FF0E2E1D060}" destId="{C0E6CA3D-672A-401F-B289-437615D76DAB}" srcOrd="1" destOrd="0" presId="urn:microsoft.com/office/officeart/2005/8/layout/vList2"/>
    <dgm:cxn modelId="{00CE6E78-06D7-49C9-B7A2-6F9C20FF565B}" type="presParOf" srcId="{1DFBC211-4334-4F9C-8454-9FF0E2E1D060}" destId="{A9C94658-FDB9-4C5C-8599-E68347C55FFE}" srcOrd="2" destOrd="0" presId="urn:microsoft.com/office/officeart/2005/8/layout/vList2"/>
    <dgm:cxn modelId="{F1F87578-A983-4350-B858-918AD7799701}" type="presParOf" srcId="{1DFBC211-4334-4F9C-8454-9FF0E2E1D060}" destId="{BC14ACC2-A1B8-4A96-9496-6CC6FA7D7385}" srcOrd="3" destOrd="0" presId="urn:microsoft.com/office/officeart/2005/8/layout/vList2"/>
    <dgm:cxn modelId="{C17FB805-3CE1-46C9-8F88-8D595080DC2B}" type="presParOf" srcId="{1DFBC211-4334-4F9C-8454-9FF0E2E1D060}" destId="{73FF2526-7AFF-4812-9798-3802DEF59B7D}" srcOrd="4" destOrd="0" presId="urn:microsoft.com/office/officeart/2005/8/layout/vList2"/>
    <dgm:cxn modelId="{D46B36D7-1F70-4381-A163-B0C7EA7C28C2}" type="presParOf" srcId="{1DFBC211-4334-4F9C-8454-9FF0E2E1D060}" destId="{DE5A08A2-7FA8-4BA1-B979-A146C033B6AD}" srcOrd="5" destOrd="0" presId="urn:microsoft.com/office/officeart/2005/8/layout/vList2"/>
    <dgm:cxn modelId="{281F75AB-02F6-4697-94A9-2F6C9571146C}" type="presParOf" srcId="{1DFBC211-4334-4F9C-8454-9FF0E2E1D060}" destId="{5746699E-BCA7-439A-9D09-F8CACF26138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D841B-25C5-4409-9659-ADCB85CDE842}">
      <dsp:nvSpPr>
        <dsp:cNvPr id="0" name=""/>
        <dsp:cNvSpPr/>
      </dsp:nvSpPr>
      <dsp:spPr>
        <a:xfrm>
          <a:off x="0" y="13365"/>
          <a:ext cx="12603168" cy="954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a:latin typeface="Roboto" pitchFamily="2" charset="0"/>
              <a:ea typeface="Roboto" pitchFamily="2" charset="0"/>
            </a:rPr>
            <a:t>El autor es el desarrollador del algoritmo</a:t>
          </a:r>
          <a:endParaRPr lang="es-CO" sz="3600" kern="1200" dirty="0">
            <a:latin typeface="Roboto" pitchFamily="2" charset="0"/>
            <a:ea typeface="Roboto" pitchFamily="2" charset="0"/>
          </a:endParaRPr>
        </a:p>
      </dsp:txBody>
      <dsp:txXfrm>
        <a:off x="46606" y="59971"/>
        <a:ext cx="12509956" cy="861508"/>
      </dsp:txXfrm>
    </dsp:sp>
    <dsp:sp modelId="{A9C94658-FDB9-4C5C-8599-E68347C55FFE}">
      <dsp:nvSpPr>
        <dsp:cNvPr id="0" name=""/>
        <dsp:cNvSpPr/>
      </dsp:nvSpPr>
      <dsp:spPr>
        <a:xfrm>
          <a:off x="0" y="1114965"/>
          <a:ext cx="12603168" cy="954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a:latin typeface="Roboto" pitchFamily="2" charset="0"/>
              <a:ea typeface="Roboto" pitchFamily="2" charset="0"/>
            </a:rPr>
            <a:t>El autor es el usuario que pone los inputs a la IA</a:t>
          </a:r>
          <a:endParaRPr lang="es-ES" sz="3600" kern="1200" dirty="0">
            <a:latin typeface="Roboto" pitchFamily="2" charset="0"/>
            <a:ea typeface="Roboto" pitchFamily="2" charset="0"/>
          </a:endParaRPr>
        </a:p>
      </dsp:txBody>
      <dsp:txXfrm>
        <a:off x="46606" y="1161571"/>
        <a:ext cx="12509956" cy="861508"/>
      </dsp:txXfrm>
    </dsp:sp>
    <dsp:sp modelId="{73FF2526-7AFF-4812-9798-3802DEF59B7D}">
      <dsp:nvSpPr>
        <dsp:cNvPr id="0" name=""/>
        <dsp:cNvSpPr/>
      </dsp:nvSpPr>
      <dsp:spPr>
        <a:xfrm>
          <a:off x="0" y="2216565"/>
          <a:ext cx="12603168" cy="954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a:latin typeface="Roboto" pitchFamily="2" charset="0"/>
              <a:ea typeface="Roboto" pitchFamily="2" charset="0"/>
            </a:rPr>
            <a:t>Es una obra colectiva y quien pone los recursos es el titular</a:t>
          </a:r>
          <a:endParaRPr lang="es-ES" sz="3600" kern="1200" dirty="0">
            <a:latin typeface="Roboto" pitchFamily="2" charset="0"/>
            <a:ea typeface="Roboto" pitchFamily="2" charset="0"/>
          </a:endParaRPr>
        </a:p>
      </dsp:txBody>
      <dsp:txXfrm>
        <a:off x="46606" y="2263171"/>
        <a:ext cx="12509956" cy="861508"/>
      </dsp:txXfrm>
    </dsp:sp>
    <dsp:sp modelId="{5746699E-BCA7-439A-9D09-F8CACF261386}">
      <dsp:nvSpPr>
        <dsp:cNvPr id="0" name=""/>
        <dsp:cNvSpPr/>
      </dsp:nvSpPr>
      <dsp:spPr>
        <a:xfrm>
          <a:off x="0" y="3318165"/>
          <a:ext cx="12603168" cy="9547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a:latin typeface="Roboto" pitchFamily="2" charset="0"/>
              <a:ea typeface="Roboto" pitchFamily="2" charset="0"/>
            </a:rPr>
            <a:t>La obra pertenece al dominio público. </a:t>
          </a:r>
          <a:endParaRPr lang="es-CO" sz="3600" kern="1200" dirty="0">
            <a:latin typeface="Roboto" pitchFamily="2" charset="0"/>
            <a:ea typeface="Roboto" pitchFamily="2" charset="0"/>
          </a:endParaRPr>
        </a:p>
      </dsp:txBody>
      <dsp:txXfrm>
        <a:off x="46606" y="3364771"/>
        <a:ext cx="12509956" cy="8615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93A75-A17C-43BC-86C9-5588FC549254}" type="datetimeFigureOut">
              <a:rPr lang="es-CO" smtClean="0"/>
              <a:t>11/11/2023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63F52-B5E9-4B60-8814-51EB4654A730}" type="slidenum">
              <a:rPr lang="es-CO" smtClean="0"/>
              <a:t>‹Nº›</a:t>
            </a:fld>
            <a:endParaRPr lang="es-CO"/>
          </a:p>
        </p:txBody>
      </p:sp>
    </p:spTree>
    <p:extLst>
      <p:ext uri="{BB962C8B-B14F-4D97-AF65-F5344CB8AC3E}">
        <p14:creationId xmlns:p14="http://schemas.microsoft.com/office/powerpoint/2010/main" val="203310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5160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6336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341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6251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0855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826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1463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082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255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3178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717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0253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681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049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234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440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424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6755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4915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769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768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194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697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032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996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843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9785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9160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74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1"/>
        </a:solidFill>
        <a:effectLst/>
      </p:bgPr>
    </p:bg>
    <p:spTree>
      <p:nvGrpSpPr>
        <p:cNvPr id="1" name="Shape 29"/>
        <p:cNvGrpSpPr/>
        <p:nvPr/>
      </p:nvGrpSpPr>
      <p:grpSpPr>
        <a:xfrm>
          <a:off x="0" y="0"/>
          <a:ext cx="0" cy="0"/>
          <a:chOff x="0" y="0"/>
          <a:chExt cx="0" cy="0"/>
        </a:xfrm>
      </p:grpSpPr>
      <p:sp>
        <p:nvSpPr>
          <p:cNvPr id="31" name="Google Shape;31;p7"/>
          <p:cNvSpPr txBox="1">
            <a:spLocks noGrp="1"/>
          </p:cNvSpPr>
          <p:nvPr>
            <p:ph type="subTitle" idx="1"/>
          </p:nvPr>
        </p:nvSpPr>
        <p:spPr>
          <a:xfrm>
            <a:off x="8528018" y="3596562"/>
            <a:ext cx="6735600" cy="45486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SzPts val="2800"/>
              <a:buFont typeface="Fira Sans Condensed"/>
              <a:buNone/>
              <a:defRPr sz="8800" b="1" i="0" u="none" strike="noStrike" cap="none" dirty="0">
                <a:solidFill>
                  <a:schemeClr val="lt2"/>
                </a:solidFill>
                <a:latin typeface="Rajdhani"/>
                <a:ea typeface="Rajdhani"/>
                <a:cs typeface="Rajdhani"/>
                <a:sym typeface="Rajdhani"/>
              </a:defRPr>
            </a:lvl1pPr>
            <a:lvl2pPr lvl="1" algn="ctr" rtl="0">
              <a:lnSpc>
                <a:spcPct val="100000"/>
              </a:lnSpc>
              <a:spcBef>
                <a:spcPts val="0"/>
              </a:spcBef>
              <a:spcAft>
                <a:spcPts val="0"/>
              </a:spcAft>
              <a:buSzPts val="2800"/>
              <a:buFont typeface="Fira Sans Condensed"/>
              <a:buNone/>
              <a:defRPr sz="5600">
                <a:latin typeface="Fira Sans Condensed"/>
                <a:ea typeface="Fira Sans Condensed"/>
                <a:cs typeface="Fira Sans Condensed"/>
                <a:sym typeface="Fira Sans Condensed"/>
              </a:defRPr>
            </a:lvl2pPr>
            <a:lvl3pPr lvl="2" algn="ctr" rtl="0">
              <a:lnSpc>
                <a:spcPct val="100000"/>
              </a:lnSpc>
              <a:spcBef>
                <a:spcPts val="0"/>
              </a:spcBef>
              <a:spcAft>
                <a:spcPts val="0"/>
              </a:spcAft>
              <a:buSzPts val="2800"/>
              <a:buFont typeface="Fira Sans Condensed"/>
              <a:buNone/>
              <a:defRPr sz="5600">
                <a:latin typeface="Fira Sans Condensed"/>
                <a:ea typeface="Fira Sans Condensed"/>
                <a:cs typeface="Fira Sans Condensed"/>
                <a:sym typeface="Fira Sans Condensed"/>
              </a:defRPr>
            </a:lvl3pPr>
            <a:lvl4pPr lvl="3" algn="ctr" rtl="0">
              <a:lnSpc>
                <a:spcPct val="100000"/>
              </a:lnSpc>
              <a:spcBef>
                <a:spcPts val="0"/>
              </a:spcBef>
              <a:spcAft>
                <a:spcPts val="0"/>
              </a:spcAft>
              <a:buSzPts val="2800"/>
              <a:buFont typeface="Fira Sans Condensed"/>
              <a:buNone/>
              <a:defRPr sz="5600">
                <a:latin typeface="Fira Sans Condensed"/>
                <a:ea typeface="Fira Sans Condensed"/>
                <a:cs typeface="Fira Sans Condensed"/>
                <a:sym typeface="Fira Sans Condensed"/>
              </a:defRPr>
            </a:lvl4pPr>
            <a:lvl5pPr lvl="4" algn="ctr" rtl="0">
              <a:lnSpc>
                <a:spcPct val="100000"/>
              </a:lnSpc>
              <a:spcBef>
                <a:spcPts val="0"/>
              </a:spcBef>
              <a:spcAft>
                <a:spcPts val="0"/>
              </a:spcAft>
              <a:buSzPts val="2800"/>
              <a:buFont typeface="Fira Sans Condensed"/>
              <a:buNone/>
              <a:defRPr sz="5600">
                <a:latin typeface="Fira Sans Condensed"/>
                <a:ea typeface="Fira Sans Condensed"/>
                <a:cs typeface="Fira Sans Condensed"/>
                <a:sym typeface="Fira Sans Condensed"/>
              </a:defRPr>
            </a:lvl5pPr>
            <a:lvl6pPr lvl="5" algn="ctr" rtl="0">
              <a:lnSpc>
                <a:spcPct val="100000"/>
              </a:lnSpc>
              <a:spcBef>
                <a:spcPts val="0"/>
              </a:spcBef>
              <a:spcAft>
                <a:spcPts val="0"/>
              </a:spcAft>
              <a:buSzPts val="2800"/>
              <a:buFont typeface="Fira Sans Condensed"/>
              <a:buNone/>
              <a:defRPr sz="5600">
                <a:latin typeface="Fira Sans Condensed"/>
                <a:ea typeface="Fira Sans Condensed"/>
                <a:cs typeface="Fira Sans Condensed"/>
                <a:sym typeface="Fira Sans Condensed"/>
              </a:defRPr>
            </a:lvl6pPr>
            <a:lvl7pPr lvl="6" algn="ctr" rtl="0">
              <a:lnSpc>
                <a:spcPct val="100000"/>
              </a:lnSpc>
              <a:spcBef>
                <a:spcPts val="0"/>
              </a:spcBef>
              <a:spcAft>
                <a:spcPts val="0"/>
              </a:spcAft>
              <a:buSzPts val="2800"/>
              <a:buFont typeface="Fira Sans Condensed"/>
              <a:buNone/>
              <a:defRPr sz="5600">
                <a:latin typeface="Fira Sans Condensed"/>
                <a:ea typeface="Fira Sans Condensed"/>
                <a:cs typeface="Fira Sans Condensed"/>
                <a:sym typeface="Fira Sans Condensed"/>
              </a:defRPr>
            </a:lvl7pPr>
            <a:lvl8pPr lvl="7" algn="ctr" rtl="0">
              <a:lnSpc>
                <a:spcPct val="100000"/>
              </a:lnSpc>
              <a:spcBef>
                <a:spcPts val="0"/>
              </a:spcBef>
              <a:spcAft>
                <a:spcPts val="0"/>
              </a:spcAft>
              <a:buSzPts val="2800"/>
              <a:buFont typeface="Fira Sans Condensed"/>
              <a:buNone/>
              <a:defRPr sz="5600">
                <a:latin typeface="Fira Sans Condensed"/>
                <a:ea typeface="Fira Sans Condensed"/>
                <a:cs typeface="Fira Sans Condensed"/>
                <a:sym typeface="Fira Sans Condensed"/>
              </a:defRPr>
            </a:lvl8pPr>
            <a:lvl9pPr lvl="8" algn="ctr" rtl="0">
              <a:lnSpc>
                <a:spcPct val="100000"/>
              </a:lnSpc>
              <a:spcBef>
                <a:spcPts val="0"/>
              </a:spcBef>
              <a:spcAft>
                <a:spcPts val="0"/>
              </a:spcAft>
              <a:buSzPts val="2800"/>
              <a:buFont typeface="Fira Sans Condensed"/>
              <a:buNone/>
              <a:defRPr sz="5600">
                <a:latin typeface="Fira Sans Condensed"/>
                <a:ea typeface="Fira Sans Condensed"/>
                <a:cs typeface="Fira Sans Condensed"/>
                <a:sym typeface="Fira Sans Condensed"/>
              </a:defRPr>
            </a:lvl9pPr>
          </a:lstStyle>
          <a:p>
            <a:endParaRPr dirty="0"/>
          </a:p>
        </p:txBody>
      </p:sp>
      <p:sp>
        <p:nvSpPr>
          <p:cNvPr id="32" name="Google Shape;32;p7"/>
          <p:cNvSpPr txBox="1">
            <a:spLocks noGrp="1"/>
          </p:cNvSpPr>
          <p:nvPr>
            <p:ph type="title"/>
          </p:nvPr>
        </p:nvSpPr>
        <p:spPr>
          <a:xfrm>
            <a:off x="861528" y="2121056"/>
            <a:ext cx="5310672" cy="4548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6000">
                <a:solidFill>
                  <a:srgbClr val="BAAA59"/>
                </a:solidFill>
              </a:defRPr>
            </a:lvl1pPr>
            <a:lvl2pPr lvl="1" rtl="0">
              <a:spcBef>
                <a:spcPts val="0"/>
              </a:spcBef>
              <a:spcAft>
                <a:spcPts val="0"/>
              </a:spcAft>
              <a:buSzPts val="1400"/>
              <a:buNone/>
              <a:defRPr sz="2800"/>
            </a:lvl2pPr>
            <a:lvl3pPr lvl="2" rtl="0">
              <a:spcBef>
                <a:spcPts val="0"/>
              </a:spcBef>
              <a:spcAft>
                <a:spcPts val="0"/>
              </a:spcAft>
              <a:buSzPts val="1400"/>
              <a:buNone/>
              <a:defRPr sz="2800"/>
            </a:lvl3pPr>
            <a:lvl4pPr lvl="3" rtl="0">
              <a:spcBef>
                <a:spcPts val="0"/>
              </a:spcBef>
              <a:spcAft>
                <a:spcPts val="0"/>
              </a:spcAft>
              <a:buSzPts val="1400"/>
              <a:buNone/>
              <a:defRPr sz="2800"/>
            </a:lvl4pPr>
            <a:lvl5pPr lvl="4" rtl="0">
              <a:spcBef>
                <a:spcPts val="0"/>
              </a:spcBef>
              <a:spcAft>
                <a:spcPts val="0"/>
              </a:spcAft>
              <a:buSzPts val="1400"/>
              <a:buNone/>
              <a:defRPr sz="2800"/>
            </a:lvl5pPr>
            <a:lvl6pPr lvl="5" rtl="0">
              <a:spcBef>
                <a:spcPts val="0"/>
              </a:spcBef>
              <a:spcAft>
                <a:spcPts val="0"/>
              </a:spcAft>
              <a:buSzPts val="1400"/>
              <a:buNone/>
              <a:defRPr sz="2800"/>
            </a:lvl6pPr>
            <a:lvl7pPr lvl="6" rtl="0">
              <a:spcBef>
                <a:spcPts val="0"/>
              </a:spcBef>
              <a:spcAft>
                <a:spcPts val="0"/>
              </a:spcAft>
              <a:buSzPts val="1400"/>
              <a:buNone/>
              <a:defRPr sz="2800"/>
            </a:lvl7pPr>
            <a:lvl8pPr lvl="7" rtl="0">
              <a:spcBef>
                <a:spcPts val="0"/>
              </a:spcBef>
              <a:spcAft>
                <a:spcPts val="0"/>
              </a:spcAft>
              <a:buSzPts val="1400"/>
              <a:buNone/>
              <a:defRPr sz="2800"/>
            </a:lvl8pPr>
            <a:lvl9pPr lvl="8" rtl="0">
              <a:spcBef>
                <a:spcPts val="0"/>
              </a:spcBef>
              <a:spcAft>
                <a:spcPts val="0"/>
              </a:spcAft>
              <a:buSzPts val="1400"/>
              <a:buNone/>
              <a:defRPr sz="2800"/>
            </a:lvl9pPr>
          </a:lstStyle>
          <a:p>
            <a:endParaRPr dirty="0"/>
          </a:p>
        </p:txBody>
      </p:sp>
      <p:sp>
        <p:nvSpPr>
          <p:cNvPr id="2" name="Google Shape;15;p3">
            <a:extLst>
              <a:ext uri="{FF2B5EF4-FFF2-40B4-BE49-F238E27FC236}">
                <a16:creationId xmlns:a16="http://schemas.microsoft.com/office/drawing/2014/main" id="{9D841A3B-5890-B963-2DBE-EF8AE5042079}"/>
              </a:ext>
            </a:extLst>
          </p:cNvPr>
          <p:cNvSpPr/>
          <p:nvPr userDrawn="1"/>
        </p:nvSpPr>
        <p:spPr>
          <a:xfrm rot="5400000">
            <a:off x="-3666000" y="3665700"/>
            <a:ext cx="17146800" cy="9815400"/>
          </a:xfrm>
          <a:prstGeom prst="rtTriangle">
            <a:avLst/>
          </a:prstGeom>
          <a:solidFill>
            <a:srgbClr val="BAAA59">
              <a:alpha val="3400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174811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7" name="Google Shape;17;p4"/>
          <p:cNvSpPr txBox="1">
            <a:spLocks noGrp="1"/>
          </p:cNvSpPr>
          <p:nvPr>
            <p:ph type="body" idx="1"/>
          </p:nvPr>
        </p:nvSpPr>
        <p:spPr>
          <a:xfrm>
            <a:off x="2230200" y="2304950"/>
            <a:ext cx="13827600" cy="6912000"/>
          </a:xfrm>
          <a:prstGeom prst="rect">
            <a:avLst/>
          </a:prstGeom>
          <a:solidFill>
            <a:schemeClr val="dk1">
              <a:alpha val="56699"/>
            </a:schemeClr>
          </a:solidFill>
        </p:spPr>
        <p:txBody>
          <a:bodyPr spcFirstLastPara="1" wrap="square" lIns="91425" tIns="91425" rIns="91425" bIns="91425" anchor="t" anchorCtr="0">
            <a:noAutofit/>
          </a:bodyPr>
          <a:lstStyle>
            <a:lvl1pPr marL="914400" lvl="0" indent="-635000">
              <a:lnSpc>
                <a:spcPct val="100000"/>
              </a:lnSpc>
              <a:spcBef>
                <a:spcPts val="0"/>
              </a:spcBef>
              <a:spcAft>
                <a:spcPts val="0"/>
              </a:spcAft>
              <a:buClr>
                <a:srgbClr val="191919"/>
              </a:buClr>
              <a:buSzPts val="1400"/>
              <a:buFont typeface="Anaheim"/>
              <a:buChar char="●"/>
              <a:defRPr sz="2800">
                <a:solidFill>
                  <a:srgbClr val="F3F3F3"/>
                </a:solidFill>
                <a:latin typeface="Fira Sans Condensed"/>
                <a:ea typeface="Fira Sans Condensed"/>
                <a:cs typeface="Fira Sans Condensed"/>
                <a:sym typeface="Fira Sans Condensed"/>
              </a:defRPr>
            </a:lvl1pPr>
            <a:lvl2pPr marL="1828800" lvl="1" indent="-635000">
              <a:spcBef>
                <a:spcPts val="0"/>
              </a:spcBef>
              <a:spcAft>
                <a:spcPts val="0"/>
              </a:spcAft>
              <a:buClr>
                <a:srgbClr val="191919"/>
              </a:buClr>
              <a:buSzPts val="1400"/>
              <a:buFont typeface="Roboto Condensed"/>
              <a:buChar char="○"/>
              <a:defRPr sz="2800">
                <a:latin typeface="Fira Sans Condensed"/>
                <a:ea typeface="Fira Sans Condensed"/>
                <a:cs typeface="Fira Sans Condensed"/>
                <a:sym typeface="Fira Sans Condensed"/>
              </a:defRPr>
            </a:lvl2pPr>
            <a:lvl3pPr marL="2743200" lvl="2" indent="-635000">
              <a:spcBef>
                <a:spcPts val="0"/>
              </a:spcBef>
              <a:spcAft>
                <a:spcPts val="0"/>
              </a:spcAft>
              <a:buClr>
                <a:srgbClr val="191919"/>
              </a:buClr>
              <a:buSzPts val="1400"/>
              <a:buFont typeface="Roboto Condensed"/>
              <a:buChar char="■"/>
              <a:defRPr sz="2400"/>
            </a:lvl3pPr>
            <a:lvl4pPr marL="3657600" lvl="3" indent="-635000">
              <a:spcBef>
                <a:spcPts val="0"/>
              </a:spcBef>
              <a:spcAft>
                <a:spcPts val="0"/>
              </a:spcAft>
              <a:buClr>
                <a:srgbClr val="191919"/>
              </a:buClr>
              <a:buSzPts val="1400"/>
              <a:buFont typeface="Roboto Condensed"/>
              <a:buChar char="●"/>
              <a:defRPr sz="2400"/>
            </a:lvl4pPr>
            <a:lvl5pPr marL="4572000" lvl="4" indent="-635000">
              <a:spcBef>
                <a:spcPts val="0"/>
              </a:spcBef>
              <a:spcAft>
                <a:spcPts val="0"/>
              </a:spcAft>
              <a:buClr>
                <a:srgbClr val="191919"/>
              </a:buClr>
              <a:buSzPts val="1400"/>
              <a:buFont typeface="Roboto Condensed"/>
              <a:buChar char="○"/>
              <a:defRPr sz="2400"/>
            </a:lvl5pPr>
            <a:lvl6pPr marL="5486400" lvl="5" indent="-635000">
              <a:spcBef>
                <a:spcPts val="0"/>
              </a:spcBef>
              <a:spcAft>
                <a:spcPts val="0"/>
              </a:spcAft>
              <a:buClr>
                <a:srgbClr val="191919"/>
              </a:buClr>
              <a:buSzPts val="1400"/>
              <a:buFont typeface="Roboto Condensed"/>
              <a:buChar char="■"/>
              <a:defRPr sz="2400"/>
            </a:lvl6pPr>
            <a:lvl7pPr marL="6400800" lvl="6" indent="-635000">
              <a:spcBef>
                <a:spcPts val="0"/>
              </a:spcBef>
              <a:spcAft>
                <a:spcPts val="0"/>
              </a:spcAft>
              <a:buClr>
                <a:srgbClr val="191919"/>
              </a:buClr>
              <a:buSzPts val="1400"/>
              <a:buFont typeface="Roboto Condensed"/>
              <a:buChar char="●"/>
              <a:defRPr sz="2400"/>
            </a:lvl7pPr>
            <a:lvl8pPr marL="7315200" lvl="7" indent="-635000">
              <a:spcBef>
                <a:spcPts val="0"/>
              </a:spcBef>
              <a:spcAft>
                <a:spcPts val="0"/>
              </a:spcAft>
              <a:buClr>
                <a:srgbClr val="191919"/>
              </a:buClr>
              <a:buSzPts val="1400"/>
              <a:buFont typeface="Roboto Condensed"/>
              <a:buChar char="○"/>
              <a:defRPr sz="2400"/>
            </a:lvl8pPr>
            <a:lvl9pPr marL="8229600" lvl="8" indent="-635000">
              <a:spcBef>
                <a:spcPts val="0"/>
              </a:spcBef>
              <a:spcAft>
                <a:spcPts val="0"/>
              </a:spcAft>
              <a:buClr>
                <a:srgbClr val="191919"/>
              </a:buClr>
              <a:buSzPts val="1400"/>
              <a:buFont typeface="Roboto Condensed"/>
              <a:buChar char="■"/>
              <a:defRPr sz="2400"/>
            </a:lvl9pPr>
          </a:lstStyle>
          <a:p>
            <a:endParaRPr dirty="0"/>
          </a:p>
        </p:txBody>
      </p:sp>
      <p:sp>
        <p:nvSpPr>
          <p:cNvPr id="18" name="Google Shape;18;p4"/>
          <p:cNvSpPr txBox="1">
            <a:spLocks noGrp="1"/>
          </p:cNvSpPr>
          <p:nvPr>
            <p:ph type="title"/>
          </p:nvPr>
        </p:nvSpPr>
        <p:spPr>
          <a:xfrm>
            <a:off x="1440200" y="1079000"/>
            <a:ext cx="154080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6000"/>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endParaRPr/>
          </a:p>
        </p:txBody>
      </p:sp>
    </p:spTree>
    <p:extLst>
      <p:ext uri="{BB962C8B-B14F-4D97-AF65-F5344CB8AC3E}">
        <p14:creationId xmlns:p14="http://schemas.microsoft.com/office/powerpoint/2010/main" val="223644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pic>
        <p:nvPicPr>
          <p:cNvPr id="7" name="Imagem 11" descr="Padrão do plano de fundo&#10;&#10;Descrição gerada automaticamente">
            <a:extLst>
              <a:ext uri="{FF2B5EF4-FFF2-40B4-BE49-F238E27FC236}">
                <a16:creationId xmlns:a16="http://schemas.microsoft.com/office/drawing/2014/main" id="{42368E2D-4233-2366-F930-87DD959B0CA8}"/>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5923" b="5923"/>
          <a:stretch/>
        </p:blipFill>
        <p:spPr>
          <a:xfrm>
            <a:off x="0" y="0"/>
            <a:ext cx="18288000" cy="10287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hemeOverride" Target="../theme/themeOverride23.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hemeOverride" Target="../theme/themeOverride2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hemeOverride" Target="../theme/themeOverride2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hemeOverride" Target="../theme/themeOverride2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hemeOverride" Target="../theme/themeOverride3.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hemeOverride" Target="../theme/themeOverride2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hemeOverride" Target="../theme/themeOverr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hemeOverride" Target="../theme/themeOverride3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themeOverride" Target="../theme/themeOverride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5.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3"/>
          <p:cNvGrpSpPr/>
          <p:nvPr/>
        </p:nvGrpSpPr>
        <p:grpSpPr>
          <a:xfrm rot="-5400000">
            <a:off x="11919770" y="4819358"/>
            <a:ext cx="3086100" cy="47625"/>
            <a:chOff x="0" y="0"/>
            <a:chExt cx="812800" cy="12543"/>
          </a:xfrm>
        </p:grpSpPr>
        <p:sp>
          <p:nvSpPr>
            <p:cNvPr id="4" name="Freeform 4"/>
            <p:cNvSpPr/>
            <p:nvPr/>
          </p:nvSpPr>
          <p:spPr>
            <a:xfrm>
              <a:off x="71619" y="748"/>
              <a:ext cx="669562" cy="11795"/>
            </a:xfrm>
            <a:custGeom>
              <a:avLst/>
              <a:gdLst/>
              <a:ahLst/>
              <a:cxnLst/>
              <a:rect l="l" t="t" r="r" b="b"/>
              <a:pathLst>
                <a:path w="669562" h="11795">
                  <a:moveTo>
                    <a:pt x="407497" y="1496"/>
                  </a:moveTo>
                  <a:lnTo>
                    <a:pt x="668465" y="9551"/>
                  </a:lnTo>
                  <a:cubicBezTo>
                    <a:pt x="669078" y="9570"/>
                    <a:pt x="669562" y="10077"/>
                    <a:pt x="669553" y="10690"/>
                  </a:cubicBezTo>
                  <a:cubicBezTo>
                    <a:pt x="669543" y="11303"/>
                    <a:pt x="669044" y="11795"/>
                    <a:pt x="668430" y="11795"/>
                  </a:cubicBezTo>
                  <a:lnTo>
                    <a:pt x="1132" y="11795"/>
                  </a:lnTo>
                  <a:cubicBezTo>
                    <a:pt x="518" y="11795"/>
                    <a:pt x="19" y="11303"/>
                    <a:pt x="9" y="10690"/>
                  </a:cubicBezTo>
                  <a:cubicBezTo>
                    <a:pt x="0" y="10077"/>
                    <a:pt x="484" y="9570"/>
                    <a:pt x="1097" y="9551"/>
                  </a:cubicBezTo>
                  <a:lnTo>
                    <a:pt x="262065" y="1496"/>
                  </a:lnTo>
                  <a:cubicBezTo>
                    <a:pt x="310531" y="0"/>
                    <a:pt x="359031" y="0"/>
                    <a:pt x="407497" y="1496"/>
                  </a:cubicBezTo>
                  <a:close/>
                </a:path>
              </a:pathLst>
            </a:custGeom>
            <a:solidFill>
              <a:srgbClr val="002B86">
                <a:alpha val="19608"/>
              </a:srgbClr>
            </a:solidFill>
          </p:spPr>
          <p:txBody>
            <a:bodyPr/>
            <a:lstStyle/>
            <a:p>
              <a:endParaRPr lang="pt-BR"/>
            </a:p>
          </p:txBody>
        </p:sp>
        <p:sp>
          <p:nvSpPr>
            <p:cNvPr id="5" name="TextBox 5"/>
            <p:cNvSpPr txBox="1"/>
            <p:nvPr/>
          </p:nvSpPr>
          <p:spPr>
            <a:xfrm>
              <a:off x="127000" y="263525"/>
              <a:ext cx="558800" cy="396875"/>
            </a:xfrm>
            <a:prstGeom prst="rect">
              <a:avLst/>
            </a:prstGeom>
          </p:spPr>
          <p:txBody>
            <a:bodyPr lIns="50800" tIns="50800" rIns="50800" bIns="50800" rtlCol="0" anchor="ctr"/>
            <a:lstStyle/>
            <a:p>
              <a:pPr algn="ctr">
                <a:lnSpc>
                  <a:spcPts val="2834"/>
                </a:lnSpc>
              </a:pPr>
              <a:endParaRPr/>
            </a:p>
          </p:txBody>
        </p:sp>
      </p:grpSp>
      <p:sp>
        <p:nvSpPr>
          <p:cNvPr id="6" name="TextBox 6"/>
          <p:cNvSpPr txBox="1"/>
          <p:nvPr/>
        </p:nvSpPr>
        <p:spPr>
          <a:xfrm>
            <a:off x="1105755" y="3905645"/>
            <a:ext cx="16649700" cy="2784520"/>
          </a:xfrm>
          <a:prstGeom prst="rect">
            <a:avLst/>
          </a:prstGeom>
        </p:spPr>
        <p:txBody>
          <a:bodyPr spcFirstLastPara="1" vert="horz" wrap="square" lIns="91425" tIns="91425" rIns="91425" bIns="91425" rtlCol="0" anchor="t" anchorCtr="0">
            <a:noAutofit/>
          </a:bodyPr>
          <a:lstStyle>
            <a:lvl1pPr algn="ctr">
              <a:spcBef>
                <a:spcPts val="0"/>
              </a:spcBef>
              <a:buSzPts val="3000"/>
              <a:buNone/>
              <a:defRPr sz="5000" kern="0" spc="-800">
                <a:solidFill>
                  <a:srgbClr val="002B86"/>
                </a:solidFill>
                <a:latin typeface="Lexend Tera Heavy"/>
                <a:ea typeface="+mj-ea"/>
                <a:cs typeface="+mj-cs"/>
              </a:defRPr>
            </a:lvl1pPr>
          </a:lstStyle>
          <a:p>
            <a:pPr algn="l"/>
            <a:r>
              <a:rPr lang="es-CO" sz="6000" dirty="0"/>
              <a:t>DESAFÍOS DE LA PROPIEDAD INTELECTUAL FRENTE A LA INTELIGENCIA ARTIFICIAL</a:t>
            </a:r>
          </a:p>
        </p:txBody>
      </p:sp>
      <p:sp>
        <p:nvSpPr>
          <p:cNvPr id="7" name="TextBox 7"/>
          <p:cNvSpPr txBox="1"/>
          <p:nvPr/>
        </p:nvSpPr>
        <p:spPr>
          <a:xfrm>
            <a:off x="1105755" y="6900439"/>
            <a:ext cx="14018704" cy="673711"/>
          </a:xfrm>
          <a:prstGeom prst="rect">
            <a:avLst/>
          </a:prstGeom>
        </p:spPr>
        <p:txBody>
          <a:bodyPr wrap="square" lIns="0" tIns="0" rIns="0" bIns="0" rtlCol="0" anchor="t">
            <a:spAutoFit/>
          </a:bodyPr>
          <a:lstStyle/>
          <a:p>
            <a:pPr>
              <a:lnSpc>
                <a:spcPts val="5594"/>
              </a:lnSpc>
              <a:spcBef>
                <a:spcPct val="0"/>
              </a:spcBef>
            </a:pPr>
            <a:r>
              <a:rPr lang="es-CO" sz="3996" b="1" dirty="0">
                <a:solidFill>
                  <a:srgbClr val="000000"/>
                </a:solidFill>
                <a:latin typeface="Manrope 1"/>
              </a:rPr>
              <a:t>Alberto Redondo Salas </a:t>
            </a:r>
            <a:r>
              <a:rPr lang="es-CO" sz="3996" dirty="0">
                <a:solidFill>
                  <a:srgbClr val="000000"/>
                </a:solidFill>
                <a:latin typeface="Manrope 1"/>
              </a:rPr>
              <a:t>/ Universidad del Atlántico - Colombia</a:t>
            </a:r>
          </a:p>
        </p:txBody>
      </p:sp>
      <p:sp>
        <p:nvSpPr>
          <p:cNvPr id="8" name="TextBox 8"/>
          <p:cNvSpPr txBox="1"/>
          <p:nvPr/>
        </p:nvSpPr>
        <p:spPr>
          <a:xfrm>
            <a:off x="1028700" y="3298275"/>
            <a:ext cx="4802384" cy="549825"/>
          </a:xfrm>
          <a:prstGeom prst="rect">
            <a:avLst/>
          </a:prstGeom>
        </p:spPr>
        <p:txBody>
          <a:bodyPr lIns="0" tIns="0" rIns="0" bIns="0" rtlCol="0" anchor="t">
            <a:spAutoFit/>
          </a:bodyPr>
          <a:lstStyle/>
          <a:p>
            <a:pPr>
              <a:lnSpc>
                <a:spcPts val="4540"/>
              </a:lnSpc>
            </a:pPr>
            <a:r>
              <a:rPr lang="es-CO" sz="3242" dirty="0" err="1">
                <a:solidFill>
                  <a:srgbClr val="09223A"/>
                </a:solidFill>
                <a:latin typeface="Lexend Tera Bold"/>
              </a:rPr>
              <a:t>TICAL</a:t>
            </a:r>
            <a:r>
              <a:rPr lang="es-CO" sz="3242" dirty="0">
                <a:solidFill>
                  <a:srgbClr val="09223A"/>
                </a:solidFill>
                <a:latin typeface="Lexend Tera Bold"/>
              </a:rPr>
              <a:t> 2023</a:t>
            </a:r>
          </a:p>
        </p:txBody>
      </p:sp>
      <p:pic>
        <p:nvPicPr>
          <p:cNvPr id="2" name="Imagen 1">
            <a:extLst>
              <a:ext uri="{FF2B5EF4-FFF2-40B4-BE49-F238E27FC236}">
                <a16:creationId xmlns:a16="http://schemas.microsoft.com/office/drawing/2014/main" id="{C0E5BCAB-7BA0-1F93-95C7-171546478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400" y="571500"/>
            <a:ext cx="5494710" cy="151216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1524000" y="2247900"/>
            <a:ext cx="9505838" cy="6637870"/>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¿La IA puede generar contenido tan similar a sus fuentes que podría considerarse plagio?</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Además, los datos en los que se entrenan los sistemas de IA suelen estar protegidos por derechos de autor, lo que plantea problemas en cuanto a la declaración de fuentes y el pago de licencias.</a:t>
            </a:r>
          </a:p>
        </p:txBody>
      </p:sp>
      <p:sp>
        <p:nvSpPr>
          <p:cNvPr id="193" name="Google Shape;193;p21"/>
          <p:cNvSpPr txBox="1">
            <a:spLocks noGrp="1"/>
          </p:cNvSpPr>
          <p:nvPr>
            <p:ph type="title"/>
          </p:nvPr>
        </p:nvSpPr>
        <p:spPr>
          <a:xfrm>
            <a:off x="1295400" y="950224"/>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Los retos específicos…</a:t>
            </a:r>
            <a:endParaRPr sz="5000" kern="0" spc="-800" dirty="0">
              <a:solidFill>
                <a:srgbClr val="002B86"/>
              </a:solidFill>
              <a:latin typeface="Lexend Tera Heavy"/>
            </a:endParaRPr>
          </a:p>
        </p:txBody>
      </p:sp>
      <p:pic>
        <p:nvPicPr>
          <p:cNvPr id="4098" name="Picture 2" descr="La inteligencia artificial desafía los límites de la propiedad intelectual  e industrial | Blog Propiedad Intelectual e Industrial - Garrigues">
            <a:extLst>
              <a:ext uri="{FF2B5EF4-FFF2-40B4-BE49-F238E27FC236}">
                <a16:creationId xmlns:a16="http://schemas.microsoft.com/office/drawing/2014/main" id="{FF3E368D-5FC0-09D0-F92D-587D9FCB0CE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734800" y="2571750"/>
            <a:ext cx="5249470" cy="5143500"/>
          </a:xfrm>
          <a:prstGeom prst="roundRect">
            <a:avLst>
              <a:gd name="adj" fmla="val 8594"/>
            </a:avLst>
          </a:prstGeom>
          <a:solidFill>
            <a:srgbClr val="FFFFFF">
              <a:shade val="85000"/>
            </a:srgbClr>
          </a:solidFill>
          <a:ln w="38100">
            <a:solidFill>
              <a:srgbClr val="056384"/>
            </a:solidFill>
          </a:ln>
          <a:effectLst>
            <a:reflection blurRad="12700" stA="38000" endPos="28000" dist="5000" dir="5400000" sy="-100000" algn="bl" rotWithShape="0"/>
          </a:effectLst>
        </p:spPr>
      </p:pic>
    </p:spTree>
    <p:extLst>
      <p:ext uri="{BB962C8B-B14F-4D97-AF65-F5344CB8AC3E}">
        <p14:creationId xmlns:p14="http://schemas.microsoft.com/office/powerpoint/2010/main" val="244894607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7772400" y="1833330"/>
            <a:ext cx="9625396" cy="5900390"/>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000" dirty="0">
                <a:solidFill>
                  <a:schemeClr val="bg2">
                    <a:lumMod val="25000"/>
                  </a:schemeClr>
                </a:solidFill>
                <a:latin typeface="Fira Sans" panose="020B0503050000020004" pitchFamily="34" charset="0"/>
                <a:sym typeface="Arial"/>
              </a:rPr>
              <a:t>Es necesario evaluar la posibilidad de que la IA vulnere derechos de autor al producir obras cuyos derechos patrimoniales pueden pertenecer a terceros. </a:t>
            </a:r>
          </a:p>
          <a:p>
            <a:pPr marL="361950" indent="-361950" algn="just">
              <a:buClr>
                <a:schemeClr val="tx2"/>
              </a:buClr>
              <a:buSzPct val="90000"/>
              <a:buFont typeface="Wingdings" panose="05000000000000000000" pitchFamily="2" charset="2"/>
              <a:buChar char="§"/>
            </a:pPr>
            <a:r>
              <a:rPr lang="es-ES" sz="4000" dirty="0">
                <a:solidFill>
                  <a:schemeClr val="bg2">
                    <a:lumMod val="25000"/>
                  </a:schemeClr>
                </a:solidFill>
                <a:latin typeface="Fira Sans" panose="020B0503050000020004" pitchFamily="34" charset="0"/>
                <a:sym typeface="Arial"/>
              </a:rPr>
              <a:t>¿Los outputs generados por la IA con base en inputs en ella utilizados para la creación de la obra pueden ser considerados obras derivadas?</a:t>
            </a:r>
          </a:p>
        </p:txBody>
      </p:sp>
      <p:sp>
        <p:nvSpPr>
          <p:cNvPr id="193" name="Google Shape;193;p21"/>
          <p:cNvSpPr txBox="1">
            <a:spLocks noGrp="1"/>
          </p:cNvSpPr>
          <p:nvPr>
            <p:ph type="title"/>
          </p:nvPr>
        </p:nvSpPr>
        <p:spPr>
          <a:xfrm>
            <a:off x="1295400" y="930089"/>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Los retos específicos…</a:t>
            </a:r>
            <a:endParaRPr sz="5000" kern="0" spc="-800" dirty="0">
              <a:solidFill>
                <a:srgbClr val="002B86"/>
              </a:solidFill>
              <a:latin typeface="Lexend Tera Heavy"/>
            </a:endParaRPr>
          </a:p>
        </p:txBody>
      </p:sp>
      <p:sp>
        <p:nvSpPr>
          <p:cNvPr id="4" name="CuadroTexto 3">
            <a:extLst>
              <a:ext uri="{FF2B5EF4-FFF2-40B4-BE49-F238E27FC236}">
                <a16:creationId xmlns:a16="http://schemas.microsoft.com/office/drawing/2014/main" id="{540C40E3-58D4-69DE-CBB4-AE83B54BE17C}"/>
              </a:ext>
            </a:extLst>
          </p:cNvPr>
          <p:cNvSpPr txBox="1"/>
          <p:nvPr/>
        </p:nvSpPr>
        <p:spPr>
          <a:xfrm>
            <a:off x="1506928" y="7387922"/>
            <a:ext cx="15890868" cy="1380946"/>
          </a:xfrm>
          <a:prstGeom prst="rect">
            <a:avLst/>
          </a:prstGeom>
          <a:noFill/>
          <a:ln>
            <a:noFill/>
          </a:ln>
        </p:spPr>
        <p:txBody>
          <a:bodyPr spcFirstLastPara="1" vert="horz" wrap="square" lIns="182850" tIns="182850" rIns="182850" bIns="182850" rtlCol="0" anchor="t" anchorCtr="0">
            <a:noAutofit/>
          </a:bodyPr>
          <a:lstStyle>
            <a:defPPr marR="0" lvl="0" algn="l" rtl="0">
              <a:lnSpc>
                <a:spcPct val="100000"/>
              </a:lnSpc>
              <a:spcBef>
                <a:spcPts val="0"/>
              </a:spcBef>
              <a:spcAft>
                <a:spcPts val="0"/>
              </a:spcAft>
            </a:defPPr>
            <a:lvl1pPr marL="361950" lvl="0" indent="-361950" algn="just">
              <a:lnSpc>
                <a:spcPct val="100000"/>
              </a:lnSpc>
              <a:spcBef>
                <a:spcPts val="0"/>
              </a:spcBef>
              <a:spcAft>
                <a:spcPts val="0"/>
              </a:spcAft>
              <a:buClr>
                <a:schemeClr val="tx2"/>
              </a:buClr>
              <a:buSzPct val="90000"/>
              <a:buFont typeface="Wingdings" panose="05000000000000000000" pitchFamily="2" charset="2"/>
              <a:buChar char="§"/>
              <a:defRPr sz="4200">
                <a:solidFill>
                  <a:schemeClr val="bg2">
                    <a:lumMod val="25000"/>
                  </a:schemeClr>
                </a:solidFill>
                <a:latin typeface="Fira Sans" panose="020B0503050000020004" pitchFamily="34" charset="0"/>
                <a:ea typeface="Fira Sans Condensed"/>
                <a:cs typeface="Fira Sans Condensed"/>
                <a:sym typeface="Fira Sans Condensed"/>
              </a:defRPr>
            </a:lvl1pPr>
            <a:lvl2pPr marL="1828800" lvl="1" indent="-635000">
              <a:spcBef>
                <a:spcPts val="0"/>
              </a:spcBef>
              <a:spcAft>
                <a:spcPts val="0"/>
              </a:spcAft>
              <a:buClr>
                <a:srgbClr val="191919"/>
              </a:buClr>
              <a:buSzPts val="1400"/>
              <a:buFont typeface="Roboto Condensed"/>
              <a:buChar char="○"/>
              <a:defRPr sz="2800">
                <a:latin typeface="Fira Sans Condensed"/>
                <a:ea typeface="Fira Sans Condensed"/>
                <a:cs typeface="Fira Sans Condensed"/>
                <a:sym typeface="Fira Sans Condensed"/>
              </a:defRPr>
            </a:lvl2pPr>
            <a:lvl3pPr marL="2743200" lvl="2" indent="-635000">
              <a:spcBef>
                <a:spcPts val="0"/>
              </a:spcBef>
              <a:spcAft>
                <a:spcPts val="0"/>
              </a:spcAft>
              <a:buClr>
                <a:srgbClr val="191919"/>
              </a:buClr>
              <a:buSzPts val="1400"/>
              <a:buFont typeface="Roboto Condensed"/>
              <a:buChar char="■"/>
              <a:defRPr sz="2400"/>
            </a:lvl3pPr>
            <a:lvl4pPr marL="3657600" lvl="3" indent="-635000">
              <a:spcBef>
                <a:spcPts val="0"/>
              </a:spcBef>
              <a:spcAft>
                <a:spcPts val="0"/>
              </a:spcAft>
              <a:buClr>
                <a:srgbClr val="191919"/>
              </a:buClr>
              <a:buSzPts val="1400"/>
              <a:buFont typeface="Roboto Condensed"/>
              <a:buChar char="●"/>
              <a:defRPr sz="2400"/>
            </a:lvl4pPr>
            <a:lvl5pPr marL="4572000" lvl="4" indent="-635000">
              <a:spcBef>
                <a:spcPts val="0"/>
              </a:spcBef>
              <a:spcAft>
                <a:spcPts val="0"/>
              </a:spcAft>
              <a:buClr>
                <a:srgbClr val="191919"/>
              </a:buClr>
              <a:buSzPts val="1400"/>
              <a:buFont typeface="Roboto Condensed"/>
              <a:buChar char="○"/>
              <a:defRPr sz="2400"/>
            </a:lvl5pPr>
            <a:lvl6pPr marL="5486400" lvl="5" indent="-635000">
              <a:spcBef>
                <a:spcPts val="0"/>
              </a:spcBef>
              <a:spcAft>
                <a:spcPts val="0"/>
              </a:spcAft>
              <a:buClr>
                <a:srgbClr val="191919"/>
              </a:buClr>
              <a:buSzPts val="1400"/>
              <a:buFont typeface="Roboto Condensed"/>
              <a:buChar char="■"/>
              <a:defRPr sz="2400"/>
            </a:lvl6pPr>
            <a:lvl7pPr marL="6400800" lvl="6" indent="-635000">
              <a:spcBef>
                <a:spcPts val="0"/>
              </a:spcBef>
              <a:spcAft>
                <a:spcPts val="0"/>
              </a:spcAft>
              <a:buClr>
                <a:srgbClr val="191919"/>
              </a:buClr>
              <a:buSzPts val="1400"/>
              <a:buFont typeface="Roboto Condensed"/>
              <a:buChar char="●"/>
              <a:defRPr sz="2400"/>
            </a:lvl7pPr>
            <a:lvl8pPr marL="7315200" lvl="7" indent="-635000">
              <a:spcBef>
                <a:spcPts val="0"/>
              </a:spcBef>
              <a:spcAft>
                <a:spcPts val="0"/>
              </a:spcAft>
              <a:buClr>
                <a:srgbClr val="191919"/>
              </a:buClr>
              <a:buSzPts val="1400"/>
              <a:buFont typeface="Roboto Condensed"/>
              <a:buChar char="○"/>
              <a:defRPr sz="2400"/>
            </a:lvl8pPr>
            <a:lvl9pPr marL="8229600" lvl="8" indent="-635000">
              <a:spcBef>
                <a:spcPts val="0"/>
              </a:spcBef>
              <a:spcAft>
                <a:spcPts val="0"/>
              </a:spcAft>
              <a:buClr>
                <a:srgbClr val="191919"/>
              </a:buClr>
              <a:buSzPts val="1400"/>
              <a:buFont typeface="Roboto Condensed"/>
              <a:buChar char="■"/>
              <a:defRPr sz="2400"/>
            </a:lvl9pPr>
          </a:lstStyle>
          <a:p>
            <a:r>
              <a:rPr lang="es-ES" sz="4000" dirty="0">
                <a:sym typeface="Arial"/>
              </a:rPr>
              <a:t>¿Pueden existir vulneraciones a los derechos morales de paternidad e integridad sobre las obras utilizadas?</a:t>
            </a:r>
            <a:endParaRPr lang="es-CO" sz="4000" dirty="0">
              <a:sym typeface="Arial"/>
            </a:endParaRPr>
          </a:p>
        </p:txBody>
      </p:sp>
      <p:pic>
        <p:nvPicPr>
          <p:cNvPr id="11268" name="Picture 4" descr="Artistas contra las herramientas de Inteligencia artificial: la guerra ha comenzado">
            <a:extLst>
              <a:ext uri="{FF2B5EF4-FFF2-40B4-BE49-F238E27FC236}">
                <a16:creationId xmlns:a16="http://schemas.microsoft.com/office/drawing/2014/main" id="{A1587F0F-0AEE-C3C8-CA47-ADE7FCAB59E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828800" y="2171700"/>
            <a:ext cx="4876800" cy="4611064"/>
          </a:xfrm>
          <a:prstGeom prst="roundRect">
            <a:avLst>
              <a:gd name="adj" fmla="val 8594"/>
            </a:avLst>
          </a:prstGeom>
          <a:solidFill>
            <a:schemeClr val="dk1">
              <a:alpha val="48000"/>
            </a:schemeClr>
          </a:solidFill>
          <a:ln>
            <a:noFill/>
          </a:ln>
        </p:spPr>
      </p:pic>
    </p:spTree>
    <p:extLst>
      <p:ext uri="{BB962C8B-B14F-4D97-AF65-F5344CB8AC3E}">
        <p14:creationId xmlns:p14="http://schemas.microsoft.com/office/powerpoint/2010/main" val="13930688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1409258" y="749598"/>
            <a:ext cx="15507141"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Inteligencia Artificial Generativa</a:t>
            </a:r>
            <a:endParaRPr sz="5000" kern="0" spc="-800" dirty="0">
              <a:solidFill>
                <a:srgbClr val="002B86"/>
              </a:solidFill>
              <a:latin typeface="Lexend Tera Heavy"/>
            </a:endParaRPr>
          </a:p>
        </p:txBody>
      </p:sp>
      <p:sp>
        <p:nvSpPr>
          <p:cNvPr id="194" name="Google Shape;194;p21"/>
          <p:cNvSpPr txBox="1">
            <a:spLocks noGrp="1"/>
          </p:cNvSpPr>
          <p:nvPr>
            <p:ph type="body" idx="1"/>
          </p:nvPr>
        </p:nvSpPr>
        <p:spPr>
          <a:xfrm>
            <a:off x="1219199" y="1918310"/>
            <a:ext cx="9221083" cy="5130190"/>
          </a:xfrm>
          <a:prstGeom prst="rect">
            <a:avLst/>
          </a:prstGeo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000" dirty="0">
                <a:solidFill>
                  <a:schemeClr val="bg2">
                    <a:lumMod val="25000"/>
                  </a:schemeClr>
                </a:solidFill>
                <a:latin typeface="Fira Sans" panose="020B0503050000020004" pitchFamily="34" charset="0"/>
                <a:cs typeface="Rajdhani"/>
                <a:sym typeface="Arial"/>
              </a:rPr>
              <a:t>También se le conoce como “Memoria limitada” y básicamente consiste en entrenar una máquina para que tome una decisión a partir de la información que contiene.</a:t>
            </a:r>
          </a:p>
          <a:p>
            <a:pPr marL="361950" indent="-361950" algn="just">
              <a:buClr>
                <a:schemeClr val="tx2"/>
              </a:buClr>
              <a:buSzPct val="90000"/>
              <a:buFont typeface="Wingdings" panose="05000000000000000000" pitchFamily="2" charset="2"/>
              <a:buChar char="§"/>
            </a:pPr>
            <a:r>
              <a:rPr lang="es-ES" sz="4000" dirty="0">
                <a:solidFill>
                  <a:schemeClr val="bg2">
                    <a:lumMod val="25000"/>
                  </a:schemeClr>
                </a:solidFill>
                <a:latin typeface="Fira Sans" panose="020B0503050000020004" pitchFamily="34" charset="0"/>
                <a:cs typeface="Rajdhani"/>
                <a:sym typeface="Arial"/>
              </a:rPr>
              <a:t>Aquí es donde tiene relevancia una de las ramas de la IA: el Aprendizaje Automático.</a:t>
            </a:r>
          </a:p>
        </p:txBody>
      </p:sp>
      <p:sp>
        <p:nvSpPr>
          <p:cNvPr id="3" name="CuadroTexto 2">
            <a:extLst>
              <a:ext uri="{FF2B5EF4-FFF2-40B4-BE49-F238E27FC236}">
                <a16:creationId xmlns:a16="http://schemas.microsoft.com/office/drawing/2014/main" id="{7E7129BE-C30E-D9C5-6E6C-067F3416D6E1}"/>
              </a:ext>
            </a:extLst>
          </p:cNvPr>
          <p:cNvSpPr txBox="1"/>
          <p:nvPr/>
        </p:nvSpPr>
        <p:spPr>
          <a:xfrm>
            <a:off x="1219199" y="6858000"/>
            <a:ext cx="15697199" cy="2554545"/>
          </a:xfrm>
          <a:prstGeom prst="rect">
            <a:avLst/>
          </a:prstGeom>
          <a:noFill/>
          <a:ln>
            <a:noFill/>
          </a:ln>
        </p:spPr>
        <p:txBody>
          <a:bodyPr spcFirstLastPara="1" vert="horz" wrap="square" lIns="182850" tIns="182850" rIns="182850" bIns="182850" rtlCol="0" anchor="t" anchorCtr="0">
            <a:noAutofit/>
          </a:bodyPr>
          <a:lstStyle>
            <a:lvl1pPr marL="361950" lvl="0" indent="-361950" algn="just">
              <a:lnSpc>
                <a:spcPct val="100000"/>
              </a:lnSpc>
              <a:spcBef>
                <a:spcPts val="0"/>
              </a:spcBef>
              <a:spcAft>
                <a:spcPts val="0"/>
              </a:spcAft>
              <a:buClr>
                <a:schemeClr val="tx2"/>
              </a:buClr>
              <a:buSzPct val="90000"/>
              <a:buFont typeface="Wingdings" panose="05000000000000000000" pitchFamily="2" charset="2"/>
              <a:buChar char="§"/>
              <a:defRPr sz="4000">
                <a:solidFill>
                  <a:schemeClr val="bg2">
                    <a:lumMod val="25000"/>
                  </a:schemeClr>
                </a:solidFill>
                <a:latin typeface="Fira Sans" panose="020B0503050000020004" pitchFamily="34" charset="0"/>
                <a:ea typeface="Fira Sans Condensed"/>
                <a:cs typeface="Rajdhani"/>
                <a:sym typeface="Fira Sans Condensed"/>
              </a:defRPr>
            </a:lvl1pPr>
            <a:lvl2pPr marL="1828800" lvl="1" indent="-635000">
              <a:spcBef>
                <a:spcPts val="0"/>
              </a:spcBef>
              <a:spcAft>
                <a:spcPts val="0"/>
              </a:spcAft>
              <a:buClr>
                <a:srgbClr val="191919"/>
              </a:buClr>
              <a:buSzPts val="1400"/>
              <a:buFont typeface="Roboto Condensed"/>
              <a:buChar char="○"/>
              <a:defRPr sz="2800">
                <a:latin typeface="Fira Sans Condensed"/>
                <a:ea typeface="Fira Sans Condensed"/>
                <a:cs typeface="Fira Sans Condensed"/>
                <a:sym typeface="Fira Sans Condensed"/>
              </a:defRPr>
            </a:lvl2pPr>
            <a:lvl3pPr marL="2743200" lvl="2" indent="-635000">
              <a:spcBef>
                <a:spcPts val="0"/>
              </a:spcBef>
              <a:spcAft>
                <a:spcPts val="0"/>
              </a:spcAft>
              <a:buClr>
                <a:srgbClr val="191919"/>
              </a:buClr>
              <a:buSzPts val="1400"/>
              <a:buFont typeface="Roboto Condensed"/>
              <a:buChar char="■"/>
              <a:defRPr sz="2400"/>
            </a:lvl3pPr>
            <a:lvl4pPr marL="3657600" lvl="3" indent="-635000">
              <a:spcBef>
                <a:spcPts val="0"/>
              </a:spcBef>
              <a:spcAft>
                <a:spcPts val="0"/>
              </a:spcAft>
              <a:buClr>
                <a:srgbClr val="191919"/>
              </a:buClr>
              <a:buSzPts val="1400"/>
              <a:buFont typeface="Roboto Condensed"/>
              <a:buChar char="●"/>
              <a:defRPr sz="2400"/>
            </a:lvl4pPr>
            <a:lvl5pPr marL="4572000" lvl="4" indent="-635000">
              <a:spcBef>
                <a:spcPts val="0"/>
              </a:spcBef>
              <a:spcAft>
                <a:spcPts val="0"/>
              </a:spcAft>
              <a:buClr>
                <a:srgbClr val="191919"/>
              </a:buClr>
              <a:buSzPts val="1400"/>
              <a:buFont typeface="Roboto Condensed"/>
              <a:buChar char="○"/>
              <a:defRPr sz="2400"/>
            </a:lvl5pPr>
            <a:lvl6pPr marL="5486400" lvl="5" indent="-635000">
              <a:spcBef>
                <a:spcPts val="0"/>
              </a:spcBef>
              <a:spcAft>
                <a:spcPts val="0"/>
              </a:spcAft>
              <a:buClr>
                <a:srgbClr val="191919"/>
              </a:buClr>
              <a:buSzPts val="1400"/>
              <a:buFont typeface="Roboto Condensed"/>
              <a:buChar char="■"/>
              <a:defRPr sz="2400"/>
            </a:lvl6pPr>
            <a:lvl7pPr marL="6400800" lvl="6" indent="-635000">
              <a:spcBef>
                <a:spcPts val="0"/>
              </a:spcBef>
              <a:spcAft>
                <a:spcPts val="0"/>
              </a:spcAft>
              <a:buClr>
                <a:srgbClr val="191919"/>
              </a:buClr>
              <a:buSzPts val="1400"/>
              <a:buFont typeface="Roboto Condensed"/>
              <a:buChar char="●"/>
              <a:defRPr sz="2400"/>
            </a:lvl7pPr>
            <a:lvl8pPr marL="7315200" lvl="7" indent="-635000">
              <a:spcBef>
                <a:spcPts val="0"/>
              </a:spcBef>
              <a:spcAft>
                <a:spcPts val="0"/>
              </a:spcAft>
              <a:buClr>
                <a:srgbClr val="191919"/>
              </a:buClr>
              <a:buSzPts val="1400"/>
              <a:buFont typeface="Roboto Condensed"/>
              <a:buChar char="○"/>
              <a:defRPr sz="2400"/>
            </a:lvl8pPr>
            <a:lvl9pPr marL="8229600" lvl="8" indent="-635000">
              <a:spcBef>
                <a:spcPts val="0"/>
              </a:spcBef>
              <a:spcAft>
                <a:spcPts val="0"/>
              </a:spcAft>
              <a:buClr>
                <a:srgbClr val="191919"/>
              </a:buClr>
              <a:buSzPts val="1400"/>
              <a:buFont typeface="Roboto Condensed"/>
              <a:buChar char="■"/>
              <a:defRPr sz="2400"/>
            </a:lvl9pPr>
          </a:lstStyle>
          <a:p>
            <a:r>
              <a:rPr lang="es-ES" dirty="0">
                <a:sym typeface="Arial"/>
              </a:rPr>
              <a:t>En este bloque se ubican las que están de moda y de las que tanto se habla: </a:t>
            </a:r>
            <a:r>
              <a:rPr lang="es-ES" dirty="0" err="1">
                <a:sym typeface="Arial"/>
              </a:rPr>
              <a:t>ChatGPT</a:t>
            </a:r>
            <a:r>
              <a:rPr lang="es-ES" dirty="0">
                <a:sym typeface="Arial"/>
              </a:rPr>
              <a:t>, Bing (de Microsoft), </a:t>
            </a:r>
            <a:r>
              <a:rPr lang="es-ES" dirty="0" err="1">
                <a:sym typeface="Arial"/>
              </a:rPr>
              <a:t>Bard</a:t>
            </a:r>
            <a:r>
              <a:rPr lang="es-ES" dirty="0">
                <a:sym typeface="Arial"/>
              </a:rPr>
              <a:t> (de Google), </a:t>
            </a:r>
            <a:r>
              <a:rPr lang="es-ES" dirty="0" err="1">
                <a:sym typeface="Arial"/>
              </a:rPr>
              <a:t>Dall</a:t>
            </a:r>
            <a:r>
              <a:rPr lang="es-ES" dirty="0">
                <a:sym typeface="Arial"/>
              </a:rPr>
              <a:t>-E (de </a:t>
            </a:r>
            <a:r>
              <a:rPr lang="es-ES" dirty="0" err="1">
                <a:sym typeface="Arial"/>
              </a:rPr>
              <a:t>OpenAI</a:t>
            </a:r>
            <a:r>
              <a:rPr lang="es-ES" dirty="0">
                <a:sym typeface="Arial"/>
              </a:rPr>
              <a:t>)</a:t>
            </a:r>
          </a:p>
        </p:txBody>
      </p:sp>
      <p:sp>
        <p:nvSpPr>
          <p:cNvPr id="4" name="AutoShape 2" descr="OpenAI ChatGPT 40 Logo PNG vector in SVG, PDF, AI, CDR format">
            <a:extLst>
              <a:ext uri="{FF2B5EF4-FFF2-40B4-BE49-F238E27FC236}">
                <a16:creationId xmlns:a16="http://schemas.microsoft.com/office/drawing/2014/main" id="{D2535B6D-0526-A77D-C446-8F0BD22AD933}"/>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 name="Imagen 5">
            <a:extLst>
              <a:ext uri="{FF2B5EF4-FFF2-40B4-BE49-F238E27FC236}">
                <a16:creationId xmlns:a16="http://schemas.microsoft.com/office/drawing/2014/main" id="{158DDFC2-219E-5475-69AE-C01A6EADDD07}"/>
              </a:ext>
            </a:extLst>
          </p:cNvPr>
          <p:cNvPicPr>
            <a:picLocks noChangeAspect="1"/>
          </p:cNvPicPr>
          <p:nvPr/>
        </p:nvPicPr>
        <p:blipFill>
          <a:blip r:embed="rId3"/>
          <a:stretch>
            <a:fillRect/>
          </a:stretch>
        </p:blipFill>
        <p:spPr>
          <a:xfrm>
            <a:off x="11658600" y="2019300"/>
            <a:ext cx="4939645" cy="1828800"/>
          </a:xfrm>
          <a:prstGeom prst="roundRect">
            <a:avLst>
              <a:gd name="adj" fmla="val 8594"/>
            </a:avLst>
          </a:prstGeom>
          <a:solidFill>
            <a:srgbClr val="FFFFFF">
              <a:shade val="85000"/>
            </a:srgbClr>
          </a:solidFill>
          <a:ln w="38100">
            <a:solidFill>
              <a:srgbClr val="056384"/>
            </a:solidFill>
          </a:ln>
          <a:effectLst>
            <a:reflection blurRad="12700" stA="38000" endPos="28000" dist="5000" dir="5400000" sy="-100000" algn="bl" rotWithShape="0"/>
          </a:effectLst>
        </p:spPr>
      </p:pic>
      <p:pic>
        <p:nvPicPr>
          <p:cNvPr id="3076" name="Picture 4" descr="Microsoft Bing logo transparent PNG - StickPNG">
            <a:extLst>
              <a:ext uri="{FF2B5EF4-FFF2-40B4-BE49-F238E27FC236}">
                <a16:creationId xmlns:a16="http://schemas.microsoft.com/office/drawing/2014/main" id="{29B42EC7-2873-4319-83DE-78F7F0785E5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72800" y="4152900"/>
            <a:ext cx="29718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CD23E086-684F-78CC-D6F3-747C5B5B9A03}"/>
              </a:ext>
            </a:extLst>
          </p:cNvPr>
          <p:cNvPicPr>
            <a:picLocks noChangeAspect="1"/>
          </p:cNvPicPr>
          <p:nvPr/>
        </p:nvPicPr>
        <p:blipFill>
          <a:blip r:embed="rId5"/>
          <a:stretch>
            <a:fillRect/>
          </a:stretch>
        </p:blipFill>
        <p:spPr>
          <a:xfrm>
            <a:off x="14128422" y="4407670"/>
            <a:ext cx="3647153" cy="1471659"/>
          </a:xfrm>
          <a:prstGeom prst="roundRect">
            <a:avLst>
              <a:gd name="adj" fmla="val 8594"/>
            </a:avLst>
          </a:prstGeom>
          <a:solidFill>
            <a:srgbClr val="FFFFFF">
              <a:shade val="85000"/>
            </a:srgbClr>
          </a:solidFill>
          <a:ln w="38100">
            <a:solidFill>
              <a:srgbClr val="056384"/>
            </a:solidFill>
          </a:ln>
          <a:effectLst>
            <a:reflection blurRad="12700" stA="38000" endPos="28000" dist="5000" dir="5400000" sy="-100000" algn="bl" rotWithShape="0"/>
          </a:effectLst>
        </p:spPr>
      </p:pic>
    </p:spTree>
    <p:extLst>
      <p:ext uri="{BB962C8B-B14F-4D97-AF65-F5344CB8AC3E}">
        <p14:creationId xmlns:p14="http://schemas.microsoft.com/office/powerpoint/2010/main" val="413718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1295400" y="2045137"/>
            <a:ext cx="7315200" cy="6220886"/>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La IA generativa implica el uso de algoritmos para crear obras nuevas y originales, plantea cuestiones jurídicas únicas y complejas relacionadas con la titularidad y la infracción de la PI.</a:t>
            </a:r>
            <a:endParaRPr lang="es-CO" sz="4200" dirty="0">
              <a:solidFill>
                <a:schemeClr val="bg2">
                  <a:lumMod val="25000"/>
                </a:schemeClr>
              </a:solidFill>
              <a:latin typeface="Fira Sans" panose="020B0503050000020004" pitchFamily="34" charset="0"/>
              <a:sym typeface="Arial"/>
            </a:endParaRPr>
          </a:p>
        </p:txBody>
      </p:sp>
      <p:sp>
        <p:nvSpPr>
          <p:cNvPr id="193" name="Google Shape;193;p21"/>
          <p:cNvSpPr txBox="1">
            <a:spLocks noGrp="1"/>
          </p:cNvSpPr>
          <p:nvPr>
            <p:ph type="title"/>
          </p:nvPr>
        </p:nvSpPr>
        <p:spPr>
          <a:xfrm>
            <a:off x="1295400" y="876300"/>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Inteligencia Artificial Generativa</a:t>
            </a:r>
            <a:endParaRPr sz="5000" kern="0" spc="-800" dirty="0">
              <a:solidFill>
                <a:srgbClr val="002B86"/>
              </a:solidFill>
              <a:latin typeface="Lexend Tera Heavy"/>
            </a:endParaRPr>
          </a:p>
        </p:txBody>
      </p:sp>
      <p:pic>
        <p:nvPicPr>
          <p:cNvPr id="10242" name="Picture 2" descr="Inteligencia artificial generativa: qué es, cómo funciona y riesgos">
            <a:extLst>
              <a:ext uri="{FF2B5EF4-FFF2-40B4-BE49-F238E27FC236}">
                <a16:creationId xmlns:a16="http://schemas.microsoft.com/office/drawing/2014/main" id="{39D21C7F-1F34-3776-EAD2-89C991C259D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991600" y="2171700"/>
            <a:ext cx="7840303" cy="6825476"/>
          </a:xfrm>
          <a:prstGeom prst="roundRect">
            <a:avLst>
              <a:gd name="adj" fmla="val 8594"/>
            </a:avLst>
          </a:prstGeom>
          <a:solidFill>
            <a:srgbClr val="FFFFFF">
              <a:shade val="85000"/>
            </a:srgbClr>
          </a:solidFill>
          <a:ln w="38100">
            <a:solidFill>
              <a:srgbClr val="056384"/>
            </a:solidFill>
          </a:ln>
          <a:effectLst>
            <a:reflection blurRad="12700" stA="38000" endPos="28000" dist="5000" dir="5400000" sy="-100000" algn="bl" rotWithShape="0"/>
          </a:effectLst>
        </p:spPr>
      </p:pic>
    </p:spTree>
    <p:extLst>
      <p:ext uri="{BB962C8B-B14F-4D97-AF65-F5344CB8AC3E}">
        <p14:creationId xmlns:p14="http://schemas.microsoft.com/office/powerpoint/2010/main" val="162904625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1419602" y="2756019"/>
            <a:ext cx="10074384" cy="3621731"/>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En 2016, un cuadro de Rembrandt, "El Próximo Rembrandt", fue diseñado por una computadora y creado por una impresora 3D, 351 años después de la muerte del pintor.</a:t>
            </a:r>
            <a:endParaRPr lang="es-CO" sz="4200" dirty="0">
              <a:solidFill>
                <a:schemeClr val="bg2">
                  <a:lumMod val="25000"/>
                </a:schemeClr>
              </a:solidFill>
              <a:latin typeface="Fira Sans" panose="020B0503050000020004" pitchFamily="34" charset="0"/>
              <a:sym typeface="Arial"/>
            </a:endParaRPr>
          </a:p>
        </p:txBody>
      </p:sp>
      <p:sp>
        <p:nvSpPr>
          <p:cNvPr id="193" name="Google Shape;193;p21"/>
          <p:cNvSpPr txBox="1">
            <a:spLocks noGrp="1"/>
          </p:cNvSpPr>
          <p:nvPr>
            <p:ph type="title"/>
          </p:nvPr>
        </p:nvSpPr>
        <p:spPr>
          <a:xfrm>
            <a:off x="1257293" y="830678"/>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Inteligencia Artificial Generativa</a:t>
            </a:r>
            <a:endParaRPr sz="5000" kern="0" spc="-800" dirty="0">
              <a:solidFill>
                <a:srgbClr val="002B86"/>
              </a:solidFill>
              <a:latin typeface="Lexend Tera Heavy"/>
            </a:endParaRPr>
          </a:p>
        </p:txBody>
      </p:sp>
      <p:sp>
        <p:nvSpPr>
          <p:cNvPr id="5" name="CuadroTexto 4">
            <a:extLst>
              <a:ext uri="{FF2B5EF4-FFF2-40B4-BE49-F238E27FC236}">
                <a16:creationId xmlns:a16="http://schemas.microsoft.com/office/drawing/2014/main" id="{BA46C802-7A38-2B26-E3C1-B98C3BA639EA}"/>
              </a:ext>
            </a:extLst>
          </p:cNvPr>
          <p:cNvSpPr txBox="1"/>
          <p:nvPr/>
        </p:nvSpPr>
        <p:spPr>
          <a:xfrm>
            <a:off x="1453056" y="1866900"/>
            <a:ext cx="7525920"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defPPr>
              <a:defRPr lang="en-US"/>
            </a:defPPr>
            <a:lvl1pPr defTabSz="1828800">
              <a:buClr>
                <a:srgbClr val="000000"/>
              </a:buClr>
              <a:defRPr sz="4400" b="1" kern="0">
                <a:solidFill>
                  <a:schemeClr val="bg1">
                    <a:lumMod val="85000"/>
                  </a:schemeClr>
                </a:solidFill>
                <a:latin typeface="Fira Sans" panose="020B0503050000020004" pitchFamily="34" charset="0"/>
                <a:ea typeface="Roboto"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O" dirty="0" err="1">
                <a:sym typeface="Arial"/>
              </a:rPr>
              <a:t>The</a:t>
            </a:r>
            <a:r>
              <a:rPr lang="es-CO" dirty="0">
                <a:sym typeface="Arial"/>
              </a:rPr>
              <a:t> Next Rembrandt, 2016</a:t>
            </a:r>
          </a:p>
        </p:txBody>
      </p:sp>
      <p:pic>
        <p:nvPicPr>
          <p:cNvPr id="2" name="Picture 2" descr="Cuando el robot pinta como Rembrandt | Economía | EL PAÍS">
            <a:extLst>
              <a:ext uri="{FF2B5EF4-FFF2-40B4-BE49-F238E27FC236}">
                <a16:creationId xmlns:a16="http://schemas.microsoft.com/office/drawing/2014/main" id="{306B2D5D-6F14-E55A-89A1-39F300E3E8F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408386" y="2636341"/>
            <a:ext cx="5117614" cy="5579004"/>
          </a:xfrm>
          <a:prstGeom prst="roundRect">
            <a:avLst>
              <a:gd name="adj" fmla="val 8594"/>
            </a:avLst>
          </a:prstGeom>
          <a:solidFill>
            <a:srgbClr val="FFFFFF">
              <a:shade val="85000"/>
            </a:srgbClr>
          </a:solidFill>
          <a:ln w="38100">
            <a:solidFill>
              <a:srgbClr val="056384"/>
            </a:solidFill>
          </a:ln>
          <a:effectLst>
            <a:reflection blurRad="12700" stA="38000" endPos="28000" dist="5000" dir="5400000" sy="-100000" algn="bl" rotWithShape="0"/>
          </a:effectLst>
        </p:spPr>
      </p:pic>
      <p:sp>
        <p:nvSpPr>
          <p:cNvPr id="6" name="CuadroTexto 5">
            <a:extLst>
              <a:ext uri="{FF2B5EF4-FFF2-40B4-BE49-F238E27FC236}">
                <a16:creationId xmlns:a16="http://schemas.microsoft.com/office/drawing/2014/main" id="{772926F7-5D35-A44B-7345-571F14D1FA98}"/>
              </a:ext>
            </a:extLst>
          </p:cNvPr>
          <p:cNvSpPr txBox="1"/>
          <p:nvPr/>
        </p:nvSpPr>
        <p:spPr>
          <a:xfrm>
            <a:off x="2382183" y="6497428"/>
            <a:ext cx="8149221" cy="2308324"/>
          </a:xfrm>
          <a:prstGeom prst="rect">
            <a:avLst/>
          </a:prstGeom>
          <a:solidFill>
            <a:schemeClr val="bg1">
              <a:lumMod val="85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marL="571500" indent="-571500" defTabSz="1828800">
              <a:buClr>
                <a:srgbClr val="FFC000"/>
              </a:buClr>
              <a:buFont typeface="Wingdings" panose="05000000000000000000" pitchFamily="2" charset="2"/>
              <a:buChar char="§"/>
            </a:pPr>
            <a:r>
              <a:rPr lang="es-ES" sz="3600" kern="0" dirty="0">
                <a:solidFill>
                  <a:schemeClr val="tx1"/>
                </a:solidFill>
                <a:latin typeface="Fira Sans" panose="020B0503050000020004" pitchFamily="34" charset="0"/>
                <a:ea typeface="Roboto" pitchFamily="2" charset="0"/>
                <a:sym typeface="Arial"/>
              </a:rPr>
              <a:t>Equipo Microsoft</a:t>
            </a:r>
          </a:p>
          <a:p>
            <a:pPr marL="571500" indent="-571500" defTabSz="1828800">
              <a:buClr>
                <a:srgbClr val="FFC000"/>
              </a:buClr>
              <a:buFont typeface="Wingdings" panose="05000000000000000000" pitchFamily="2" charset="2"/>
              <a:buChar char="§"/>
            </a:pPr>
            <a:r>
              <a:rPr lang="es-ES" sz="3600" kern="0" dirty="0">
                <a:solidFill>
                  <a:schemeClr val="tx1"/>
                </a:solidFill>
                <a:latin typeface="Fira Sans" panose="020B0503050000020004" pitchFamily="34" charset="0"/>
                <a:ea typeface="Roboto" pitchFamily="2" charset="0"/>
                <a:sym typeface="Arial"/>
              </a:rPr>
              <a:t>Investigación multidisciplinaria</a:t>
            </a:r>
          </a:p>
          <a:p>
            <a:pPr marL="571500" indent="-571500" defTabSz="1828800">
              <a:buClr>
                <a:srgbClr val="FFC000"/>
              </a:buClr>
              <a:buFont typeface="Wingdings" panose="05000000000000000000" pitchFamily="2" charset="2"/>
              <a:buChar char="§"/>
            </a:pPr>
            <a:r>
              <a:rPr lang="es-ES" sz="3600" kern="0" dirty="0">
                <a:solidFill>
                  <a:schemeClr val="tx1"/>
                </a:solidFill>
                <a:latin typeface="Fira Sans" panose="020B0503050000020004" pitchFamily="34" charset="0"/>
                <a:ea typeface="Roboto" pitchFamily="2" charset="0"/>
                <a:sym typeface="Arial"/>
              </a:rPr>
              <a:t>18 meses de aprendizaje</a:t>
            </a:r>
          </a:p>
          <a:p>
            <a:pPr marL="571500" indent="-571500" defTabSz="1828800">
              <a:buClr>
                <a:srgbClr val="FFC000"/>
              </a:buClr>
              <a:buFont typeface="Wingdings" panose="05000000000000000000" pitchFamily="2" charset="2"/>
              <a:buChar char="§"/>
            </a:pPr>
            <a:r>
              <a:rPr lang="es-ES" sz="3600" kern="0" dirty="0">
                <a:solidFill>
                  <a:schemeClr val="tx1"/>
                </a:solidFill>
                <a:latin typeface="Fira Sans" panose="020B0503050000020004" pitchFamily="34" charset="0"/>
                <a:ea typeface="Roboto" pitchFamily="2" charset="0"/>
                <a:sym typeface="Arial"/>
              </a:rPr>
              <a:t>346 obras del autor del Siglo XVII</a:t>
            </a:r>
            <a:endParaRPr lang="es-CO" sz="3600" kern="0" dirty="0">
              <a:solidFill>
                <a:schemeClr val="tx1"/>
              </a:solidFill>
              <a:latin typeface="Fira Sans" panose="020B0503050000020004" pitchFamily="34" charset="0"/>
              <a:ea typeface="Roboto" pitchFamily="2" charset="0"/>
              <a:sym typeface="Arial"/>
            </a:endParaRPr>
          </a:p>
        </p:txBody>
      </p:sp>
    </p:spTree>
    <p:extLst>
      <p:ext uri="{BB962C8B-B14F-4D97-AF65-F5344CB8AC3E}">
        <p14:creationId xmlns:p14="http://schemas.microsoft.com/office/powerpoint/2010/main" val="332542966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1279416" y="2984619"/>
            <a:ext cx="15408384" cy="6212531"/>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Las 346 pinturas de Rembrandt se analizaron píxel por píxel y se escalaron mediante algoritmos de aprendizaje profundo para crear una base de datos única. </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Cada detalle de la identidad artística de Rembrandt pudo entonces ser capturado.</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Para dar vida al cuadro, una impresora 3D recreó la textura de las pinceladas y las capas de dolor en el lienzo para un resultado impresionante que podría engañar a cualquier experto en arte. </a:t>
            </a:r>
            <a:endParaRPr lang="es-CO" sz="4200" dirty="0">
              <a:solidFill>
                <a:schemeClr val="bg2">
                  <a:lumMod val="25000"/>
                </a:schemeClr>
              </a:solidFill>
              <a:latin typeface="Fira Sans" panose="020B0503050000020004" pitchFamily="34" charset="0"/>
              <a:sym typeface="Arial"/>
            </a:endParaRPr>
          </a:p>
        </p:txBody>
      </p:sp>
      <p:sp>
        <p:nvSpPr>
          <p:cNvPr id="193" name="Google Shape;193;p21"/>
          <p:cNvSpPr txBox="1">
            <a:spLocks noGrp="1"/>
          </p:cNvSpPr>
          <p:nvPr>
            <p:ph type="title"/>
          </p:nvPr>
        </p:nvSpPr>
        <p:spPr>
          <a:xfrm>
            <a:off x="1257293" y="952500"/>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Inteligencia Artificial Generativa</a:t>
            </a:r>
            <a:endParaRPr sz="5000" kern="0" spc="-800" dirty="0">
              <a:solidFill>
                <a:srgbClr val="002B86"/>
              </a:solidFill>
              <a:latin typeface="Lexend Tera Heavy"/>
            </a:endParaRPr>
          </a:p>
        </p:txBody>
      </p:sp>
      <p:sp>
        <p:nvSpPr>
          <p:cNvPr id="5" name="CuadroTexto 4">
            <a:extLst>
              <a:ext uri="{FF2B5EF4-FFF2-40B4-BE49-F238E27FC236}">
                <a16:creationId xmlns:a16="http://schemas.microsoft.com/office/drawing/2014/main" id="{BA46C802-7A38-2B26-E3C1-B98C3BA639EA}"/>
              </a:ext>
            </a:extLst>
          </p:cNvPr>
          <p:cNvSpPr txBox="1"/>
          <p:nvPr/>
        </p:nvSpPr>
        <p:spPr>
          <a:xfrm>
            <a:off x="1312870" y="2095500"/>
            <a:ext cx="7525920"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defPPr>
              <a:defRPr lang="en-US"/>
            </a:defPPr>
            <a:lvl1pPr defTabSz="1828800">
              <a:buClr>
                <a:srgbClr val="000000"/>
              </a:buClr>
              <a:defRPr sz="4400" b="1" kern="0">
                <a:solidFill>
                  <a:schemeClr val="bg1">
                    <a:lumMod val="85000"/>
                  </a:schemeClr>
                </a:solidFill>
                <a:latin typeface="Fira Sans" panose="020B0503050000020004" pitchFamily="34" charset="0"/>
                <a:ea typeface="Roboto"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O" dirty="0" err="1">
                <a:sym typeface="Arial"/>
              </a:rPr>
              <a:t>The</a:t>
            </a:r>
            <a:r>
              <a:rPr lang="es-CO" dirty="0">
                <a:sym typeface="Arial"/>
              </a:rPr>
              <a:t> Next Rembrandt, 2016</a:t>
            </a:r>
          </a:p>
        </p:txBody>
      </p:sp>
    </p:spTree>
    <p:extLst>
      <p:ext uri="{BB962C8B-B14F-4D97-AF65-F5344CB8AC3E}">
        <p14:creationId xmlns:p14="http://schemas.microsoft.com/office/powerpoint/2010/main" val="249803653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7963341" y="3374653"/>
            <a:ext cx="9236184" cy="5569691"/>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En 2019, la compañía tecnológica china </a:t>
            </a:r>
            <a:r>
              <a:rPr lang="es-ES" sz="4200" b="1" dirty="0">
                <a:solidFill>
                  <a:schemeClr val="bg2">
                    <a:lumMod val="25000"/>
                  </a:schemeClr>
                </a:solidFill>
                <a:latin typeface="Fira Sans" panose="020B0503050000020004" pitchFamily="34" charset="0"/>
              </a:rPr>
              <a:t>Huawei</a:t>
            </a:r>
            <a:r>
              <a:rPr lang="es-ES" sz="4200" dirty="0">
                <a:solidFill>
                  <a:schemeClr val="bg2">
                    <a:lumMod val="25000"/>
                  </a:schemeClr>
                </a:solidFill>
                <a:latin typeface="Fira Sans" panose="020B0503050000020004" pitchFamily="34" charset="0"/>
              </a:rPr>
              <a:t> anunció que un algoritmo de IA ha sido capaz de completar los dos últimos movimientos de la Sinfonía No. 8, la composición inacabada que </a:t>
            </a:r>
            <a:r>
              <a:rPr lang="es-ES" sz="4200" b="1" dirty="0">
                <a:solidFill>
                  <a:schemeClr val="bg2">
                    <a:lumMod val="25000"/>
                  </a:schemeClr>
                </a:solidFill>
                <a:latin typeface="Fira Sans" panose="020B0503050000020004" pitchFamily="34" charset="0"/>
              </a:rPr>
              <a:t>Franz Schubert </a:t>
            </a:r>
            <a:r>
              <a:rPr lang="es-ES" sz="4200" dirty="0">
                <a:solidFill>
                  <a:schemeClr val="bg2">
                    <a:lumMod val="25000"/>
                  </a:schemeClr>
                </a:solidFill>
                <a:latin typeface="Fira Sans" panose="020B0503050000020004" pitchFamily="34" charset="0"/>
              </a:rPr>
              <a:t>comenzó en 1822, 197 años antes.</a:t>
            </a:r>
            <a:endParaRPr lang="es-CO" sz="4200" dirty="0">
              <a:solidFill>
                <a:schemeClr val="bg2">
                  <a:lumMod val="25000"/>
                </a:schemeClr>
              </a:solidFill>
              <a:latin typeface="Fira Sans" panose="020B0503050000020004" pitchFamily="34" charset="0"/>
              <a:sym typeface="Arial"/>
            </a:endParaRPr>
          </a:p>
        </p:txBody>
      </p:sp>
      <p:sp>
        <p:nvSpPr>
          <p:cNvPr id="193" name="Google Shape;193;p21"/>
          <p:cNvSpPr txBox="1">
            <a:spLocks noGrp="1"/>
          </p:cNvSpPr>
          <p:nvPr>
            <p:ph type="title"/>
          </p:nvPr>
        </p:nvSpPr>
        <p:spPr>
          <a:xfrm>
            <a:off x="1065918" y="888688"/>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Inteligencia Artificial Generativa</a:t>
            </a:r>
            <a:endParaRPr sz="5000" kern="0" spc="-800" dirty="0">
              <a:solidFill>
                <a:srgbClr val="002B86"/>
              </a:solidFill>
              <a:latin typeface="Lexend Tera Heavy"/>
            </a:endParaRPr>
          </a:p>
        </p:txBody>
      </p:sp>
      <p:sp>
        <p:nvSpPr>
          <p:cNvPr id="5" name="CuadroTexto 4">
            <a:extLst>
              <a:ext uri="{FF2B5EF4-FFF2-40B4-BE49-F238E27FC236}">
                <a16:creationId xmlns:a16="http://schemas.microsoft.com/office/drawing/2014/main" id="{BA46C802-7A38-2B26-E3C1-B98C3BA639EA}"/>
              </a:ext>
            </a:extLst>
          </p:cNvPr>
          <p:cNvSpPr txBox="1"/>
          <p:nvPr/>
        </p:nvSpPr>
        <p:spPr>
          <a:xfrm>
            <a:off x="1312870" y="2095500"/>
            <a:ext cx="9583730"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defPPr>
              <a:defRPr lang="en-US"/>
            </a:defPPr>
            <a:lvl1pPr defTabSz="1828800">
              <a:buClr>
                <a:srgbClr val="000000"/>
              </a:buClr>
              <a:defRPr sz="4400" b="1" kern="0">
                <a:solidFill>
                  <a:schemeClr val="bg1">
                    <a:lumMod val="85000"/>
                  </a:schemeClr>
                </a:solidFill>
                <a:latin typeface="Fira Sans" panose="020B0503050000020004" pitchFamily="34" charset="0"/>
                <a:ea typeface="Roboto"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O" dirty="0">
                <a:sym typeface="Arial"/>
              </a:rPr>
              <a:t> La sinfonía inconclusa de Schubert</a:t>
            </a:r>
          </a:p>
        </p:txBody>
      </p:sp>
      <p:pic>
        <p:nvPicPr>
          <p:cNvPr id="2050" name="Picture 2" descr="Franz Schubert, 1846 - Josef Kriehuber - WikiArt.org">
            <a:extLst>
              <a:ext uri="{FF2B5EF4-FFF2-40B4-BE49-F238E27FC236}">
                <a16:creationId xmlns:a16="http://schemas.microsoft.com/office/drawing/2014/main" id="{466B2BA0-FFE7-EB02-366E-1CD1281A0B3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8800" y="3229344"/>
            <a:ext cx="5400675" cy="5715000"/>
          </a:xfrm>
          <a:prstGeom prst="roundRect">
            <a:avLst>
              <a:gd name="adj" fmla="val 8594"/>
            </a:avLst>
          </a:prstGeom>
          <a:solidFill>
            <a:srgbClr val="FFFFFF">
              <a:shade val="85000"/>
            </a:srgbClr>
          </a:solidFill>
          <a:ln w="38100">
            <a:solidFill>
              <a:srgbClr val="056384"/>
            </a:solidFill>
          </a:ln>
          <a:effectLst>
            <a:reflection blurRad="12700" stA="38000" endPos="28000" dist="5000" dir="5400000" sy="-100000" algn="bl" rotWithShape="0"/>
          </a:effectLst>
        </p:spPr>
      </p:pic>
    </p:spTree>
    <p:extLst>
      <p:ext uri="{BB962C8B-B14F-4D97-AF65-F5344CB8AC3E}">
        <p14:creationId xmlns:p14="http://schemas.microsoft.com/office/powerpoint/2010/main" val="409653273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1626413" y="2933700"/>
            <a:ext cx="10077186" cy="5791200"/>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El compositor y científico David Cope desarrolló durante 7 años un sistema de IA llamado EMI (</a:t>
            </a:r>
            <a:r>
              <a:rPr lang="es-ES" sz="4200" dirty="0" err="1">
                <a:solidFill>
                  <a:schemeClr val="bg2">
                    <a:lumMod val="25000"/>
                  </a:schemeClr>
                </a:solidFill>
                <a:latin typeface="Fira Sans" panose="020B0503050000020004" pitchFamily="34" charset="0"/>
              </a:rPr>
              <a:t>Experiments</a:t>
            </a:r>
            <a:r>
              <a:rPr lang="es-ES" sz="4200" dirty="0">
                <a:solidFill>
                  <a:schemeClr val="bg2">
                    <a:lumMod val="25000"/>
                  </a:schemeClr>
                </a:solidFill>
                <a:latin typeface="Fira Sans" panose="020B0503050000020004" pitchFamily="34" charset="0"/>
              </a:rPr>
              <a:t> in Musical </a:t>
            </a:r>
            <a:r>
              <a:rPr lang="es-ES" sz="4200" dirty="0" err="1">
                <a:solidFill>
                  <a:schemeClr val="bg2">
                    <a:lumMod val="25000"/>
                  </a:schemeClr>
                </a:solidFill>
                <a:latin typeface="Fira Sans" panose="020B0503050000020004" pitchFamily="34" charset="0"/>
              </a:rPr>
              <a:t>Intelligence</a:t>
            </a:r>
            <a:r>
              <a:rPr lang="es-ES" sz="4200" dirty="0">
                <a:solidFill>
                  <a:schemeClr val="bg2">
                    <a:lumMod val="25000"/>
                  </a:schemeClr>
                </a:solidFill>
                <a:latin typeface="Fira Sans" panose="020B0503050000020004" pitchFamily="34" charset="0"/>
              </a:rPr>
              <a:t>) destinado a aprender y reproducir en nuevas obras el estilo del célebre Bach. </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EMI compuso en un solo día 5.000 corales, sus obras fueron parte de reconocidos festivales de música y hasta sacó su primer álbum.</a:t>
            </a:r>
            <a:endParaRPr lang="es-CO" sz="4200" dirty="0">
              <a:solidFill>
                <a:schemeClr val="bg2">
                  <a:lumMod val="25000"/>
                </a:schemeClr>
              </a:solidFill>
              <a:latin typeface="Fira Sans" panose="020B0503050000020004" pitchFamily="34" charset="0"/>
              <a:sym typeface="Arial"/>
            </a:endParaRPr>
          </a:p>
        </p:txBody>
      </p:sp>
      <p:sp>
        <p:nvSpPr>
          <p:cNvPr id="193" name="Google Shape;193;p21"/>
          <p:cNvSpPr txBox="1">
            <a:spLocks noGrp="1"/>
          </p:cNvSpPr>
          <p:nvPr>
            <p:ph type="title"/>
          </p:nvPr>
        </p:nvSpPr>
        <p:spPr>
          <a:xfrm>
            <a:off x="1065918" y="952500"/>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Inteligencia Artificial Generativa</a:t>
            </a:r>
            <a:endParaRPr sz="5000" kern="0" spc="-800" dirty="0">
              <a:solidFill>
                <a:srgbClr val="002B86"/>
              </a:solidFill>
              <a:latin typeface="Lexend Tera Heavy"/>
            </a:endParaRPr>
          </a:p>
        </p:txBody>
      </p:sp>
      <p:sp>
        <p:nvSpPr>
          <p:cNvPr id="2" name="CuadroTexto 1">
            <a:extLst>
              <a:ext uri="{FF2B5EF4-FFF2-40B4-BE49-F238E27FC236}">
                <a16:creationId xmlns:a16="http://schemas.microsoft.com/office/drawing/2014/main" id="{00175CF3-EF7B-C039-7C35-8191ED3BF55E}"/>
              </a:ext>
            </a:extLst>
          </p:cNvPr>
          <p:cNvSpPr txBox="1"/>
          <p:nvPr/>
        </p:nvSpPr>
        <p:spPr>
          <a:xfrm>
            <a:off x="968652" y="2164259"/>
            <a:ext cx="9873985"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defPPr>
              <a:defRPr lang="en-US"/>
            </a:defPPr>
            <a:lvl1pPr defTabSz="1828800">
              <a:buClr>
                <a:srgbClr val="000000"/>
              </a:buClr>
              <a:defRPr sz="4400" b="1" kern="0">
                <a:solidFill>
                  <a:schemeClr val="bg1">
                    <a:lumMod val="85000"/>
                  </a:schemeClr>
                </a:solidFill>
                <a:latin typeface="Fira Sans" panose="020B0503050000020004" pitchFamily="34" charset="0"/>
                <a:ea typeface="Roboto" pitchFamily="2" charset="0"/>
              </a:defRPr>
            </a:lvl1pPr>
          </a:lstStyle>
          <a:p>
            <a:r>
              <a:rPr lang="es-ES" dirty="0" err="1">
                <a:sym typeface="Arial"/>
              </a:rPr>
              <a:t>Experiments</a:t>
            </a:r>
            <a:r>
              <a:rPr lang="es-ES" dirty="0">
                <a:sym typeface="Arial"/>
              </a:rPr>
              <a:t> in Musical </a:t>
            </a:r>
            <a:r>
              <a:rPr lang="es-ES" dirty="0" err="1">
                <a:sym typeface="Arial"/>
              </a:rPr>
              <a:t>Intelligence</a:t>
            </a:r>
            <a:endParaRPr lang="es-CO" dirty="0">
              <a:sym typeface="Arial"/>
            </a:endParaRPr>
          </a:p>
        </p:txBody>
      </p:sp>
      <p:pic>
        <p:nvPicPr>
          <p:cNvPr id="17410" name="Picture 2" descr="Experiments in Musical Intelligence (Computer Music &amp; Digital Audio  Series): 9780895793379: Cope, David: Books - Amazon.com">
            <a:extLst>
              <a:ext uri="{FF2B5EF4-FFF2-40B4-BE49-F238E27FC236}">
                <a16:creationId xmlns:a16="http://schemas.microsoft.com/office/drawing/2014/main" id="{4480B20F-88A6-0C9D-ED1F-1684164AFFA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64561" y="2225482"/>
            <a:ext cx="4374492" cy="5440828"/>
          </a:xfrm>
          <a:prstGeom prst="roundRect">
            <a:avLst>
              <a:gd name="adj" fmla="val 8594"/>
            </a:avLst>
          </a:prstGeom>
          <a:solidFill>
            <a:srgbClr val="FFFFFF">
              <a:shade val="85000"/>
            </a:srgbClr>
          </a:solidFill>
          <a:ln w="38100">
            <a:solidFill>
              <a:srgbClr val="056384"/>
            </a:solidFill>
          </a:ln>
          <a:effectLst>
            <a:reflection blurRad="12700" stA="38000" endPos="28000" dist="5000" dir="5400000" sy="-100000" algn="bl" rotWithShape="0"/>
          </a:effectLst>
        </p:spPr>
      </p:pic>
    </p:spTree>
    <p:extLst>
      <p:ext uri="{BB962C8B-B14F-4D97-AF65-F5344CB8AC3E}">
        <p14:creationId xmlns:p14="http://schemas.microsoft.com/office/powerpoint/2010/main" val="11736807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1981200" y="2942224"/>
            <a:ext cx="8610599" cy="5906480"/>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En 2015, el gigante tecnológico chino Tencent desarrolló un programa de IA llamado “</a:t>
            </a:r>
            <a:r>
              <a:rPr lang="es-ES" sz="4200" b="1" dirty="0" err="1">
                <a:solidFill>
                  <a:schemeClr val="bg2">
                    <a:lumMod val="25000"/>
                  </a:schemeClr>
                </a:solidFill>
                <a:latin typeface="Fira Sans" panose="020B0503050000020004" pitchFamily="34" charset="0"/>
              </a:rPr>
              <a:t>Dreamwriter</a:t>
            </a:r>
            <a:r>
              <a:rPr lang="es-ES" sz="4200" dirty="0">
                <a:solidFill>
                  <a:schemeClr val="bg2">
                    <a:lumMod val="25000"/>
                  </a:schemeClr>
                </a:solidFill>
                <a:latin typeface="Fira Sans" panose="020B0503050000020004" pitchFamily="34" charset="0"/>
              </a:rPr>
              <a:t>”.</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Desde su creación escribe artículos periodísticos de todo tipo, desde noticias del clima o de resultados deportivos hasta noticias financieras.</a:t>
            </a:r>
            <a:endParaRPr lang="es-CO" sz="4200" dirty="0">
              <a:solidFill>
                <a:schemeClr val="bg2">
                  <a:lumMod val="25000"/>
                </a:schemeClr>
              </a:solidFill>
              <a:latin typeface="Fira Sans" panose="020B0503050000020004" pitchFamily="34" charset="0"/>
              <a:sym typeface="Arial"/>
            </a:endParaRPr>
          </a:p>
        </p:txBody>
      </p:sp>
      <p:sp>
        <p:nvSpPr>
          <p:cNvPr id="6" name="Google Shape;193;p21">
            <a:extLst>
              <a:ext uri="{FF2B5EF4-FFF2-40B4-BE49-F238E27FC236}">
                <a16:creationId xmlns:a16="http://schemas.microsoft.com/office/drawing/2014/main" id="{B171786A-2D35-2905-C6FF-45BEF5072186}"/>
              </a:ext>
            </a:extLst>
          </p:cNvPr>
          <p:cNvSpPr txBox="1">
            <a:spLocks noGrp="1"/>
          </p:cNvSpPr>
          <p:nvPr>
            <p:ph type="title"/>
          </p:nvPr>
        </p:nvSpPr>
        <p:spPr>
          <a:xfrm>
            <a:off x="1219200" y="879081"/>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Inteligencia Artificial Generativa</a:t>
            </a:r>
            <a:endParaRPr sz="5000" kern="0" spc="-800" dirty="0">
              <a:solidFill>
                <a:srgbClr val="002B86"/>
              </a:solidFill>
              <a:latin typeface="Lexend Tera Heavy"/>
            </a:endParaRPr>
          </a:p>
        </p:txBody>
      </p:sp>
      <p:pic>
        <p:nvPicPr>
          <p:cNvPr id="16386" name="Picture 2" descr="End of the road for journalists? Tencent's Robot reporter 'Dreamwriter'  churns out perfect 1,000-word news story - in 60 seconds | South China  Morning Post">
            <a:extLst>
              <a:ext uri="{FF2B5EF4-FFF2-40B4-BE49-F238E27FC236}">
                <a16:creationId xmlns:a16="http://schemas.microsoft.com/office/drawing/2014/main" id="{DD68BEA2-97A9-B24F-5008-919A0E4097A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77600" y="3314700"/>
            <a:ext cx="6218764" cy="4145842"/>
          </a:xfrm>
          <a:prstGeom prst="roundRect">
            <a:avLst>
              <a:gd name="adj" fmla="val 8594"/>
            </a:avLst>
          </a:prstGeom>
          <a:solidFill>
            <a:srgbClr val="FFFFFF">
              <a:shade val="85000"/>
            </a:srgbClr>
          </a:solidFill>
          <a:ln w="38100">
            <a:solidFill>
              <a:srgbClr val="056384"/>
            </a:solidFill>
          </a:ln>
          <a:effectLst>
            <a:reflection blurRad="12700" stA="38000" endPos="28000" dist="5000" dir="5400000" sy="-100000" algn="bl" rotWithShape="0"/>
          </a:effectLst>
        </p:spPr>
      </p:pic>
      <p:sp>
        <p:nvSpPr>
          <p:cNvPr id="7" name="CuadroTexto 6">
            <a:extLst>
              <a:ext uri="{FF2B5EF4-FFF2-40B4-BE49-F238E27FC236}">
                <a16:creationId xmlns:a16="http://schemas.microsoft.com/office/drawing/2014/main" id="{8F62CAED-2A9B-4A82-0413-D6476AD4A58F}"/>
              </a:ext>
            </a:extLst>
          </p:cNvPr>
          <p:cNvSpPr txBox="1"/>
          <p:nvPr/>
        </p:nvSpPr>
        <p:spPr>
          <a:xfrm>
            <a:off x="1501905" y="2019300"/>
            <a:ext cx="9569188"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defPPr>
              <a:defRPr lang="en-US"/>
            </a:defPPr>
            <a:lvl1pPr defTabSz="1828800">
              <a:buClr>
                <a:srgbClr val="000000"/>
              </a:buClr>
              <a:defRPr sz="4400" b="1" kern="0">
                <a:solidFill>
                  <a:schemeClr val="bg1">
                    <a:lumMod val="85000"/>
                  </a:schemeClr>
                </a:solidFill>
                <a:latin typeface="Fira Sans" panose="020B0503050000020004" pitchFamily="34" charset="0"/>
                <a:ea typeface="Roboto" pitchFamily="2" charset="0"/>
              </a:defRPr>
            </a:lvl1pPr>
          </a:lstStyle>
          <a:p>
            <a:r>
              <a:rPr lang="es-ES" dirty="0" err="1">
                <a:sym typeface="Arial"/>
              </a:rPr>
              <a:t>Experiments</a:t>
            </a:r>
            <a:r>
              <a:rPr lang="es-ES" dirty="0">
                <a:sym typeface="Arial"/>
              </a:rPr>
              <a:t> in Musical </a:t>
            </a:r>
            <a:r>
              <a:rPr lang="es-ES" dirty="0" err="1">
                <a:sym typeface="Arial"/>
              </a:rPr>
              <a:t>Intelligence</a:t>
            </a:r>
            <a:endParaRPr lang="es-CO" dirty="0">
              <a:sym typeface="Arial"/>
            </a:endParaRPr>
          </a:p>
        </p:txBody>
      </p:sp>
    </p:spTree>
    <p:extLst>
      <p:ext uri="{BB962C8B-B14F-4D97-AF65-F5344CB8AC3E}">
        <p14:creationId xmlns:p14="http://schemas.microsoft.com/office/powerpoint/2010/main" val="102626816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1422402" y="1741051"/>
            <a:ext cx="15894756" cy="2744288"/>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El derecho de patentes fue desafiado por una red neuronal artificial llamada </a:t>
            </a:r>
            <a:r>
              <a:rPr lang="es-ES" sz="4200" dirty="0" err="1">
                <a:solidFill>
                  <a:schemeClr val="bg2">
                    <a:lumMod val="25000"/>
                  </a:schemeClr>
                </a:solidFill>
                <a:latin typeface="Fira Sans" panose="020B0503050000020004" pitchFamily="34" charset="0"/>
              </a:rPr>
              <a:t>DABUS</a:t>
            </a:r>
            <a:r>
              <a:rPr lang="es-ES" sz="4200" dirty="0">
                <a:solidFill>
                  <a:schemeClr val="bg2">
                    <a:lumMod val="25000"/>
                  </a:schemeClr>
                </a:solidFill>
                <a:latin typeface="Fira Sans" panose="020B0503050000020004" pitchFamily="34" charset="0"/>
              </a:rPr>
              <a:t> que en 2019 inventó dos productos, un contenedor para alimentos y una luz fractal para alertar en situaciones de emergencia.</a:t>
            </a:r>
            <a:endParaRPr lang="es-CO" sz="4200" dirty="0">
              <a:solidFill>
                <a:schemeClr val="bg2">
                  <a:lumMod val="25000"/>
                </a:schemeClr>
              </a:solidFill>
              <a:latin typeface="Fira Sans" panose="020B0503050000020004" pitchFamily="34" charset="0"/>
              <a:sym typeface="Arial"/>
            </a:endParaRPr>
          </a:p>
        </p:txBody>
      </p:sp>
      <p:sp>
        <p:nvSpPr>
          <p:cNvPr id="193" name="Google Shape;193;p21"/>
          <p:cNvSpPr txBox="1">
            <a:spLocks noGrp="1"/>
          </p:cNvSpPr>
          <p:nvPr>
            <p:ph type="title"/>
          </p:nvPr>
        </p:nvSpPr>
        <p:spPr>
          <a:xfrm>
            <a:off x="1295400" y="980137"/>
            <a:ext cx="14782800"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Inteligencia Artificial Generativa</a:t>
            </a:r>
            <a:endParaRPr sz="5000" kern="0" spc="-800" dirty="0">
              <a:solidFill>
                <a:srgbClr val="002B86"/>
              </a:solidFill>
              <a:latin typeface="Lexend Tera Heavy"/>
            </a:endParaRPr>
          </a:p>
        </p:txBody>
      </p:sp>
      <p:sp>
        <p:nvSpPr>
          <p:cNvPr id="2" name="CuadroTexto 1">
            <a:extLst>
              <a:ext uri="{FF2B5EF4-FFF2-40B4-BE49-F238E27FC236}">
                <a16:creationId xmlns:a16="http://schemas.microsoft.com/office/drawing/2014/main" id="{00175CF3-EF7B-C039-7C35-8191ED3BF55E}"/>
              </a:ext>
            </a:extLst>
          </p:cNvPr>
          <p:cNvSpPr txBox="1"/>
          <p:nvPr/>
        </p:nvSpPr>
        <p:spPr>
          <a:xfrm>
            <a:off x="12725400" y="6126660"/>
            <a:ext cx="3973688"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defPPr>
              <a:defRPr lang="en-US"/>
            </a:defPPr>
            <a:lvl1pPr defTabSz="1828800">
              <a:buClr>
                <a:srgbClr val="000000"/>
              </a:buClr>
              <a:defRPr sz="4400" b="1" kern="0">
                <a:solidFill>
                  <a:schemeClr val="bg1">
                    <a:lumMod val="85000"/>
                  </a:schemeClr>
                </a:solidFill>
                <a:latin typeface="Fira Sans" panose="020B0503050000020004" pitchFamily="34" charset="0"/>
                <a:ea typeface="Roboto" pitchFamily="2" charset="0"/>
              </a:defRPr>
            </a:lvl1pPr>
          </a:lstStyle>
          <a:p>
            <a:r>
              <a:rPr lang="es-ES" dirty="0">
                <a:sym typeface="Arial"/>
              </a:rPr>
              <a:t>El caso </a:t>
            </a:r>
            <a:r>
              <a:rPr lang="es-ES" dirty="0" err="1">
                <a:sym typeface="Arial"/>
              </a:rPr>
              <a:t>DABUS</a:t>
            </a:r>
            <a:endParaRPr lang="es-CO" dirty="0">
              <a:sym typeface="Arial"/>
            </a:endParaRPr>
          </a:p>
        </p:txBody>
      </p:sp>
      <p:pic>
        <p:nvPicPr>
          <p:cNvPr id="5" name="Imagen 4">
            <a:extLst>
              <a:ext uri="{FF2B5EF4-FFF2-40B4-BE49-F238E27FC236}">
                <a16:creationId xmlns:a16="http://schemas.microsoft.com/office/drawing/2014/main" id="{6562DFF2-6308-5F43-FEC0-D9FDFC83F4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55611" y="4485339"/>
            <a:ext cx="10080978" cy="4821524"/>
          </a:xfrm>
          <a:prstGeom prst="rect">
            <a:avLst/>
          </a:prstGeom>
        </p:spPr>
      </p:pic>
    </p:spTree>
    <p:extLst>
      <p:ext uri="{BB962C8B-B14F-4D97-AF65-F5344CB8AC3E}">
        <p14:creationId xmlns:p14="http://schemas.microsoft.com/office/powerpoint/2010/main" val="41951348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ubtítulo 7">
            <a:extLst>
              <a:ext uri="{FF2B5EF4-FFF2-40B4-BE49-F238E27FC236}">
                <a16:creationId xmlns:a16="http://schemas.microsoft.com/office/drawing/2014/main" id="{1D0DE491-E073-F9C1-06AF-78E031CEFB52}"/>
              </a:ext>
            </a:extLst>
          </p:cNvPr>
          <p:cNvSpPr>
            <a:spLocks noGrp="1"/>
          </p:cNvSpPr>
          <p:nvPr>
            <p:ph type="subTitle" idx="1"/>
          </p:nvPr>
        </p:nvSpPr>
        <p:spPr>
          <a:xfrm>
            <a:off x="787447" y="1104900"/>
            <a:ext cx="8432754" cy="2962010"/>
          </a:xfrm>
        </p:spPr>
        <p:txBody>
          <a:bodyPr spcFirstLastPara="1" vert="horz" wrap="square" lIns="91425" tIns="91425" rIns="91425" bIns="91425" rtlCol="0" anchor="t" anchorCtr="0">
            <a:noAutofit/>
          </a:bodyPr>
          <a:lstStyle/>
          <a:p>
            <a:pPr marL="0" indent="0">
              <a:buSzPts val="3000"/>
            </a:pPr>
            <a:r>
              <a:rPr lang="es-ES" sz="7200" kern="0" spc="-800" dirty="0">
                <a:solidFill>
                  <a:srgbClr val="002B86"/>
                </a:solidFill>
                <a:latin typeface="Lexend Tera Heavy"/>
                <a:ea typeface="+mj-ea"/>
                <a:cs typeface="+mj-cs"/>
              </a:rPr>
              <a:t>Inteligencia Artificial &amp; Propiedad Intelectual</a:t>
            </a:r>
            <a:endParaRPr lang="es-CO" sz="7200" kern="0" spc="-800" dirty="0">
              <a:solidFill>
                <a:srgbClr val="002B86"/>
              </a:solidFill>
              <a:latin typeface="Lexend Tera Heavy"/>
              <a:ea typeface="+mj-ea"/>
              <a:cs typeface="+mj-cs"/>
            </a:endParaRPr>
          </a:p>
        </p:txBody>
      </p:sp>
      <p:sp>
        <p:nvSpPr>
          <p:cNvPr id="7" name="Título 6">
            <a:extLst>
              <a:ext uri="{FF2B5EF4-FFF2-40B4-BE49-F238E27FC236}">
                <a16:creationId xmlns:a16="http://schemas.microsoft.com/office/drawing/2014/main" id="{DEFBCD50-F450-2383-413A-97A62BC35E33}"/>
              </a:ext>
            </a:extLst>
          </p:cNvPr>
          <p:cNvSpPr>
            <a:spLocks noGrp="1"/>
          </p:cNvSpPr>
          <p:nvPr>
            <p:ph type="title"/>
          </p:nvPr>
        </p:nvSpPr>
        <p:spPr>
          <a:xfrm>
            <a:off x="990600" y="5524500"/>
            <a:ext cx="3934200" cy="3124201"/>
          </a:xfrm>
        </p:spPr>
        <p:txBody>
          <a:bodyPr/>
          <a:lstStyle/>
          <a:p>
            <a:r>
              <a:rPr lang="es-ES" sz="25000" dirty="0">
                <a:solidFill>
                  <a:srgbClr val="CF061F"/>
                </a:solidFill>
                <a:effectLst>
                  <a:outerShdw blurRad="38100" dist="38100" dir="2700000" algn="tl">
                    <a:srgbClr val="000000">
                      <a:alpha val="43137"/>
                    </a:srgbClr>
                  </a:outerShdw>
                </a:effectLst>
                <a:latin typeface="Lexend Tera Bold" panose="020B0604020202020204" charset="0"/>
              </a:rPr>
              <a:t>1</a:t>
            </a:r>
            <a:endParaRPr lang="es-CO" sz="25000" dirty="0">
              <a:solidFill>
                <a:srgbClr val="CF061F"/>
              </a:solidFill>
              <a:effectLst>
                <a:outerShdw blurRad="38100" dist="38100" dir="2700000" algn="tl">
                  <a:srgbClr val="000000">
                    <a:alpha val="43137"/>
                  </a:srgbClr>
                </a:outerShdw>
              </a:effectLst>
              <a:latin typeface="Lexend Tera Bold" panose="020B0604020202020204" charset="0"/>
            </a:endParaRPr>
          </a:p>
        </p:txBody>
      </p:sp>
      <p:pic>
        <p:nvPicPr>
          <p:cNvPr id="2" name="Imagen 1">
            <a:extLst>
              <a:ext uri="{FF2B5EF4-FFF2-40B4-BE49-F238E27FC236}">
                <a16:creationId xmlns:a16="http://schemas.microsoft.com/office/drawing/2014/main" id="{C77AFC19-6EAB-42DF-F95E-2AB573E7512A}"/>
              </a:ext>
            </a:extLst>
          </p:cNvPr>
          <p:cNvPicPr>
            <a:picLocks noChangeAspect="1"/>
          </p:cNvPicPr>
          <p:nvPr/>
        </p:nvPicPr>
        <p:blipFill>
          <a:blip r:embed="rId3"/>
          <a:stretch>
            <a:fillRect/>
          </a:stretch>
        </p:blipFill>
        <p:spPr>
          <a:xfrm>
            <a:off x="7893845" y="1555557"/>
            <a:ext cx="8235110" cy="8007543"/>
          </a:xfrm>
          <a:prstGeom prst="rect">
            <a:avLst/>
          </a:prstGeom>
        </p:spPr>
      </p:pic>
    </p:spTree>
    <p:extLst>
      <p:ext uri="{BB962C8B-B14F-4D97-AF65-F5344CB8AC3E}">
        <p14:creationId xmlns:p14="http://schemas.microsoft.com/office/powerpoint/2010/main" val="2747269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824517" y="2053158"/>
            <a:ext cx="11394934" cy="1833394"/>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000" dirty="0">
                <a:solidFill>
                  <a:schemeClr val="bg2">
                    <a:lumMod val="25000"/>
                  </a:schemeClr>
                </a:solidFill>
                <a:latin typeface="Fira Sans" panose="020B0503050000020004" pitchFamily="34" charset="0"/>
                <a:sym typeface="Arial"/>
              </a:rPr>
              <a:t>La oficina de patentes de Sudáfrica decidió conceder las patentes solicitadas, convirtiéndose en el primer país en otorgar una patente a un invento basado en IA.</a:t>
            </a:r>
          </a:p>
        </p:txBody>
      </p:sp>
      <p:sp>
        <p:nvSpPr>
          <p:cNvPr id="193" name="Google Shape;193;p21"/>
          <p:cNvSpPr txBox="1">
            <a:spLocks noGrp="1"/>
          </p:cNvSpPr>
          <p:nvPr>
            <p:ph type="title"/>
          </p:nvPr>
        </p:nvSpPr>
        <p:spPr>
          <a:xfrm>
            <a:off x="1143000" y="902480"/>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Inteligencia Artificial Generativa</a:t>
            </a:r>
            <a:endParaRPr sz="5000" kern="0" spc="-800" dirty="0">
              <a:solidFill>
                <a:srgbClr val="002B86"/>
              </a:solidFill>
              <a:latin typeface="Lexend Tera Heavy"/>
            </a:endParaRPr>
          </a:p>
        </p:txBody>
      </p:sp>
      <p:sp>
        <p:nvSpPr>
          <p:cNvPr id="5" name="CuadroTexto 4">
            <a:extLst>
              <a:ext uri="{FF2B5EF4-FFF2-40B4-BE49-F238E27FC236}">
                <a16:creationId xmlns:a16="http://schemas.microsoft.com/office/drawing/2014/main" id="{9CE233A0-BB59-D89F-209B-757465CFB970}"/>
              </a:ext>
            </a:extLst>
          </p:cNvPr>
          <p:cNvSpPr txBox="1"/>
          <p:nvPr/>
        </p:nvSpPr>
        <p:spPr>
          <a:xfrm>
            <a:off x="824517" y="4738691"/>
            <a:ext cx="11394934" cy="4572000"/>
          </a:xfrm>
          <a:prstGeom prst="rect">
            <a:avLst/>
          </a:prstGeom>
          <a:noFill/>
          <a:ln>
            <a:noFill/>
          </a:ln>
        </p:spPr>
        <p:txBody>
          <a:bodyPr spcFirstLastPara="1" vert="horz" wrap="square" lIns="182850" tIns="182850" rIns="182850" bIns="182850" rtlCol="0" anchor="t" anchorCtr="0">
            <a:noAutofit/>
          </a:bodyPr>
          <a:lstStyle>
            <a:defPPr marR="0" lvl="0" algn="l" rtl="0">
              <a:lnSpc>
                <a:spcPct val="100000"/>
              </a:lnSpc>
              <a:spcBef>
                <a:spcPts val="0"/>
              </a:spcBef>
              <a:spcAft>
                <a:spcPts val="0"/>
              </a:spcAft>
            </a:defPPr>
            <a:lvl1pPr marL="361950" lvl="0" indent="-361950" algn="just">
              <a:lnSpc>
                <a:spcPct val="100000"/>
              </a:lnSpc>
              <a:spcBef>
                <a:spcPts val="0"/>
              </a:spcBef>
              <a:spcAft>
                <a:spcPts val="0"/>
              </a:spcAft>
              <a:buClr>
                <a:schemeClr val="tx2"/>
              </a:buClr>
              <a:buSzPct val="90000"/>
              <a:buFont typeface="Wingdings" panose="05000000000000000000" pitchFamily="2" charset="2"/>
              <a:buChar char="§"/>
              <a:defRPr sz="4200">
                <a:solidFill>
                  <a:schemeClr val="bg2">
                    <a:lumMod val="25000"/>
                  </a:schemeClr>
                </a:solidFill>
                <a:latin typeface="Fira Sans" panose="020B0503050000020004" pitchFamily="34" charset="0"/>
                <a:ea typeface="Fira Sans Condensed"/>
                <a:cs typeface="Fira Sans Condensed"/>
                <a:sym typeface="Fira Sans Condensed"/>
              </a:defRPr>
            </a:lvl1pPr>
            <a:lvl2pPr marL="1828800" lvl="1" indent="-635000">
              <a:spcBef>
                <a:spcPts val="0"/>
              </a:spcBef>
              <a:spcAft>
                <a:spcPts val="0"/>
              </a:spcAft>
              <a:buClr>
                <a:srgbClr val="191919"/>
              </a:buClr>
              <a:buSzPts val="1400"/>
              <a:buFont typeface="Roboto Condensed"/>
              <a:buChar char="○"/>
              <a:defRPr sz="2800">
                <a:latin typeface="Fira Sans Condensed"/>
                <a:ea typeface="Fira Sans Condensed"/>
                <a:cs typeface="Fira Sans Condensed"/>
                <a:sym typeface="Fira Sans Condensed"/>
              </a:defRPr>
            </a:lvl2pPr>
            <a:lvl3pPr marL="2743200" lvl="2" indent="-635000">
              <a:spcBef>
                <a:spcPts val="0"/>
              </a:spcBef>
              <a:spcAft>
                <a:spcPts val="0"/>
              </a:spcAft>
              <a:buClr>
                <a:srgbClr val="191919"/>
              </a:buClr>
              <a:buSzPts val="1400"/>
              <a:buFont typeface="Roboto Condensed"/>
              <a:buChar char="■"/>
              <a:defRPr sz="2400"/>
            </a:lvl3pPr>
            <a:lvl4pPr marL="3657600" lvl="3" indent="-635000">
              <a:spcBef>
                <a:spcPts val="0"/>
              </a:spcBef>
              <a:spcAft>
                <a:spcPts val="0"/>
              </a:spcAft>
              <a:buClr>
                <a:srgbClr val="191919"/>
              </a:buClr>
              <a:buSzPts val="1400"/>
              <a:buFont typeface="Roboto Condensed"/>
              <a:buChar char="●"/>
              <a:defRPr sz="2400"/>
            </a:lvl4pPr>
            <a:lvl5pPr marL="4572000" lvl="4" indent="-635000">
              <a:spcBef>
                <a:spcPts val="0"/>
              </a:spcBef>
              <a:spcAft>
                <a:spcPts val="0"/>
              </a:spcAft>
              <a:buClr>
                <a:srgbClr val="191919"/>
              </a:buClr>
              <a:buSzPts val="1400"/>
              <a:buFont typeface="Roboto Condensed"/>
              <a:buChar char="○"/>
              <a:defRPr sz="2400"/>
            </a:lvl5pPr>
            <a:lvl6pPr marL="5486400" lvl="5" indent="-635000">
              <a:spcBef>
                <a:spcPts val="0"/>
              </a:spcBef>
              <a:spcAft>
                <a:spcPts val="0"/>
              </a:spcAft>
              <a:buClr>
                <a:srgbClr val="191919"/>
              </a:buClr>
              <a:buSzPts val="1400"/>
              <a:buFont typeface="Roboto Condensed"/>
              <a:buChar char="■"/>
              <a:defRPr sz="2400"/>
            </a:lvl6pPr>
            <a:lvl7pPr marL="6400800" lvl="6" indent="-635000">
              <a:spcBef>
                <a:spcPts val="0"/>
              </a:spcBef>
              <a:spcAft>
                <a:spcPts val="0"/>
              </a:spcAft>
              <a:buClr>
                <a:srgbClr val="191919"/>
              </a:buClr>
              <a:buSzPts val="1400"/>
              <a:buFont typeface="Roboto Condensed"/>
              <a:buChar char="●"/>
              <a:defRPr sz="2400"/>
            </a:lvl7pPr>
            <a:lvl8pPr marL="7315200" lvl="7" indent="-635000">
              <a:spcBef>
                <a:spcPts val="0"/>
              </a:spcBef>
              <a:spcAft>
                <a:spcPts val="0"/>
              </a:spcAft>
              <a:buClr>
                <a:srgbClr val="191919"/>
              </a:buClr>
              <a:buSzPts val="1400"/>
              <a:buFont typeface="Roboto Condensed"/>
              <a:buChar char="○"/>
              <a:defRPr sz="2400"/>
            </a:lvl8pPr>
            <a:lvl9pPr marL="8229600" lvl="8" indent="-635000">
              <a:spcBef>
                <a:spcPts val="0"/>
              </a:spcBef>
              <a:spcAft>
                <a:spcPts val="0"/>
              </a:spcAft>
              <a:buClr>
                <a:srgbClr val="191919"/>
              </a:buClr>
              <a:buSzPts val="1400"/>
              <a:buFont typeface="Roboto Condensed"/>
              <a:buChar char="■"/>
              <a:defRPr sz="2400"/>
            </a:lvl9pPr>
          </a:lstStyle>
          <a:p>
            <a:r>
              <a:rPr lang="es-ES" sz="4000" dirty="0"/>
              <a:t>La oficina de patentes de Australia rechazó las solicitudes de patentes presentadas, sin embargo, la cuestión fue sometida ante la Corte Federal de Australia, la cual resolvió otorgar las patentes solicitadas y dejó en claro que “un inventor puede ser un sistema de inteligencia artificial”.</a:t>
            </a:r>
            <a:endParaRPr lang="es-CO" sz="4000" dirty="0"/>
          </a:p>
        </p:txBody>
      </p:sp>
      <p:sp>
        <p:nvSpPr>
          <p:cNvPr id="7" name="CuadroTexto 6">
            <a:extLst>
              <a:ext uri="{FF2B5EF4-FFF2-40B4-BE49-F238E27FC236}">
                <a16:creationId xmlns:a16="http://schemas.microsoft.com/office/drawing/2014/main" id="{A76D54BA-5207-1FC3-F034-DCF29B9425E1}"/>
              </a:ext>
            </a:extLst>
          </p:cNvPr>
          <p:cNvSpPr txBox="1"/>
          <p:nvPr/>
        </p:nvSpPr>
        <p:spPr>
          <a:xfrm>
            <a:off x="13154189" y="2069135"/>
            <a:ext cx="4161810" cy="707886"/>
          </a:xfrm>
          <a:prstGeom prst="rect">
            <a:avLst/>
          </a:prstGeom>
          <a:ln w="19050"/>
        </p:spPr>
        <p:style>
          <a:lnRef idx="3">
            <a:schemeClr val="lt1"/>
          </a:lnRef>
          <a:fillRef idx="1">
            <a:schemeClr val="dk1"/>
          </a:fillRef>
          <a:effectRef idx="1">
            <a:schemeClr val="dk1"/>
          </a:effectRef>
          <a:fontRef idx="minor">
            <a:schemeClr val="lt1"/>
          </a:fontRef>
        </p:style>
        <p:txBody>
          <a:bodyPr wrap="square">
            <a:spAutoFit/>
          </a:bodyPr>
          <a:lstStyle>
            <a:defPPr marR="0" lvl="0" algn="l" rtl="0">
              <a:lnSpc>
                <a:spcPct val="100000"/>
              </a:lnSpc>
              <a:spcBef>
                <a:spcPts val="0"/>
              </a:spcBef>
              <a:spcAft>
                <a:spcPts val="0"/>
              </a:spcAft>
            </a:defPPr>
            <a:lvl1pPr>
              <a:defRPr sz="2000" b="1">
                <a:latin typeface="Fira Sans" panose="020B0503050000020004" pitchFamily="34" charset="0"/>
                <a:ea typeface="Roboto" pitchFamily="2" charset="0"/>
              </a:defRPr>
            </a:lvl1pPr>
          </a:lstStyle>
          <a:p>
            <a:pPr defTabSz="1828800">
              <a:buClr>
                <a:srgbClr val="000000"/>
              </a:buClr>
            </a:pPr>
            <a:r>
              <a:rPr lang="es-ES" sz="4000" kern="0" dirty="0">
                <a:solidFill>
                  <a:srgbClr val="F3F3F3">
                    <a:lumMod val="90000"/>
                  </a:srgbClr>
                </a:solidFill>
                <a:sym typeface="Arial"/>
              </a:rPr>
              <a:t>El caso </a:t>
            </a:r>
            <a:r>
              <a:rPr lang="es-ES" sz="4000" kern="0" dirty="0" err="1">
                <a:solidFill>
                  <a:srgbClr val="F3F3F3">
                    <a:lumMod val="90000"/>
                  </a:srgbClr>
                </a:solidFill>
                <a:sym typeface="Arial"/>
              </a:rPr>
              <a:t>DABUS</a:t>
            </a:r>
            <a:endParaRPr lang="es-CO" sz="4000" kern="0" dirty="0">
              <a:solidFill>
                <a:srgbClr val="F3F3F3">
                  <a:lumMod val="90000"/>
                </a:srgbClr>
              </a:solidFill>
              <a:sym typeface="Arial"/>
            </a:endParaRPr>
          </a:p>
        </p:txBody>
      </p:sp>
      <p:pic>
        <p:nvPicPr>
          <p:cNvPr id="15362" name="Picture 2" descr="Dabus is the Inventor' Says Federal Court of Australia in Landmark Judgment  of Thaler V. Commissioner of Patents, [2021] Fca 879. – The IP Press">
            <a:extLst>
              <a:ext uri="{FF2B5EF4-FFF2-40B4-BE49-F238E27FC236}">
                <a16:creationId xmlns:a16="http://schemas.microsoft.com/office/drawing/2014/main" id="{DB4A5736-414E-F09A-7436-7EF9DFC75AE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691436" y="3029374"/>
            <a:ext cx="5087316" cy="3903134"/>
          </a:xfrm>
          <a:prstGeom prst="rect">
            <a:avLst/>
          </a:prstGeom>
          <a:noFill/>
          <a:ln w="28575">
            <a:solidFill>
              <a:srgbClr val="05638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6918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7810500" y="2929610"/>
            <a:ext cx="9906000" cy="4880890"/>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Cada usuario es dueño de sus creaciones, así lo especifican los términos de uso, aunque si usamos el </a:t>
            </a:r>
            <a:r>
              <a:rPr lang="es-ES" sz="4200" dirty="0" err="1">
                <a:solidFill>
                  <a:schemeClr val="bg2">
                    <a:lumMod val="25000"/>
                  </a:schemeClr>
                </a:solidFill>
                <a:latin typeface="Fira Sans" panose="020B0503050000020004" pitchFamily="34" charset="0"/>
                <a:sym typeface="Arial"/>
              </a:rPr>
              <a:t>prompt</a:t>
            </a:r>
            <a:r>
              <a:rPr lang="es-ES" sz="4200" dirty="0">
                <a:solidFill>
                  <a:schemeClr val="bg2">
                    <a:lumMod val="25000"/>
                  </a:schemeClr>
                </a:solidFill>
                <a:latin typeface="Fira Sans" panose="020B0503050000020004" pitchFamily="34" charset="0"/>
                <a:sym typeface="Arial"/>
              </a:rPr>
              <a:t> de otra persona para crear una imagen parecida, se podría presentar una nueva polémica:</a:t>
            </a:r>
          </a:p>
        </p:txBody>
      </p:sp>
      <p:sp>
        <p:nvSpPr>
          <p:cNvPr id="6" name="Google Shape;193;p21">
            <a:extLst>
              <a:ext uri="{FF2B5EF4-FFF2-40B4-BE49-F238E27FC236}">
                <a16:creationId xmlns:a16="http://schemas.microsoft.com/office/drawing/2014/main" id="{897A8C56-E340-337B-E531-C4A848E79E50}"/>
              </a:ext>
            </a:extLst>
          </p:cNvPr>
          <p:cNvSpPr txBox="1">
            <a:spLocks noGrp="1"/>
          </p:cNvSpPr>
          <p:nvPr>
            <p:ph type="title"/>
          </p:nvPr>
        </p:nvSpPr>
        <p:spPr>
          <a:xfrm>
            <a:off x="1180659" y="954968"/>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El caso </a:t>
            </a:r>
            <a:r>
              <a:rPr lang="es-CO" sz="5000" kern="0" spc="-800" dirty="0" err="1">
                <a:solidFill>
                  <a:srgbClr val="002B86"/>
                </a:solidFill>
                <a:latin typeface="Lexend Tera Heavy"/>
              </a:rPr>
              <a:t>Midjourney</a:t>
            </a:r>
            <a:endParaRPr sz="5000" kern="0" spc="-800" dirty="0">
              <a:solidFill>
                <a:srgbClr val="002B86"/>
              </a:solidFill>
              <a:latin typeface="Lexend Tera Heavy"/>
            </a:endParaRPr>
          </a:p>
        </p:txBody>
      </p:sp>
      <p:sp>
        <p:nvSpPr>
          <p:cNvPr id="4" name="CuadroTexto 3">
            <a:extLst>
              <a:ext uri="{FF2B5EF4-FFF2-40B4-BE49-F238E27FC236}">
                <a16:creationId xmlns:a16="http://schemas.microsoft.com/office/drawing/2014/main" id="{64D1AE92-8F1F-68A4-A3FB-2C85B158962F}"/>
              </a:ext>
            </a:extLst>
          </p:cNvPr>
          <p:cNvSpPr txBox="1"/>
          <p:nvPr/>
        </p:nvSpPr>
        <p:spPr>
          <a:xfrm>
            <a:off x="8115300" y="7379532"/>
            <a:ext cx="9296400" cy="754053"/>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defPPr>
              <a:defRPr lang="en-US"/>
            </a:defPPr>
            <a:lvl1pPr defTabSz="1828800">
              <a:buClr>
                <a:srgbClr val="000000"/>
              </a:buClr>
              <a:defRPr sz="4400" b="1" kern="0">
                <a:solidFill>
                  <a:schemeClr val="bg1">
                    <a:lumMod val="85000"/>
                  </a:schemeClr>
                </a:solidFill>
                <a:latin typeface="Fira Sans" panose="020B0503050000020004" pitchFamily="34" charset="0"/>
                <a:ea typeface="Roboto" pitchFamily="2" charset="0"/>
              </a:defRPr>
            </a:lvl1pPr>
          </a:lstStyle>
          <a:p>
            <a:pPr algn="ctr"/>
            <a:r>
              <a:rPr lang="es-ES" sz="4300" dirty="0">
                <a:sym typeface="Arial"/>
              </a:rPr>
              <a:t>¿Quién es el dueño de un </a:t>
            </a:r>
            <a:r>
              <a:rPr lang="es-ES" sz="4300" dirty="0" err="1">
                <a:sym typeface="Arial"/>
              </a:rPr>
              <a:t>prompt</a:t>
            </a:r>
            <a:r>
              <a:rPr lang="es-ES" sz="4300" dirty="0">
                <a:sym typeface="Arial"/>
              </a:rPr>
              <a:t>?</a:t>
            </a:r>
            <a:endParaRPr lang="es-CO" sz="4300" dirty="0">
              <a:sym typeface="Arial"/>
            </a:endParaRPr>
          </a:p>
        </p:txBody>
      </p:sp>
      <p:pic>
        <p:nvPicPr>
          <p:cNvPr id="6146" name="Picture 2" descr="How to Create AI Art With Midjourney">
            <a:extLst>
              <a:ext uri="{FF2B5EF4-FFF2-40B4-BE49-F238E27FC236}">
                <a16:creationId xmlns:a16="http://schemas.microsoft.com/office/drawing/2014/main" id="{9E256DE4-DDD3-C5A6-2F45-E583E628413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47800" y="2933700"/>
            <a:ext cx="5789084" cy="3828514"/>
          </a:xfrm>
          <a:prstGeom prst="roundRect">
            <a:avLst>
              <a:gd name="adj" fmla="val 8594"/>
            </a:avLst>
          </a:prstGeom>
          <a:solidFill>
            <a:srgbClr val="FFFFFF">
              <a:shade val="85000"/>
            </a:srgbClr>
          </a:solidFill>
          <a:ln w="38100">
            <a:solidFill>
              <a:srgbClr val="056384"/>
            </a:solidFill>
          </a:ln>
          <a:effectLst>
            <a:reflection blurRad="12700" stA="38000" endPos="28000" dist="5000" dir="5400000" sy="-100000" algn="bl" rotWithShape="0"/>
          </a:effectLst>
        </p:spPr>
      </p:pic>
    </p:spTree>
    <p:extLst>
      <p:ext uri="{BB962C8B-B14F-4D97-AF65-F5344CB8AC3E}">
        <p14:creationId xmlns:p14="http://schemas.microsoft.com/office/powerpoint/2010/main" val="174680889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1828800" y="2020259"/>
            <a:ext cx="15316201" cy="6827617"/>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b="1" dirty="0">
                <a:solidFill>
                  <a:schemeClr val="bg2">
                    <a:lumMod val="25000"/>
                  </a:schemeClr>
                </a:solidFill>
                <a:latin typeface="Fira Sans" panose="020B0503050000020004" pitchFamily="34" charset="0"/>
                <a:sym typeface="Arial"/>
              </a:rPr>
              <a:t>La falta de transparencia de las herramientas de la IA: </a:t>
            </a:r>
            <a:r>
              <a:rPr lang="es-ES" sz="4200" dirty="0">
                <a:solidFill>
                  <a:schemeClr val="bg2">
                    <a:lumMod val="25000"/>
                  </a:schemeClr>
                </a:solidFill>
                <a:latin typeface="Fira Sans" panose="020B0503050000020004" pitchFamily="34" charset="0"/>
                <a:sym typeface="Arial"/>
              </a:rPr>
              <a:t>Las decisiones de la IA no siempre son inteligibles para los humanos.</a:t>
            </a:r>
          </a:p>
          <a:p>
            <a:pPr marL="361950" indent="-361950" algn="just">
              <a:buClr>
                <a:schemeClr val="tx2"/>
              </a:buClr>
              <a:buSzPct val="90000"/>
              <a:buFont typeface="Wingdings" panose="05000000000000000000" pitchFamily="2" charset="2"/>
              <a:buChar char="§"/>
            </a:pPr>
            <a:r>
              <a:rPr lang="es-ES" sz="4200" b="1" dirty="0">
                <a:solidFill>
                  <a:schemeClr val="bg2">
                    <a:lumMod val="25000"/>
                  </a:schemeClr>
                </a:solidFill>
                <a:latin typeface="Fira Sans" panose="020B0503050000020004" pitchFamily="34" charset="0"/>
                <a:sym typeface="Arial"/>
              </a:rPr>
              <a:t>La IA no es neutral: </a:t>
            </a:r>
            <a:r>
              <a:rPr lang="es-ES" sz="4200" dirty="0">
                <a:solidFill>
                  <a:schemeClr val="bg2">
                    <a:lumMod val="25000"/>
                  </a:schemeClr>
                </a:solidFill>
                <a:latin typeface="Fira Sans" panose="020B0503050000020004" pitchFamily="34" charset="0"/>
                <a:sym typeface="Arial"/>
              </a:rPr>
              <a:t>Las decisiones basadas en la IA son susceptibles de inexactitudes, resultados discriminatorios, sesgos incrustados o insertados.</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Prácticas de vigilancia para la recopilación de datos y la privacidad de los usuarios de los tribunales.</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Nuevas preocupaciones por la equidad y el riesgo para los derechos humanos y otros valores fundamentales.</a:t>
            </a:r>
          </a:p>
        </p:txBody>
      </p:sp>
      <p:sp>
        <p:nvSpPr>
          <p:cNvPr id="193" name="Google Shape;193;p21"/>
          <p:cNvSpPr txBox="1">
            <a:spLocks noGrp="1"/>
          </p:cNvSpPr>
          <p:nvPr>
            <p:ph type="title"/>
          </p:nvPr>
        </p:nvSpPr>
        <p:spPr>
          <a:xfrm>
            <a:off x="1295400" y="988118"/>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Los desafíos éticos</a:t>
            </a:r>
            <a:endParaRPr sz="5000" kern="0" spc="-800" dirty="0">
              <a:solidFill>
                <a:srgbClr val="002B86"/>
              </a:solidFill>
              <a:latin typeface="Lexend Tera Heavy"/>
            </a:endParaRPr>
          </a:p>
        </p:txBody>
      </p:sp>
      <p:sp>
        <p:nvSpPr>
          <p:cNvPr id="4" name="CuadroTexto 3">
            <a:extLst>
              <a:ext uri="{FF2B5EF4-FFF2-40B4-BE49-F238E27FC236}">
                <a16:creationId xmlns:a16="http://schemas.microsoft.com/office/drawing/2014/main" id="{B7EBA832-2BDC-1D54-0DEA-A01C4581AC04}"/>
              </a:ext>
            </a:extLst>
          </p:cNvPr>
          <p:cNvSpPr txBox="1"/>
          <p:nvPr/>
        </p:nvSpPr>
        <p:spPr>
          <a:xfrm>
            <a:off x="-9753600" y="8847876"/>
            <a:ext cx="14555081" cy="141577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271463" indent="-271463" algn="just">
              <a:buClr>
                <a:schemeClr val="accent5">
                  <a:lumMod val="75000"/>
                  <a:lumOff val="25000"/>
                </a:schemeClr>
              </a:buClr>
              <a:buSzPct val="90000"/>
              <a:buFont typeface="Wingdings" panose="05000000000000000000" pitchFamily="2" charset="2"/>
              <a:buChar char="§"/>
              <a:defRPr sz="2000">
                <a:solidFill>
                  <a:srgbClr val="F8F8F8"/>
                </a:solidFill>
                <a:effectLst>
                  <a:outerShdw blurRad="38100" dist="38100" dir="2700000" algn="tl">
                    <a:srgbClr val="000000">
                      <a:alpha val="43137"/>
                    </a:srgbClr>
                  </a:outerShdw>
                </a:effectLst>
                <a:latin typeface="Fira Sans Condensed"/>
                <a:ea typeface="Fira Sans Condensed"/>
                <a:cs typeface="Fira Sans Condensed"/>
                <a:sym typeface="Fira Sans Condensed"/>
              </a:defRPr>
            </a:lvl1pPr>
            <a:lvl2pPr marL="914400" indent="-317500">
              <a:buClr>
                <a:srgbClr val="191919"/>
              </a:buClr>
              <a:buSzPts val="1400"/>
              <a:buFont typeface="Roboto Condensed"/>
              <a:buChar char="○"/>
              <a:defRPr>
                <a:solidFill>
                  <a:schemeClr val="lt2"/>
                </a:solidFill>
                <a:latin typeface="Fira Sans Condensed"/>
                <a:ea typeface="Fira Sans Condensed"/>
                <a:cs typeface="Fira Sans Condensed"/>
                <a:sym typeface="Fira Sans Condensed"/>
              </a:defRPr>
            </a:lvl2pPr>
            <a:lvl3pPr marL="1371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3pPr>
            <a:lvl4pPr marL="1828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4pPr>
            <a:lvl5pPr marL="22860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5pPr>
            <a:lvl6pPr marL="27432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6pPr>
            <a:lvl7pPr marL="32004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7pPr>
            <a:lvl8pPr marL="3657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8pPr>
            <a:lvl9pPr marL="4114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9pPr>
          </a:lstStyle>
          <a:p>
            <a:pPr marL="0" indent="0" algn="r" defTabSz="1828800">
              <a:buClr>
                <a:srgbClr val="0C343D">
                  <a:lumMod val="75000"/>
                  <a:lumOff val="25000"/>
                </a:srgbClr>
              </a:buClr>
              <a:buNone/>
            </a:pPr>
            <a:r>
              <a:rPr lang="es-ES" sz="3200" kern="0" dirty="0">
                <a:solidFill>
                  <a:schemeClr val="bg2">
                    <a:lumMod val="25000"/>
                  </a:schemeClr>
                </a:solidFill>
                <a:effectLst/>
              </a:rPr>
              <a:t>UNESCO, 2023.</a:t>
            </a:r>
            <a:endParaRPr lang="es-CO" sz="3200" kern="0" dirty="0">
              <a:solidFill>
                <a:schemeClr val="bg2">
                  <a:lumMod val="25000"/>
                </a:schemeClr>
              </a:solidFill>
              <a:effectLst/>
            </a:endParaRPr>
          </a:p>
        </p:txBody>
      </p:sp>
    </p:spTree>
    <p:extLst>
      <p:ext uri="{BB962C8B-B14F-4D97-AF65-F5344CB8AC3E}">
        <p14:creationId xmlns:p14="http://schemas.microsoft.com/office/powerpoint/2010/main" val="160732006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1828801" y="2020259"/>
            <a:ext cx="9372599" cy="6827617"/>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La obra de arte producida por la IA requiere una nueva definición de lo que significa ser "</a:t>
            </a:r>
            <a:r>
              <a:rPr lang="es-ES" sz="4200" b="1" dirty="0">
                <a:solidFill>
                  <a:schemeClr val="bg2">
                    <a:lumMod val="25000"/>
                  </a:schemeClr>
                </a:solidFill>
                <a:latin typeface="Fira Sans" panose="020B0503050000020004" pitchFamily="34" charset="0"/>
                <a:sym typeface="Arial"/>
              </a:rPr>
              <a:t>autor</a:t>
            </a:r>
            <a:r>
              <a:rPr lang="es-ES" sz="4200" dirty="0">
                <a:solidFill>
                  <a:schemeClr val="bg2">
                    <a:lumMod val="25000"/>
                  </a:schemeClr>
                </a:solidFill>
                <a:latin typeface="Fira Sans" panose="020B0503050000020004" pitchFamily="34" charset="0"/>
                <a:sym typeface="Arial"/>
              </a:rPr>
              <a:t>", a fin de hacer justicia a la labor creativa tanto del autor "</a:t>
            </a:r>
            <a:r>
              <a:rPr lang="es-ES" sz="4200" b="1" dirty="0">
                <a:solidFill>
                  <a:schemeClr val="bg2">
                    <a:lumMod val="25000"/>
                  </a:schemeClr>
                </a:solidFill>
                <a:latin typeface="Fira Sans" panose="020B0503050000020004" pitchFamily="34" charset="0"/>
                <a:sym typeface="Arial"/>
              </a:rPr>
              <a:t>original</a:t>
            </a:r>
            <a:r>
              <a:rPr lang="es-ES" sz="4200" dirty="0">
                <a:solidFill>
                  <a:schemeClr val="bg2">
                    <a:lumMod val="25000"/>
                  </a:schemeClr>
                </a:solidFill>
                <a:latin typeface="Fira Sans" panose="020B0503050000020004" pitchFamily="34" charset="0"/>
                <a:sym typeface="Arial"/>
              </a:rPr>
              <a:t>" como de los algoritmos y tecnologías que produjeron la obra de arte propiamente dicha.</a:t>
            </a:r>
          </a:p>
        </p:txBody>
      </p:sp>
      <p:sp>
        <p:nvSpPr>
          <p:cNvPr id="193" name="Google Shape;193;p21"/>
          <p:cNvSpPr txBox="1">
            <a:spLocks noGrp="1"/>
          </p:cNvSpPr>
          <p:nvPr>
            <p:ph type="title"/>
          </p:nvPr>
        </p:nvSpPr>
        <p:spPr>
          <a:xfrm>
            <a:off x="1295400" y="988118"/>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Los desafíos éticos</a:t>
            </a:r>
            <a:endParaRPr sz="5000" kern="0" spc="-800" dirty="0">
              <a:solidFill>
                <a:srgbClr val="002B86"/>
              </a:solidFill>
              <a:latin typeface="Lexend Tera Heavy"/>
            </a:endParaRPr>
          </a:p>
        </p:txBody>
      </p:sp>
      <p:sp>
        <p:nvSpPr>
          <p:cNvPr id="4" name="CuadroTexto 3">
            <a:extLst>
              <a:ext uri="{FF2B5EF4-FFF2-40B4-BE49-F238E27FC236}">
                <a16:creationId xmlns:a16="http://schemas.microsoft.com/office/drawing/2014/main" id="{B7EBA832-2BDC-1D54-0DEA-A01C4581AC04}"/>
              </a:ext>
            </a:extLst>
          </p:cNvPr>
          <p:cNvSpPr txBox="1"/>
          <p:nvPr/>
        </p:nvSpPr>
        <p:spPr>
          <a:xfrm>
            <a:off x="-9753600" y="8847876"/>
            <a:ext cx="14555081" cy="141577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271463" indent="-271463" algn="just">
              <a:buClr>
                <a:schemeClr val="accent5">
                  <a:lumMod val="75000"/>
                  <a:lumOff val="25000"/>
                </a:schemeClr>
              </a:buClr>
              <a:buSzPct val="90000"/>
              <a:buFont typeface="Wingdings" panose="05000000000000000000" pitchFamily="2" charset="2"/>
              <a:buChar char="§"/>
              <a:defRPr sz="2000">
                <a:solidFill>
                  <a:srgbClr val="F8F8F8"/>
                </a:solidFill>
                <a:effectLst>
                  <a:outerShdw blurRad="38100" dist="38100" dir="2700000" algn="tl">
                    <a:srgbClr val="000000">
                      <a:alpha val="43137"/>
                    </a:srgbClr>
                  </a:outerShdw>
                </a:effectLst>
                <a:latin typeface="Fira Sans Condensed"/>
                <a:ea typeface="Fira Sans Condensed"/>
                <a:cs typeface="Fira Sans Condensed"/>
                <a:sym typeface="Fira Sans Condensed"/>
              </a:defRPr>
            </a:lvl1pPr>
            <a:lvl2pPr marL="914400" indent="-317500">
              <a:buClr>
                <a:srgbClr val="191919"/>
              </a:buClr>
              <a:buSzPts val="1400"/>
              <a:buFont typeface="Roboto Condensed"/>
              <a:buChar char="○"/>
              <a:defRPr>
                <a:solidFill>
                  <a:schemeClr val="lt2"/>
                </a:solidFill>
                <a:latin typeface="Fira Sans Condensed"/>
                <a:ea typeface="Fira Sans Condensed"/>
                <a:cs typeface="Fira Sans Condensed"/>
                <a:sym typeface="Fira Sans Condensed"/>
              </a:defRPr>
            </a:lvl2pPr>
            <a:lvl3pPr marL="1371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3pPr>
            <a:lvl4pPr marL="1828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4pPr>
            <a:lvl5pPr marL="22860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5pPr>
            <a:lvl6pPr marL="27432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6pPr>
            <a:lvl7pPr marL="32004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7pPr>
            <a:lvl8pPr marL="3657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8pPr>
            <a:lvl9pPr marL="4114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9pPr>
          </a:lstStyle>
          <a:p>
            <a:pPr marL="0" indent="0" algn="r" defTabSz="1828800">
              <a:buClr>
                <a:srgbClr val="0C343D">
                  <a:lumMod val="75000"/>
                  <a:lumOff val="25000"/>
                </a:srgbClr>
              </a:buClr>
              <a:buNone/>
            </a:pPr>
            <a:r>
              <a:rPr lang="es-ES" sz="3200" kern="0" dirty="0">
                <a:solidFill>
                  <a:schemeClr val="bg2">
                    <a:lumMod val="25000"/>
                  </a:schemeClr>
                </a:solidFill>
                <a:effectLst/>
              </a:rPr>
              <a:t>UNESCO, 2023.</a:t>
            </a:r>
            <a:endParaRPr lang="es-CO" sz="3200" kern="0" dirty="0">
              <a:solidFill>
                <a:schemeClr val="bg2">
                  <a:lumMod val="25000"/>
                </a:schemeClr>
              </a:solidFill>
              <a:effectLst/>
            </a:endParaRPr>
          </a:p>
        </p:txBody>
      </p:sp>
      <p:pic>
        <p:nvPicPr>
          <p:cNvPr id="3076" name="Picture 4" descr="Creo que lo más probable es que muera a manos de una IA”, la preocupante  advertencia de uno de los creadores de ChatGPT">
            <a:extLst>
              <a:ext uri="{FF2B5EF4-FFF2-40B4-BE49-F238E27FC236}">
                <a16:creationId xmlns:a16="http://schemas.microsoft.com/office/drawing/2014/main" id="{20ADE043-44D4-8034-6376-6DE12B47396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811000" y="2705100"/>
            <a:ext cx="5257800" cy="4325362"/>
          </a:xfrm>
          <a:prstGeom prst="roundRect">
            <a:avLst>
              <a:gd name="adj" fmla="val 8594"/>
            </a:avLst>
          </a:prstGeom>
          <a:solidFill>
            <a:srgbClr val="FFFFFF">
              <a:shade val="85000"/>
            </a:srgbClr>
          </a:solidFill>
          <a:ln w="38100">
            <a:solidFill>
              <a:srgbClr val="056384"/>
            </a:solidFill>
          </a:ln>
          <a:effectLst>
            <a:reflection blurRad="12700" stA="38000" endPos="28000" dist="5000" dir="5400000" sy="-100000" algn="bl" rotWithShape="0"/>
          </a:effectLst>
        </p:spPr>
      </p:pic>
    </p:spTree>
    <p:extLst>
      <p:ext uri="{BB962C8B-B14F-4D97-AF65-F5344CB8AC3E}">
        <p14:creationId xmlns:p14="http://schemas.microsoft.com/office/powerpoint/2010/main" val="347935722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1828801" y="2020259"/>
            <a:ext cx="15239999" cy="6827617"/>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La creatividad, entendida como la capacidad de producir contenidos nuevos y originales mediante la imaginación o la invención, desempeña un papel central en las sociedades abiertas, inclusivas y pluralistas. </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El impacto de la IA en la creatividad humana merece una cuidadosa atención. </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La capacidad de la IA para la creación, plantea importantes cuestiones sobre el futuro del arte, los derechos y la remuneración de los artistas y la integridad de la cadena de valor creativo.</a:t>
            </a:r>
          </a:p>
        </p:txBody>
      </p:sp>
      <p:sp>
        <p:nvSpPr>
          <p:cNvPr id="193" name="Google Shape;193;p21"/>
          <p:cNvSpPr txBox="1">
            <a:spLocks noGrp="1"/>
          </p:cNvSpPr>
          <p:nvPr>
            <p:ph type="title"/>
          </p:nvPr>
        </p:nvSpPr>
        <p:spPr>
          <a:xfrm>
            <a:off x="1433052" y="988118"/>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Los desafíos éticos</a:t>
            </a:r>
            <a:endParaRPr sz="5000" kern="0" spc="-800" dirty="0">
              <a:solidFill>
                <a:srgbClr val="002B86"/>
              </a:solidFill>
              <a:latin typeface="Lexend Tera Heavy"/>
            </a:endParaRPr>
          </a:p>
        </p:txBody>
      </p:sp>
      <p:sp>
        <p:nvSpPr>
          <p:cNvPr id="4" name="CuadroTexto 3">
            <a:extLst>
              <a:ext uri="{FF2B5EF4-FFF2-40B4-BE49-F238E27FC236}">
                <a16:creationId xmlns:a16="http://schemas.microsoft.com/office/drawing/2014/main" id="{B7EBA832-2BDC-1D54-0DEA-A01C4581AC04}"/>
              </a:ext>
            </a:extLst>
          </p:cNvPr>
          <p:cNvSpPr txBox="1"/>
          <p:nvPr/>
        </p:nvSpPr>
        <p:spPr>
          <a:xfrm>
            <a:off x="1447800" y="8847876"/>
            <a:ext cx="3353681" cy="90201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271463" indent="-271463" algn="just">
              <a:buClr>
                <a:schemeClr val="accent5">
                  <a:lumMod val="75000"/>
                  <a:lumOff val="25000"/>
                </a:schemeClr>
              </a:buClr>
              <a:buSzPct val="90000"/>
              <a:buFont typeface="Wingdings" panose="05000000000000000000" pitchFamily="2" charset="2"/>
              <a:buChar char="§"/>
              <a:defRPr sz="2000">
                <a:solidFill>
                  <a:srgbClr val="F8F8F8"/>
                </a:solidFill>
                <a:effectLst>
                  <a:outerShdw blurRad="38100" dist="38100" dir="2700000" algn="tl">
                    <a:srgbClr val="000000">
                      <a:alpha val="43137"/>
                    </a:srgbClr>
                  </a:outerShdw>
                </a:effectLst>
                <a:latin typeface="Fira Sans Condensed"/>
                <a:ea typeface="Fira Sans Condensed"/>
                <a:cs typeface="Fira Sans Condensed"/>
                <a:sym typeface="Fira Sans Condensed"/>
              </a:defRPr>
            </a:lvl1pPr>
            <a:lvl2pPr marL="914400" indent="-317500">
              <a:buClr>
                <a:srgbClr val="191919"/>
              </a:buClr>
              <a:buSzPts val="1400"/>
              <a:buFont typeface="Roboto Condensed"/>
              <a:buChar char="○"/>
              <a:defRPr>
                <a:solidFill>
                  <a:schemeClr val="lt2"/>
                </a:solidFill>
                <a:latin typeface="Fira Sans Condensed"/>
                <a:ea typeface="Fira Sans Condensed"/>
                <a:cs typeface="Fira Sans Condensed"/>
                <a:sym typeface="Fira Sans Condensed"/>
              </a:defRPr>
            </a:lvl2pPr>
            <a:lvl3pPr marL="1371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3pPr>
            <a:lvl4pPr marL="1828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4pPr>
            <a:lvl5pPr marL="22860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5pPr>
            <a:lvl6pPr marL="27432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6pPr>
            <a:lvl7pPr marL="32004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7pPr>
            <a:lvl8pPr marL="3657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8pPr>
            <a:lvl9pPr marL="4114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9pPr>
          </a:lstStyle>
          <a:p>
            <a:pPr marL="0" indent="0" algn="r" defTabSz="1828800">
              <a:buClr>
                <a:srgbClr val="0C343D">
                  <a:lumMod val="75000"/>
                  <a:lumOff val="25000"/>
                </a:srgbClr>
              </a:buClr>
              <a:buNone/>
            </a:pPr>
            <a:r>
              <a:rPr lang="es-ES" sz="3200" kern="0" dirty="0">
                <a:solidFill>
                  <a:schemeClr val="bg2">
                    <a:lumMod val="25000"/>
                  </a:schemeClr>
                </a:solidFill>
                <a:effectLst/>
              </a:rPr>
              <a:t>UNESCO, 2023.</a:t>
            </a:r>
            <a:endParaRPr lang="es-CO" sz="3200" kern="0" dirty="0">
              <a:solidFill>
                <a:schemeClr val="bg2">
                  <a:lumMod val="25000"/>
                </a:schemeClr>
              </a:solidFill>
              <a:effectLst/>
            </a:endParaRPr>
          </a:p>
        </p:txBody>
      </p:sp>
    </p:spTree>
    <p:extLst>
      <p:ext uri="{BB962C8B-B14F-4D97-AF65-F5344CB8AC3E}">
        <p14:creationId xmlns:p14="http://schemas.microsoft.com/office/powerpoint/2010/main" val="1782910275"/>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5" name="Marcador de texto 4">
            <a:extLst>
              <a:ext uri="{FF2B5EF4-FFF2-40B4-BE49-F238E27FC236}">
                <a16:creationId xmlns:a16="http://schemas.microsoft.com/office/drawing/2014/main" id="{573E33BF-136D-4D7C-7A18-A9CE2D2D0371}"/>
              </a:ext>
            </a:extLst>
          </p:cNvPr>
          <p:cNvSpPr>
            <a:spLocks noGrp="1"/>
          </p:cNvSpPr>
          <p:nvPr>
            <p:ph type="body" idx="1"/>
          </p:nvPr>
        </p:nvSpPr>
        <p:spPr>
          <a:xfrm>
            <a:off x="6172199" y="2199048"/>
            <a:ext cx="11461043" cy="4943928"/>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Necesitamos desarrollar nuevos marcos para diferenciar la piratería y el plagio de la originalidad y la creatividad, y reconocer el valor del trabajo creativo humano en nuestras interacciones con la IA.</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Es por ello que la UNESCO adoptó la </a:t>
            </a:r>
            <a:r>
              <a:rPr lang="es-ES" sz="4200" b="1" dirty="0">
                <a:solidFill>
                  <a:schemeClr val="bg2">
                    <a:lumMod val="25000"/>
                  </a:schemeClr>
                </a:solidFill>
                <a:latin typeface="Fira Sans" panose="020B0503050000020004" pitchFamily="34" charset="0"/>
              </a:rPr>
              <a:t>Recomendación sobre la Ética de la Inteligencia Artificial</a:t>
            </a:r>
            <a:r>
              <a:rPr lang="es-ES" sz="4200" dirty="0">
                <a:solidFill>
                  <a:schemeClr val="bg2">
                    <a:lumMod val="25000"/>
                  </a:schemeClr>
                </a:solidFill>
                <a:latin typeface="Fira Sans" panose="020B0503050000020004" pitchFamily="34" charset="0"/>
              </a:rPr>
              <a:t>, el primer instrumento normativo mundial sobre el tema.</a:t>
            </a:r>
            <a:endParaRPr lang="es-CO" sz="4200" dirty="0">
              <a:solidFill>
                <a:schemeClr val="bg2">
                  <a:lumMod val="25000"/>
                </a:schemeClr>
              </a:solidFill>
              <a:latin typeface="Fira Sans" panose="020B0503050000020004" pitchFamily="34" charset="0"/>
            </a:endParaRPr>
          </a:p>
        </p:txBody>
      </p:sp>
      <p:sp>
        <p:nvSpPr>
          <p:cNvPr id="193" name="Google Shape;193;p21"/>
          <p:cNvSpPr txBox="1">
            <a:spLocks noGrp="1"/>
          </p:cNvSpPr>
          <p:nvPr>
            <p:ph type="title"/>
          </p:nvPr>
        </p:nvSpPr>
        <p:spPr>
          <a:xfrm>
            <a:off x="1143000" y="876300"/>
            <a:ext cx="14555082" cy="902012"/>
          </a:xfrm>
          <a:prstGeom prst="rect">
            <a:avLst/>
          </a:prstGeom>
        </p:spPr>
        <p:txBody>
          <a:bodyPr spcFirstLastPara="1" vert="horz" wrap="square" lIns="91425" tIns="91425" rIns="91425" bIns="91425" rtlCol="0" anchor="t" anchorCtr="0">
            <a:noAutofit/>
          </a:bodyPr>
          <a:lstStyle/>
          <a:p>
            <a:pPr algn="l"/>
            <a:r>
              <a:rPr lang="es-ES" sz="5000" kern="0" spc="-800" dirty="0">
                <a:solidFill>
                  <a:srgbClr val="002B86"/>
                </a:solidFill>
                <a:latin typeface="Lexend Tera Heavy"/>
              </a:rPr>
              <a:t>La </a:t>
            </a:r>
            <a:r>
              <a:rPr lang="es-ES" sz="5000" kern="0" spc="-800" dirty="0" err="1">
                <a:solidFill>
                  <a:srgbClr val="002B86"/>
                </a:solidFill>
                <a:latin typeface="Lexend Tera Heavy"/>
              </a:rPr>
              <a:t>Etica</a:t>
            </a:r>
            <a:r>
              <a:rPr lang="es-ES" sz="5000" kern="0" spc="-800" dirty="0">
                <a:solidFill>
                  <a:srgbClr val="002B86"/>
                </a:solidFill>
                <a:latin typeface="Lexend Tera Heavy"/>
              </a:rPr>
              <a:t> de la Inteligencia Artificial</a:t>
            </a:r>
            <a:endParaRPr lang="es-CO" sz="5000" kern="0" spc="-800" dirty="0">
              <a:solidFill>
                <a:srgbClr val="002B86"/>
              </a:solidFill>
              <a:latin typeface="Lexend Tera Heavy"/>
            </a:endParaRPr>
          </a:p>
        </p:txBody>
      </p:sp>
      <p:pic>
        <p:nvPicPr>
          <p:cNvPr id="3" name="Imagen 2">
            <a:extLst>
              <a:ext uri="{FF2B5EF4-FFF2-40B4-BE49-F238E27FC236}">
                <a16:creationId xmlns:a16="http://schemas.microsoft.com/office/drawing/2014/main" id="{5EBDC556-ECE8-9989-83B5-13E82E7BEF51}"/>
              </a:ext>
            </a:extLst>
          </p:cNvPr>
          <p:cNvPicPr>
            <a:picLocks noChangeAspect="1"/>
          </p:cNvPicPr>
          <p:nvPr/>
        </p:nvPicPr>
        <p:blipFill>
          <a:blip r:embed="rId4"/>
          <a:stretch>
            <a:fillRect/>
          </a:stretch>
        </p:blipFill>
        <p:spPr>
          <a:xfrm>
            <a:off x="1752600" y="2494776"/>
            <a:ext cx="3972479" cy="5544324"/>
          </a:xfrm>
          <a:prstGeom prst="roundRect">
            <a:avLst>
              <a:gd name="adj" fmla="val 8594"/>
            </a:avLst>
          </a:prstGeom>
          <a:solidFill>
            <a:srgbClr val="FFFFFF">
              <a:shade val="85000"/>
            </a:srgbClr>
          </a:solidFill>
          <a:ln w="38100">
            <a:solidFill>
              <a:srgbClr val="056384"/>
            </a:solidFill>
          </a:ln>
          <a:effectLst>
            <a:reflection blurRad="12700" stA="38000" endPos="28000" dist="5000" dir="5400000" sy="-100000" algn="bl" rotWithShape="0"/>
          </a:effectLst>
        </p:spPr>
      </p:pic>
      <p:sp>
        <p:nvSpPr>
          <p:cNvPr id="2" name="CuadroTexto 1">
            <a:extLst>
              <a:ext uri="{FF2B5EF4-FFF2-40B4-BE49-F238E27FC236}">
                <a16:creationId xmlns:a16="http://schemas.microsoft.com/office/drawing/2014/main" id="{449CD673-6C71-767D-CCC6-172268AD220B}"/>
              </a:ext>
            </a:extLst>
          </p:cNvPr>
          <p:cNvSpPr txBox="1"/>
          <p:nvPr/>
        </p:nvSpPr>
        <p:spPr>
          <a:xfrm>
            <a:off x="1447800" y="8847876"/>
            <a:ext cx="3353681" cy="90201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271463" indent="-271463" algn="just">
              <a:buClr>
                <a:schemeClr val="accent5">
                  <a:lumMod val="75000"/>
                  <a:lumOff val="25000"/>
                </a:schemeClr>
              </a:buClr>
              <a:buSzPct val="90000"/>
              <a:buFont typeface="Wingdings" panose="05000000000000000000" pitchFamily="2" charset="2"/>
              <a:buChar char="§"/>
              <a:defRPr sz="2000">
                <a:solidFill>
                  <a:srgbClr val="F8F8F8"/>
                </a:solidFill>
                <a:effectLst>
                  <a:outerShdw blurRad="38100" dist="38100" dir="2700000" algn="tl">
                    <a:srgbClr val="000000">
                      <a:alpha val="43137"/>
                    </a:srgbClr>
                  </a:outerShdw>
                </a:effectLst>
                <a:latin typeface="Fira Sans Condensed"/>
                <a:ea typeface="Fira Sans Condensed"/>
                <a:cs typeface="Fira Sans Condensed"/>
                <a:sym typeface="Fira Sans Condensed"/>
              </a:defRPr>
            </a:lvl1pPr>
            <a:lvl2pPr marL="914400" indent="-317500">
              <a:buClr>
                <a:srgbClr val="191919"/>
              </a:buClr>
              <a:buSzPts val="1400"/>
              <a:buFont typeface="Roboto Condensed"/>
              <a:buChar char="○"/>
              <a:defRPr>
                <a:solidFill>
                  <a:schemeClr val="lt2"/>
                </a:solidFill>
                <a:latin typeface="Fira Sans Condensed"/>
                <a:ea typeface="Fira Sans Condensed"/>
                <a:cs typeface="Fira Sans Condensed"/>
                <a:sym typeface="Fira Sans Condensed"/>
              </a:defRPr>
            </a:lvl2pPr>
            <a:lvl3pPr marL="1371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3pPr>
            <a:lvl4pPr marL="1828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4pPr>
            <a:lvl5pPr marL="22860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5pPr>
            <a:lvl6pPr marL="27432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6pPr>
            <a:lvl7pPr marL="32004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7pPr>
            <a:lvl8pPr marL="3657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8pPr>
            <a:lvl9pPr marL="4114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9pPr>
          </a:lstStyle>
          <a:p>
            <a:pPr marL="0" indent="0" algn="r" defTabSz="1828800">
              <a:buClr>
                <a:srgbClr val="0C343D">
                  <a:lumMod val="75000"/>
                  <a:lumOff val="25000"/>
                </a:srgbClr>
              </a:buClr>
              <a:buNone/>
            </a:pPr>
            <a:r>
              <a:rPr lang="es-ES" sz="3200" kern="0" dirty="0">
                <a:solidFill>
                  <a:schemeClr val="bg2">
                    <a:lumMod val="25000"/>
                  </a:schemeClr>
                </a:solidFill>
                <a:effectLst/>
              </a:rPr>
              <a:t>UNESCO, 2021.</a:t>
            </a:r>
            <a:endParaRPr lang="es-CO" sz="3200" kern="0" dirty="0">
              <a:solidFill>
                <a:schemeClr val="bg2">
                  <a:lumMod val="25000"/>
                </a:schemeClr>
              </a:solidFill>
              <a:effectLst/>
            </a:endParaRPr>
          </a:p>
        </p:txBody>
      </p:sp>
      <p:sp>
        <p:nvSpPr>
          <p:cNvPr id="4" name="CuadroTexto 3">
            <a:extLst>
              <a:ext uri="{FF2B5EF4-FFF2-40B4-BE49-F238E27FC236}">
                <a16:creationId xmlns:a16="http://schemas.microsoft.com/office/drawing/2014/main" id="{5A52F089-3F5C-A0E9-561F-1E37229852C4}"/>
              </a:ext>
            </a:extLst>
          </p:cNvPr>
          <p:cNvSpPr txBox="1"/>
          <p:nvPr/>
        </p:nvSpPr>
        <p:spPr>
          <a:xfrm>
            <a:off x="2590800" y="700326"/>
            <a:ext cx="435105" cy="861774"/>
          </a:xfrm>
          <a:prstGeom prst="rect">
            <a:avLst/>
          </a:prstGeom>
        </p:spPr>
        <p:txBody>
          <a:bodyPr spcFirstLastPara="1" vert="horz" wrap="square" lIns="91425" tIns="91425" rIns="91425" bIns="91425" rtlCol="0" anchor="t" anchorCtr="0">
            <a:noAutofit/>
          </a:bodyPr>
          <a:lstStyle>
            <a:lvl1pPr lvl="0">
              <a:spcBef>
                <a:spcPts val="0"/>
              </a:spcBef>
              <a:spcAft>
                <a:spcPts val="0"/>
              </a:spcAft>
              <a:buSzPts val="3000"/>
              <a:buNone/>
              <a:defRPr sz="5000" kern="0" spc="-800">
                <a:solidFill>
                  <a:srgbClr val="002B86"/>
                </a:solidFill>
                <a:latin typeface="Lexend Tera Heavy"/>
                <a:ea typeface="+mj-ea"/>
                <a:cs typeface="+mj-cs"/>
              </a:defRPr>
            </a:lvl1pPr>
            <a:lvl2pPr lvl="1" algn="ctr">
              <a:spcBef>
                <a:spcPts val="0"/>
              </a:spcBef>
              <a:spcAft>
                <a:spcPts val="0"/>
              </a:spcAft>
              <a:buSzPts val="3000"/>
              <a:buNone/>
              <a:defRPr sz="6000"/>
            </a:lvl2pPr>
            <a:lvl3pPr lvl="2" algn="ctr">
              <a:spcBef>
                <a:spcPts val="0"/>
              </a:spcBef>
              <a:spcAft>
                <a:spcPts val="0"/>
              </a:spcAft>
              <a:buSzPts val="3000"/>
              <a:buNone/>
              <a:defRPr sz="6000"/>
            </a:lvl3pPr>
            <a:lvl4pPr lvl="3" algn="ctr">
              <a:spcBef>
                <a:spcPts val="0"/>
              </a:spcBef>
              <a:spcAft>
                <a:spcPts val="0"/>
              </a:spcAft>
              <a:buSzPts val="3000"/>
              <a:buNone/>
              <a:defRPr sz="6000"/>
            </a:lvl4pPr>
            <a:lvl5pPr lvl="4" algn="ctr">
              <a:spcBef>
                <a:spcPts val="0"/>
              </a:spcBef>
              <a:spcAft>
                <a:spcPts val="0"/>
              </a:spcAft>
              <a:buSzPts val="3000"/>
              <a:buNone/>
              <a:defRPr sz="6000"/>
            </a:lvl5pPr>
            <a:lvl6pPr lvl="5" algn="ctr">
              <a:spcBef>
                <a:spcPts val="0"/>
              </a:spcBef>
              <a:spcAft>
                <a:spcPts val="0"/>
              </a:spcAft>
              <a:buSzPts val="3000"/>
              <a:buNone/>
              <a:defRPr sz="6000"/>
            </a:lvl6pPr>
            <a:lvl7pPr lvl="6" algn="ctr">
              <a:spcBef>
                <a:spcPts val="0"/>
              </a:spcBef>
              <a:spcAft>
                <a:spcPts val="0"/>
              </a:spcAft>
              <a:buSzPts val="3000"/>
              <a:buNone/>
              <a:defRPr sz="6000"/>
            </a:lvl7pPr>
            <a:lvl8pPr lvl="7" algn="ctr">
              <a:spcBef>
                <a:spcPts val="0"/>
              </a:spcBef>
              <a:spcAft>
                <a:spcPts val="0"/>
              </a:spcAft>
              <a:buSzPts val="3000"/>
              <a:buNone/>
              <a:defRPr sz="6000"/>
            </a:lvl8pPr>
            <a:lvl9pPr lvl="8" algn="ctr">
              <a:spcBef>
                <a:spcPts val="0"/>
              </a:spcBef>
              <a:spcAft>
                <a:spcPts val="0"/>
              </a:spcAft>
              <a:buSzPts val="3000"/>
              <a:buNone/>
              <a:defRPr sz="6000"/>
            </a:lvl9pPr>
          </a:lstStyle>
          <a:p>
            <a:r>
              <a:rPr lang="es-ES" dirty="0"/>
              <a:t>´</a:t>
            </a:r>
            <a:endParaRPr lang="es-CO" dirty="0"/>
          </a:p>
        </p:txBody>
      </p:sp>
    </p:spTree>
    <p:extLst>
      <p:ext uri="{BB962C8B-B14F-4D97-AF65-F5344CB8AC3E}">
        <p14:creationId xmlns:p14="http://schemas.microsoft.com/office/powerpoint/2010/main" val="102601012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5" name="Marcador de texto 4">
            <a:extLst>
              <a:ext uri="{FF2B5EF4-FFF2-40B4-BE49-F238E27FC236}">
                <a16:creationId xmlns:a16="http://schemas.microsoft.com/office/drawing/2014/main" id="{573E33BF-136D-4D7C-7A18-A9CE2D2D0371}"/>
              </a:ext>
            </a:extLst>
          </p:cNvPr>
          <p:cNvSpPr>
            <a:spLocks noGrp="1"/>
          </p:cNvSpPr>
          <p:nvPr>
            <p:ph type="body" idx="1"/>
          </p:nvPr>
        </p:nvSpPr>
        <p:spPr>
          <a:xfrm>
            <a:off x="1828801" y="2859053"/>
            <a:ext cx="9905999" cy="4943928"/>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Respeto, protección y promoción de los derechos humanos, las libertades fundamentales y la dignidad humana.</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Prosperidad del medio ambiente y los ecosistemas.</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Garantizar la diversidad y la inclusión.</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Vivir en sociedades pacíficas, justas e interconectadas</a:t>
            </a:r>
            <a:endParaRPr lang="es-CO" sz="4200" dirty="0">
              <a:solidFill>
                <a:schemeClr val="bg2">
                  <a:lumMod val="25000"/>
                </a:schemeClr>
              </a:solidFill>
              <a:latin typeface="Fira Sans" panose="020B0503050000020004" pitchFamily="34" charset="0"/>
            </a:endParaRPr>
          </a:p>
        </p:txBody>
      </p:sp>
      <p:sp>
        <p:nvSpPr>
          <p:cNvPr id="193" name="Google Shape;193;p21"/>
          <p:cNvSpPr txBox="1">
            <a:spLocks noGrp="1"/>
          </p:cNvSpPr>
          <p:nvPr>
            <p:ph type="title"/>
          </p:nvPr>
        </p:nvSpPr>
        <p:spPr>
          <a:xfrm>
            <a:off x="1143000" y="912146"/>
            <a:ext cx="14555082" cy="902012"/>
          </a:xfrm>
          <a:prstGeom prst="rect">
            <a:avLst/>
          </a:prstGeom>
        </p:spPr>
        <p:txBody>
          <a:bodyPr spcFirstLastPara="1" vert="horz" wrap="square" lIns="91425" tIns="91425" rIns="91425" bIns="91425" rtlCol="0" anchor="t" anchorCtr="0">
            <a:noAutofit/>
          </a:bodyPr>
          <a:lstStyle/>
          <a:p>
            <a:pPr algn="l"/>
            <a:r>
              <a:rPr lang="es-ES" sz="5000" kern="0" spc="-800" dirty="0">
                <a:solidFill>
                  <a:srgbClr val="002B86"/>
                </a:solidFill>
                <a:latin typeface="Lexend Tera Heavy"/>
              </a:rPr>
              <a:t>La </a:t>
            </a:r>
            <a:r>
              <a:rPr lang="es-ES" sz="5000" kern="0" spc="-800" dirty="0" err="1">
                <a:solidFill>
                  <a:srgbClr val="002B86"/>
                </a:solidFill>
                <a:latin typeface="Lexend Tera Heavy"/>
              </a:rPr>
              <a:t>Etica</a:t>
            </a:r>
            <a:r>
              <a:rPr lang="es-ES" sz="5000" kern="0" spc="-800" dirty="0">
                <a:solidFill>
                  <a:srgbClr val="002B86"/>
                </a:solidFill>
                <a:latin typeface="Lexend Tera Heavy"/>
              </a:rPr>
              <a:t> de la Inteligencia Artificial</a:t>
            </a:r>
            <a:endParaRPr lang="es-CO" sz="5000" kern="0" spc="-800" dirty="0">
              <a:solidFill>
                <a:srgbClr val="002B86"/>
              </a:solidFill>
              <a:latin typeface="Lexend Tera Heavy"/>
            </a:endParaRPr>
          </a:p>
        </p:txBody>
      </p:sp>
      <p:sp>
        <p:nvSpPr>
          <p:cNvPr id="2" name="CuadroTexto 1">
            <a:extLst>
              <a:ext uri="{FF2B5EF4-FFF2-40B4-BE49-F238E27FC236}">
                <a16:creationId xmlns:a16="http://schemas.microsoft.com/office/drawing/2014/main" id="{789F769B-E73D-5294-1140-A3D72C5A9AC6}"/>
              </a:ext>
            </a:extLst>
          </p:cNvPr>
          <p:cNvSpPr txBox="1"/>
          <p:nvPr/>
        </p:nvSpPr>
        <p:spPr>
          <a:xfrm>
            <a:off x="1501905" y="2088059"/>
            <a:ext cx="9569188"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defPPr>
              <a:defRPr lang="en-US"/>
            </a:defPPr>
            <a:lvl1pPr defTabSz="1828800">
              <a:buClr>
                <a:srgbClr val="000000"/>
              </a:buClr>
              <a:defRPr sz="4400" b="1" kern="0">
                <a:solidFill>
                  <a:schemeClr val="bg1">
                    <a:lumMod val="85000"/>
                  </a:schemeClr>
                </a:solidFill>
                <a:latin typeface="Fira Sans" panose="020B0503050000020004" pitchFamily="34" charset="0"/>
                <a:ea typeface="Roboto" pitchFamily="2" charset="0"/>
              </a:defRPr>
            </a:lvl1pPr>
          </a:lstStyle>
          <a:p>
            <a:r>
              <a:rPr lang="es-ES" dirty="0">
                <a:sym typeface="Arial"/>
              </a:rPr>
              <a:t> Valores</a:t>
            </a:r>
            <a:endParaRPr lang="es-CO" dirty="0">
              <a:sym typeface="Arial"/>
            </a:endParaRPr>
          </a:p>
        </p:txBody>
      </p:sp>
      <p:pic>
        <p:nvPicPr>
          <p:cNvPr id="6" name="Imagen 5">
            <a:extLst>
              <a:ext uri="{FF2B5EF4-FFF2-40B4-BE49-F238E27FC236}">
                <a16:creationId xmlns:a16="http://schemas.microsoft.com/office/drawing/2014/main" id="{55AD42FA-7429-40F0-9021-D57EBE5D2225}"/>
              </a:ext>
            </a:extLst>
          </p:cNvPr>
          <p:cNvPicPr>
            <a:picLocks noChangeAspect="1"/>
          </p:cNvPicPr>
          <p:nvPr/>
        </p:nvPicPr>
        <p:blipFill>
          <a:blip r:embed="rId4"/>
          <a:stretch>
            <a:fillRect/>
          </a:stretch>
        </p:blipFill>
        <p:spPr>
          <a:xfrm>
            <a:off x="12115800" y="3467100"/>
            <a:ext cx="5496692" cy="4696480"/>
          </a:xfrm>
          <a:prstGeom prst="roundRect">
            <a:avLst>
              <a:gd name="adj" fmla="val 8594"/>
            </a:avLst>
          </a:prstGeom>
          <a:solidFill>
            <a:srgbClr val="FFFFFF">
              <a:shade val="85000"/>
            </a:srgbClr>
          </a:solidFill>
          <a:ln w="38100">
            <a:solidFill>
              <a:srgbClr val="056384"/>
            </a:solidFill>
          </a:ln>
          <a:effectLst>
            <a:reflection blurRad="12700" stA="38000" endPos="28000" dist="5000" dir="5400000" sy="-100000" algn="bl" rotWithShape="0"/>
          </a:effectLst>
        </p:spPr>
      </p:pic>
      <p:sp>
        <p:nvSpPr>
          <p:cNvPr id="7" name="CuadroTexto 6">
            <a:extLst>
              <a:ext uri="{FF2B5EF4-FFF2-40B4-BE49-F238E27FC236}">
                <a16:creationId xmlns:a16="http://schemas.microsoft.com/office/drawing/2014/main" id="{8FE51BFE-F803-8520-3830-BC43269889F6}"/>
              </a:ext>
            </a:extLst>
          </p:cNvPr>
          <p:cNvSpPr txBox="1"/>
          <p:nvPr/>
        </p:nvSpPr>
        <p:spPr>
          <a:xfrm>
            <a:off x="1447800" y="8847876"/>
            <a:ext cx="3353681" cy="90201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271463" indent="-271463" algn="just">
              <a:buClr>
                <a:schemeClr val="accent5">
                  <a:lumMod val="75000"/>
                  <a:lumOff val="25000"/>
                </a:schemeClr>
              </a:buClr>
              <a:buSzPct val="90000"/>
              <a:buFont typeface="Wingdings" panose="05000000000000000000" pitchFamily="2" charset="2"/>
              <a:buChar char="§"/>
              <a:defRPr sz="2000">
                <a:solidFill>
                  <a:srgbClr val="F8F8F8"/>
                </a:solidFill>
                <a:effectLst>
                  <a:outerShdw blurRad="38100" dist="38100" dir="2700000" algn="tl">
                    <a:srgbClr val="000000">
                      <a:alpha val="43137"/>
                    </a:srgbClr>
                  </a:outerShdw>
                </a:effectLst>
                <a:latin typeface="Fira Sans Condensed"/>
                <a:ea typeface="Fira Sans Condensed"/>
                <a:cs typeface="Fira Sans Condensed"/>
                <a:sym typeface="Fira Sans Condensed"/>
              </a:defRPr>
            </a:lvl1pPr>
            <a:lvl2pPr marL="914400" indent="-317500">
              <a:buClr>
                <a:srgbClr val="191919"/>
              </a:buClr>
              <a:buSzPts val="1400"/>
              <a:buFont typeface="Roboto Condensed"/>
              <a:buChar char="○"/>
              <a:defRPr>
                <a:solidFill>
                  <a:schemeClr val="lt2"/>
                </a:solidFill>
                <a:latin typeface="Fira Sans Condensed"/>
                <a:ea typeface="Fira Sans Condensed"/>
                <a:cs typeface="Fira Sans Condensed"/>
                <a:sym typeface="Fira Sans Condensed"/>
              </a:defRPr>
            </a:lvl2pPr>
            <a:lvl3pPr marL="1371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3pPr>
            <a:lvl4pPr marL="1828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4pPr>
            <a:lvl5pPr marL="22860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5pPr>
            <a:lvl6pPr marL="27432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6pPr>
            <a:lvl7pPr marL="32004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7pPr>
            <a:lvl8pPr marL="3657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8pPr>
            <a:lvl9pPr marL="4114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9pPr>
          </a:lstStyle>
          <a:p>
            <a:pPr marL="0" indent="0" algn="r" defTabSz="1828800">
              <a:buClr>
                <a:srgbClr val="0C343D">
                  <a:lumMod val="75000"/>
                  <a:lumOff val="25000"/>
                </a:srgbClr>
              </a:buClr>
              <a:buNone/>
            </a:pPr>
            <a:r>
              <a:rPr lang="es-ES" sz="3200" kern="0" dirty="0">
                <a:solidFill>
                  <a:schemeClr val="bg2">
                    <a:lumMod val="25000"/>
                  </a:schemeClr>
                </a:solidFill>
                <a:effectLst/>
              </a:rPr>
              <a:t>UNESCO, 2021.</a:t>
            </a:r>
            <a:endParaRPr lang="es-CO" sz="3200" kern="0" dirty="0">
              <a:solidFill>
                <a:schemeClr val="bg2">
                  <a:lumMod val="25000"/>
                </a:schemeClr>
              </a:solidFill>
              <a:effectLst/>
            </a:endParaRPr>
          </a:p>
        </p:txBody>
      </p:sp>
      <p:sp>
        <p:nvSpPr>
          <p:cNvPr id="9" name="CuadroTexto 8">
            <a:extLst>
              <a:ext uri="{FF2B5EF4-FFF2-40B4-BE49-F238E27FC236}">
                <a16:creationId xmlns:a16="http://schemas.microsoft.com/office/drawing/2014/main" id="{5708FF84-D087-07F0-B224-1868E0E39D9A}"/>
              </a:ext>
            </a:extLst>
          </p:cNvPr>
          <p:cNvSpPr txBox="1"/>
          <p:nvPr/>
        </p:nvSpPr>
        <p:spPr>
          <a:xfrm>
            <a:off x="2590800" y="700326"/>
            <a:ext cx="435105" cy="861774"/>
          </a:xfrm>
          <a:prstGeom prst="rect">
            <a:avLst/>
          </a:prstGeom>
        </p:spPr>
        <p:txBody>
          <a:bodyPr spcFirstLastPara="1" vert="horz" wrap="square" lIns="91425" tIns="91425" rIns="91425" bIns="91425" rtlCol="0" anchor="t" anchorCtr="0">
            <a:noAutofit/>
          </a:bodyPr>
          <a:lstStyle>
            <a:lvl1pPr lvl="0">
              <a:spcBef>
                <a:spcPts val="0"/>
              </a:spcBef>
              <a:spcAft>
                <a:spcPts val="0"/>
              </a:spcAft>
              <a:buSzPts val="3000"/>
              <a:buNone/>
              <a:defRPr sz="5000" kern="0" spc="-800">
                <a:solidFill>
                  <a:srgbClr val="002B86"/>
                </a:solidFill>
                <a:latin typeface="Lexend Tera Heavy"/>
                <a:ea typeface="+mj-ea"/>
                <a:cs typeface="+mj-cs"/>
              </a:defRPr>
            </a:lvl1pPr>
            <a:lvl2pPr lvl="1" algn="ctr">
              <a:spcBef>
                <a:spcPts val="0"/>
              </a:spcBef>
              <a:spcAft>
                <a:spcPts val="0"/>
              </a:spcAft>
              <a:buSzPts val="3000"/>
              <a:buNone/>
              <a:defRPr sz="6000"/>
            </a:lvl2pPr>
            <a:lvl3pPr lvl="2" algn="ctr">
              <a:spcBef>
                <a:spcPts val="0"/>
              </a:spcBef>
              <a:spcAft>
                <a:spcPts val="0"/>
              </a:spcAft>
              <a:buSzPts val="3000"/>
              <a:buNone/>
              <a:defRPr sz="6000"/>
            </a:lvl3pPr>
            <a:lvl4pPr lvl="3" algn="ctr">
              <a:spcBef>
                <a:spcPts val="0"/>
              </a:spcBef>
              <a:spcAft>
                <a:spcPts val="0"/>
              </a:spcAft>
              <a:buSzPts val="3000"/>
              <a:buNone/>
              <a:defRPr sz="6000"/>
            </a:lvl4pPr>
            <a:lvl5pPr lvl="4" algn="ctr">
              <a:spcBef>
                <a:spcPts val="0"/>
              </a:spcBef>
              <a:spcAft>
                <a:spcPts val="0"/>
              </a:spcAft>
              <a:buSzPts val="3000"/>
              <a:buNone/>
              <a:defRPr sz="6000"/>
            </a:lvl5pPr>
            <a:lvl6pPr lvl="5" algn="ctr">
              <a:spcBef>
                <a:spcPts val="0"/>
              </a:spcBef>
              <a:spcAft>
                <a:spcPts val="0"/>
              </a:spcAft>
              <a:buSzPts val="3000"/>
              <a:buNone/>
              <a:defRPr sz="6000"/>
            </a:lvl6pPr>
            <a:lvl7pPr lvl="6" algn="ctr">
              <a:spcBef>
                <a:spcPts val="0"/>
              </a:spcBef>
              <a:spcAft>
                <a:spcPts val="0"/>
              </a:spcAft>
              <a:buSzPts val="3000"/>
              <a:buNone/>
              <a:defRPr sz="6000"/>
            </a:lvl7pPr>
            <a:lvl8pPr lvl="7" algn="ctr">
              <a:spcBef>
                <a:spcPts val="0"/>
              </a:spcBef>
              <a:spcAft>
                <a:spcPts val="0"/>
              </a:spcAft>
              <a:buSzPts val="3000"/>
              <a:buNone/>
              <a:defRPr sz="6000"/>
            </a:lvl8pPr>
            <a:lvl9pPr lvl="8" algn="ctr">
              <a:spcBef>
                <a:spcPts val="0"/>
              </a:spcBef>
              <a:spcAft>
                <a:spcPts val="0"/>
              </a:spcAft>
              <a:buSzPts val="3000"/>
              <a:buNone/>
              <a:defRPr sz="6000"/>
            </a:lvl9pPr>
          </a:lstStyle>
          <a:p>
            <a:r>
              <a:rPr lang="es-ES" dirty="0"/>
              <a:t>´</a:t>
            </a:r>
            <a:endParaRPr lang="es-CO" dirty="0"/>
          </a:p>
        </p:txBody>
      </p:sp>
    </p:spTree>
    <p:extLst>
      <p:ext uri="{BB962C8B-B14F-4D97-AF65-F5344CB8AC3E}">
        <p14:creationId xmlns:p14="http://schemas.microsoft.com/office/powerpoint/2010/main" val="3288668811"/>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5" name="Marcador de texto 4">
            <a:extLst>
              <a:ext uri="{FF2B5EF4-FFF2-40B4-BE49-F238E27FC236}">
                <a16:creationId xmlns:a16="http://schemas.microsoft.com/office/drawing/2014/main" id="{573E33BF-136D-4D7C-7A18-A9CE2D2D0371}"/>
              </a:ext>
            </a:extLst>
          </p:cNvPr>
          <p:cNvSpPr>
            <a:spLocks noGrp="1"/>
          </p:cNvSpPr>
          <p:nvPr>
            <p:ph type="body" idx="1"/>
          </p:nvPr>
        </p:nvSpPr>
        <p:spPr>
          <a:xfrm>
            <a:off x="1600200" y="3247572"/>
            <a:ext cx="8610599" cy="4943928"/>
          </a:xfrm>
          <a:noFill/>
          <a:ln>
            <a:noFill/>
          </a:ln>
        </p:spPr>
        <p:txBody>
          <a:bodyPr spcFirstLastPara="1" vert="horz" wrap="square" lIns="182850" tIns="182850" rIns="182850" bIns="182850" rtlCol="0" anchor="t" anchorCtr="0">
            <a:noAutofit/>
          </a:bodyPr>
          <a:lstStyle/>
          <a:p>
            <a:pPr marL="361950" indent="-361950">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Proporcionalidad e inocuidad.</a:t>
            </a:r>
          </a:p>
          <a:p>
            <a:pPr marL="361950" indent="-361950">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Seguridad y protección.</a:t>
            </a:r>
          </a:p>
          <a:p>
            <a:pPr marL="361950" indent="-361950">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Equidad y no discriminación.</a:t>
            </a:r>
          </a:p>
          <a:p>
            <a:pPr marL="361950" indent="-361950">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Sostenibilidad.</a:t>
            </a:r>
          </a:p>
          <a:p>
            <a:pPr marL="361950" indent="-361950">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Derecho a la intimidad y protección de datos.</a:t>
            </a:r>
          </a:p>
          <a:p>
            <a:pPr marL="361950" indent="-361950">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Transparencia y explicabilidad.</a:t>
            </a:r>
          </a:p>
        </p:txBody>
      </p:sp>
      <p:sp>
        <p:nvSpPr>
          <p:cNvPr id="193" name="Google Shape;193;p21"/>
          <p:cNvSpPr txBox="1">
            <a:spLocks noGrp="1"/>
          </p:cNvSpPr>
          <p:nvPr>
            <p:ph type="title"/>
          </p:nvPr>
        </p:nvSpPr>
        <p:spPr>
          <a:xfrm>
            <a:off x="1142118" y="894576"/>
            <a:ext cx="14555082" cy="902012"/>
          </a:xfrm>
          <a:prstGeom prst="rect">
            <a:avLst/>
          </a:prstGeom>
        </p:spPr>
        <p:txBody>
          <a:bodyPr spcFirstLastPara="1" vert="horz" wrap="square" lIns="91425" tIns="91425" rIns="91425" bIns="91425" rtlCol="0" anchor="t" anchorCtr="0">
            <a:noAutofit/>
          </a:bodyPr>
          <a:lstStyle/>
          <a:p>
            <a:pPr algn="l"/>
            <a:r>
              <a:rPr lang="es-ES" sz="5000" kern="0" spc="-800" dirty="0">
                <a:solidFill>
                  <a:srgbClr val="002B86"/>
                </a:solidFill>
                <a:latin typeface="Lexend Tera Heavy"/>
              </a:rPr>
              <a:t>La </a:t>
            </a:r>
            <a:r>
              <a:rPr lang="es-ES" sz="5000" kern="0" spc="-800" dirty="0" err="1">
                <a:solidFill>
                  <a:srgbClr val="002B86"/>
                </a:solidFill>
                <a:latin typeface="Lexend Tera Heavy"/>
              </a:rPr>
              <a:t>Etica</a:t>
            </a:r>
            <a:r>
              <a:rPr lang="es-ES" sz="5000" kern="0" spc="-800" dirty="0">
                <a:solidFill>
                  <a:srgbClr val="002B86"/>
                </a:solidFill>
                <a:latin typeface="Lexend Tera Heavy"/>
              </a:rPr>
              <a:t> de la Inteligencia Artificial</a:t>
            </a:r>
            <a:endParaRPr lang="es-CO" sz="5000" kern="0" spc="-800" dirty="0">
              <a:solidFill>
                <a:srgbClr val="002B86"/>
              </a:solidFill>
              <a:latin typeface="Lexend Tera Heavy"/>
            </a:endParaRPr>
          </a:p>
        </p:txBody>
      </p:sp>
      <p:sp>
        <p:nvSpPr>
          <p:cNvPr id="2" name="CuadroTexto 1">
            <a:extLst>
              <a:ext uri="{FF2B5EF4-FFF2-40B4-BE49-F238E27FC236}">
                <a16:creationId xmlns:a16="http://schemas.microsoft.com/office/drawing/2014/main" id="{789F769B-E73D-5294-1140-A3D72C5A9AC6}"/>
              </a:ext>
            </a:extLst>
          </p:cNvPr>
          <p:cNvSpPr txBox="1"/>
          <p:nvPr/>
        </p:nvSpPr>
        <p:spPr>
          <a:xfrm>
            <a:off x="1501905" y="2316659"/>
            <a:ext cx="3755895"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defPPr>
              <a:defRPr lang="en-US"/>
            </a:defPPr>
            <a:lvl1pPr defTabSz="1828800">
              <a:buClr>
                <a:srgbClr val="000000"/>
              </a:buClr>
              <a:defRPr sz="4400" b="1" kern="0">
                <a:solidFill>
                  <a:schemeClr val="bg1">
                    <a:lumMod val="85000"/>
                  </a:schemeClr>
                </a:solidFill>
                <a:latin typeface="Fira Sans" panose="020B0503050000020004" pitchFamily="34" charset="0"/>
                <a:ea typeface="Roboto" pitchFamily="2" charset="0"/>
              </a:defRPr>
            </a:lvl1pPr>
          </a:lstStyle>
          <a:p>
            <a:r>
              <a:rPr lang="es-ES" dirty="0">
                <a:sym typeface="Arial"/>
              </a:rPr>
              <a:t>  Principios</a:t>
            </a:r>
            <a:endParaRPr lang="es-CO" dirty="0">
              <a:sym typeface="Arial"/>
            </a:endParaRPr>
          </a:p>
        </p:txBody>
      </p:sp>
      <p:sp>
        <p:nvSpPr>
          <p:cNvPr id="4" name="CuadroTexto 3">
            <a:extLst>
              <a:ext uri="{FF2B5EF4-FFF2-40B4-BE49-F238E27FC236}">
                <a16:creationId xmlns:a16="http://schemas.microsoft.com/office/drawing/2014/main" id="{4BCE3988-7993-8C9E-F749-30808F13AB8C}"/>
              </a:ext>
            </a:extLst>
          </p:cNvPr>
          <p:cNvSpPr txBox="1"/>
          <p:nvPr/>
        </p:nvSpPr>
        <p:spPr>
          <a:xfrm>
            <a:off x="10058400" y="3247572"/>
            <a:ext cx="8001000" cy="4616648"/>
          </a:xfrm>
          <a:prstGeom prst="rect">
            <a:avLst/>
          </a:prstGeom>
          <a:noFill/>
          <a:ln>
            <a:noFill/>
          </a:ln>
        </p:spPr>
        <p:txBody>
          <a:bodyPr spcFirstLastPara="1" vert="horz" wrap="square" lIns="182850" tIns="182850" rIns="182850" bIns="182850" rtlCol="0" anchor="t" anchorCtr="0">
            <a:noAutofit/>
          </a:bodyPr>
          <a:lstStyle>
            <a:lvl1pPr marL="361950" lvl="0" indent="-361950" algn="just">
              <a:lnSpc>
                <a:spcPct val="100000"/>
              </a:lnSpc>
              <a:spcBef>
                <a:spcPts val="0"/>
              </a:spcBef>
              <a:spcAft>
                <a:spcPts val="0"/>
              </a:spcAft>
              <a:buClr>
                <a:schemeClr val="tx2"/>
              </a:buClr>
              <a:buSzPct val="90000"/>
              <a:buFont typeface="Wingdings" panose="05000000000000000000" pitchFamily="2" charset="2"/>
              <a:buChar char="§"/>
              <a:defRPr sz="4200">
                <a:solidFill>
                  <a:schemeClr val="bg2">
                    <a:lumMod val="25000"/>
                  </a:schemeClr>
                </a:solidFill>
                <a:latin typeface="Fira Sans" panose="020B0503050000020004" pitchFamily="34" charset="0"/>
                <a:ea typeface="Fira Sans Condensed"/>
                <a:cs typeface="Fira Sans Condensed"/>
                <a:sym typeface="Fira Sans Condensed"/>
              </a:defRPr>
            </a:lvl1pPr>
            <a:lvl2pPr marL="1828800" lvl="1" indent="-635000">
              <a:spcBef>
                <a:spcPts val="0"/>
              </a:spcBef>
              <a:spcAft>
                <a:spcPts val="0"/>
              </a:spcAft>
              <a:buClr>
                <a:srgbClr val="191919"/>
              </a:buClr>
              <a:buSzPts val="1400"/>
              <a:buFont typeface="Roboto Condensed"/>
              <a:buChar char="○"/>
              <a:defRPr sz="2800">
                <a:latin typeface="Fira Sans Condensed"/>
                <a:ea typeface="Fira Sans Condensed"/>
                <a:cs typeface="Fira Sans Condensed"/>
                <a:sym typeface="Fira Sans Condensed"/>
              </a:defRPr>
            </a:lvl2pPr>
            <a:lvl3pPr marL="2743200" lvl="2" indent="-635000">
              <a:spcBef>
                <a:spcPts val="0"/>
              </a:spcBef>
              <a:spcAft>
                <a:spcPts val="0"/>
              </a:spcAft>
              <a:buClr>
                <a:srgbClr val="191919"/>
              </a:buClr>
              <a:buSzPts val="1400"/>
              <a:buFont typeface="Roboto Condensed"/>
              <a:buChar char="■"/>
              <a:defRPr sz="2400"/>
            </a:lvl3pPr>
            <a:lvl4pPr marL="3657600" lvl="3" indent="-635000">
              <a:spcBef>
                <a:spcPts val="0"/>
              </a:spcBef>
              <a:spcAft>
                <a:spcPts val="0"/>
              </a:spcAft>
              <a:buClr>
                <a:srgbClr val="191919"/>
              </a:buClr>
              <a:buSzPts val="1400"/>
              <a:buFont typeface="Roboto Condensed"/>
              <a:buChar char="●"/>
              <a:defRPr sz="2400"/>
            </a:lvl4pPr>
            <a:lvl5pPr marL="4572000" lvl="4" indent="-635000">
              <a:spcBef>
                <a:spcPts val="0"/>
              </a:spcBef>
              <a:spcAft>
                <a:spcPts val="0"/>
              </a:spcAft>
              <a:buClr>
                <a:srgbClr val="191919"/>
              </a:buClr>
              <a:buSzPts val="1400"/>
              <a:buFont typeface="Roboto Condensed"/>
              <a:buChar char="○"/>
              <a:defRPr sz="2400"/>
            </a:lvl5pPr>
            <a:lvl6pPr marL="5486400" lvl="5" indent="-635000">
              <a:spcBef>
                <a:spcPts val="0"/>
              </a:spcBef>
              <a:spcAft>
                <a:spcPts val="0"/>
              </a:spcAft>
              <a:buClr>
                <a:srgbClr val="191919"/>
              </a:buClr>
              <a:buSzPts val="1400"/>
              <a:buFont typeface="Roboto Condensed"/>
              <a:buChar char="■"/>
              <a:defRPr sz="2400"/>
            </a:lvl6pPr>
            <a:lvl7pPr marL="6400800" lvl="6" indent="-635000">
              <a:spcBef>
                <a:spcPts val="0"/>
              </a:spcBef>
              <a:spcAft>
                <a:spcPts val="0"/>
              </a:spcAft>
              <a:buClr>
                <a:srgbClr val="191919"/>
              </a:buClr>
              <a:buSzPts val="1400"/>
              <a:buFont typeface="Roboto Condensed"/>
              <a:buChar char="●"/>
              <a:defRPr sz="2400"/>
            </a:lvl7pPr>
            <a:lvl8pPr marL="7315200" lvl="7" indent="-635000">
              <a:spcBef>
                <a:spcPts val="0"/>
              </a:spcBef>
              <a:spcAft>
                <a:spcPts val="0"/>
              </a:spcAft>
              <a:buClr>
                <a:srgbClr val="191919"/>
              </a:buClr>
              <a:buSzPts val="1400"/>
              <a:buFont typeface="Roboto Condensed"/>
              <a:buChar char="○"/>
              <a:defRPr sz="2400"/>
            </a:lvl8pPr>
            <a:lvl9pPr marL="8229600" lvl="8" indent="-635000">
              <a:spcBef>
                <a:spcPts val="0"/>
              </a:spcBef>
              <a:spcAft>
                <a:spcPts val="0"/>
              </a:spcAft>
              <a:buClr>
                <a:srgbClr val="191919"/>
              </a:buClr>
              <a:buSzPts val="1400"/>
              <a:buFont typeface="Roboto Condensed"/>
              <a:buChar char="■"/>
              <a:defRPr sz="2400"/>
            </a:lvl9pPr>
          </a:lstStyle>
          <a:p>
            <a:pPr algn="l"/>
            <a:r>
              <a:rPr lang="es-ES" dirty="0">
                <a:sym typeface="Arial"/>
              </a:rPr>
              <a:t>Supervisión y decisión humanas.</a:t>
            </a:r>
          </a:p>
          <a:p>
            <a:pPr algn="l"/>
            <a:r>
              <a:rPr lang="es-ES" dirty="0">
                <a:sym typeface="Arial"/>
              </a:rPr>
              <a:t>Sensibilización y educación.</a:t>
            </a:r>
          </a:p>
          <a:p>
            <a:pPr algn="l"/>
            <a:r>
              <a:rPr lang="es-ES" dirty="0">
                <a:sym typeface="Arial"/>
              </a:rPr>
              <a:t>Responsabilidad y rendición de cuentas.</a:t>
            </a:r>
          </a:p>
          <a:p>
            <a:pPr algn="l"/>
            <a:r>
              <a:rPr lang="es-ES" dirty="0">
                <a:sym typeface="Arial"/>
              </a:rPr>
              <a:t>Gobernanza y colaboración adaptativas y de múltiples partes interesadas.</a:t>
            </a:r>
            <a:endParaRPr lang="es-CO" dirty="0"/>
          </a:p>
        </p:txBody>
      </p:sp>
      <p:sp>
        <p:nvSpPr>
          <p:cNvPr id="7" name="CuadroTexto 6">
            <a:extLst>
              <a:ext uri="{FF2B5EF4-FFF2-40B4-BE49-F238E27FC236}">
                <a16:creationId xmlns:a16="http://schemas.microsoft.com/office/drawing/2014/main" id="{ECC7E739-9F90-2FAC-C925-4E9CBC4E0C81}"/>
              </a:ext>
            </a:extLst>
          </p:cNvPr>
          <p:cNvSpPr txBox="1"/>
          <p:nvPr/>
        </p:nvSpPr>
        <p:spPr>
          <a:xfrm>
            <a:off x="1447800" y="8847876"/>
            <a:ext cx="3353681" cy="90201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271463" indent="-271463" algn="just">
              <a:buClr>
                <a:schemeClr val="accent5">
                  <a:lumMod val="75000"/>
                  <a:lumOff val="25000"/>
                </a:schemeClr>
              </a:buClr>
              <a:buSzPct val="90000"/>
              <a:buFont typeface="Wingdings" panose="05000000000000000000" pitchFamily="2" charset="2"/>
              <a:buChar char="§"/>
              <a:defRPr sz="2000">
                <a:solidFill>
                  <a:srgbClr val="F8F8F8"/>
                </a:solidFill>
                <a:effectLst>
                  <a:outerShdw blurRad="38100" dist="38100" dir="2700000" algn="tl">
                    <a:srgbClr val="000000">
                      <a:alpha val="43137"/>
                    </a:srgbClr>
                  </a:outerShdw>
                </a:effectLst>
                <a:latin typeface="Fira Sans Condensed"/>
                <a:ea typeface="Fira Sans Condensed"/>
                <a:cs typeface="Fira Sans Condensed"/>
                <a:sym typeface="Fira Sans Condensed"/>
              </a:defRPr>
            </a:lvl1pPr>
            <a:lvl2pPr marL="914400" indent="-317500">
              <a:buClr>
                <a:srgbClr val="191919"/>
              </a:buClr>
              <a:buSzPts val="1400"/>
              <a:buFont typeface="Roboto Condensed"/>
              <a:buChar char="○"/>
              <a:defRPr>
                <a:solidFill>
                  <a:schemeClr val="lt2"/>
                </a:solidFill>
                <a:latin typeface="Fira Sans Condensed"/>
                <a:ea typeface="Fira Sans Condensed"/>
                <a:cs typeface="Fira Sans Condensed"/>
                <a:sym typeface="Fira Sans Condensed"/>
              </a:defRPr>
            </a:lvl2pPr>
            <a:lvl3pPr marL="1371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3pPr>
            <a:lvl4pPr marL="1828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4pPr>
            <a:lvl5pPr marL="22860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5pPr>
            <a:lvl6pPr marL="27432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6pPr>
            <a:lvl7pPr marL="32004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7pPr>
            <a:lvl8pPr marL="3657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8pPr>
            <a:lvl9pPr marL="4114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9pPr>
          </a:lstStyle>
          <a:p>
            <a:pPr marL="0" indent="0" algn="r" defTabSz="1828800">
              <a:buClr>
                <a:srgbClr val="0C343D">
                  <a:lumMod val="75000"/>
                  <a:lumOff val="25000"/>
                </a:srgbClr>
              </a:buClr>
              <a:buNone/>
            </a:pPr>
            <a:r>
              <a:rPr lang="es-ES" sz="3200" kern="0" dirty="0">
                <a:solidFill>
                  <a:schemeClr val="bg2">
                    <a:lumMod val="25000"/>
                  </a:schemeClr>
                </a:solidFill>
                <a:effectLst/>
              </a:rPr>
              <a:t>UNESCO, 2021.</a:t>
            </a:r>
            <a:endParaRPr lang="es-CO" sz="3200" kern="0" dirty="0">
              <a:solidFill>
                <a:schemeClr val="bg2">
                  <a:lumMod val="25000"/>
                </a:schemeClr>
              </a:solidFill>
              <a:effectLst/>
            </a:endParaRPr>
          </a:p>
        </p:txBody>
      </p:sp>
      <p:sp>
        <p:nvSpPr>
          <p:cNvPr id="8" name="CuadroTexto 7">
            <a:extLst>
              <a:ext uri="{FF2B5EF4-FFF2-40B4-BE49-F238E27FC236}">
                <a16:creationId xmlns:a16="http://schemas.microsoft.com/office/drawing/2014/main" id="{E8EB4738-DC3D-0468-2A65-9D91EFACF127}"/>
              </a:ext>
            </a:extLst>
          </p:cNvPr>
          <p:cNvSpPr txBox="1"/>
          <p:nvPr/>
        </p:nvSpPr>
        <p:spPr>
          <a:xfrm>
            <a:off x="2590800" y="700326"/>
            <a:ext cx="435105" cy="861774"/>
          </a:xfrm>
          <a:prstGeom prst="rect">
            <a:avLst/>
          </a:prstGeom>
        </p:spPr>
        <p:txBody>
          <a:bodyPr spcFirstLastPara="1" vert="horz" wrap="square" lIns="91425" tIns="91425" rIns="91425" bIns="91425" rtlCol="0" anchor="t" anchorCtr="0">
            <a:noAutofit/>
          </a:bodyPr>
          <a:lstStyle>
            <a:lvl1pPr lvl="0">
              <a:spcBef>
                <a:spcPts val="0"/>
              </a:spcBef>
              <a:spcAft>
                <a:spcPts val="0"/>
              </a:spcAft>
              <a:buSzPts val="3000"/>
              <a:buNone/>
              <a:defRPr sz="5000" kern="0" spc="-800">
                <a:solidFill>
                  <a:srgbClr val="002B86"/>
                </a:solidFill>
                <a:latin typeface="Lexend Tera Heavy"/>
                <a:ea typeface="+mj-ea"/>
                <a:cs typeface="+mj-cs"/>
              </a:defRPr>
            </a:lvl1pPr>
            <a:lvl2pPr lvl="1" algn="ctr">
              <a:spcBef>
                <a:spcPts val="0"/>
              </a:spcBef>
              <a:spcAft>
                <a:spcPts val="0"/>
              </a:spcAft>
              <a:buSzPts val="3000"/>
              <a:buNone/>
              <a:defRPr sz="6000"/>
            </a:lvl2pPr>
            <a:lvl3pPr lvl="2" algn="ctr">
              <a:spcBef>
                <a:spcPts val="0"/>
              </a:spcBef>
              <a:spcAft>
                <a:spcPts val="0"/>
              </a:spcAft>
              <a:buSzPts val="3000"/>
              <a:buNone/>
              <a:defRPr sz="6000"/>
            </a:lvl3pPr>
            <a:lvl4pPr lvl="3" algn="ctr">
              <a:spcBef>
                <a:spcPts val="0"/>
              </a:spcBef>
              <a:spcAft>
                <a:spcPts val="0"/>
              </a:spcAft>
              <a:buSzPts val="3000"/>
              <a:buNone/>
              <a:defRPr sz="6000"/>
            </a:lvl4pPr>
            <a:lvl5pPr lvl="4" algn="ctr">
              <a:spcBef>
                <a:spcPts val="0"/>
              </a:spcBef>
              <a:spcAft>
                <a:spcPts val="0"/>
              </a:spcAft>
              <a:buSzPts val="3000"/>
              <a:buNone/>
              <a:defRPr sz="6000"/>
            </a:lvl5pPr>
            <a:lvl6pPr lvl="5" algn="ctr">
              <a:spcBef>
                <a:spcPts val="0"/>
              </a:spcBef>
              <a:spcAft>
                <a:spcPts val="0"/>
              </a:spcAft>
              <a:buSzPts val="3000"/>
              <a:buNone/>
              <a:defRPr sz="6000"/>
            </a:lvl6pPr>
            <a:lvl7pPr lvl="6" algn="ctr">
              <a:spcBef>
                <a:spcPts val="0"/>
              </a:spcBef>
              <a:spcAft>
                <a:spcPts val="0"/>
              </a:spcAft>
              <a:buSzPts val="3000"/>
              <a:buNone/>
              <a:defRPr sz="6000"/>
            </a:lvl7pPr>
            <a:lvl8pPr lvl="7" algn="ctr">
              <a:spcBef>
                <a:spcPts val="0"/>
              </a:spcBef>
              <a:spcAft>
                <a:spcPts val="0"/>
              </a:spcAft>
              <a:buSzPts val="3000"/>
              <a:buNone/>
              <a:defRPr sz="6000"/>
            </a:lvl8pPr>
            <a:lvl9pPr lvl="8" algn="ctr">
              <a:spcBef>
                <a:spcPts val="0"/>
              </a:spcBef>
              <a:spcAft>
                <a:spcPts val="0"/>
              </a:spcAft>
              <a:buSzPts val="3000"/>
              <a:buNone/>
              <a:defRPr sz="6000"/>
            </a:lvl9pPr>
          </a:lstStyle>
          <a:p>
            <a:r>
              <a:rPr lang="es-ES" dirty="0"/>
              <a:t>´</a:t>
            </a:r>
            <a:endParaRPr lang="es-CO" dirty="0"/>
          </a:p>
        </p:txBody>
      </p:sp>
    </p:spTree>
    <p:extLst>
      <p:ext uri="{BB962C8B-B14F-4D97-AF65-F5344CB8AC3E}">
        <p14:creationId xmlns:p14="http://schemas.microsoft.com/office/powerpoint/2010/main" val="213952427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5" name="Marcador de texto 4">
            <a:extLst>
              <a:ext uri="{FF2B5EF4-FFF2-40B4-BE49-F238E27FC236}">
                <a16:creationId xmlns:a16="http://schemas.microsoft.com/office/drawing/2014/main" id="{573E33BF-136D-4D7C-7A18-A9CE2D2D0371}"/>
              </a:ext>
            </a:extLst>
          </p:cNvPr>
          <p:cNvSpPr>
            <a:spLocks noGrp="1"/>
          </p:cNvSpPr>
          <p:nvPr>
            <p:ph type="body" idx="1"/>
          </p:nvPr>
        </p:nvSpPr>
        <p:spPr>
          <a:xfrm>
            <a:off x="2067278" y="2400300"/>
            <a:ext cx="14153444" cy="4943928"/>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El control humano es un concepto en construcción. </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Las aproximaciones teóricas que se han hecho provienen de empresas, gobiernos y organizaciones civiles e internacionales que han reconocido la necesidad de controlar los sistemas de inteligencia artificial.</a:t>
            </a:r>
            <a:endParaRPr lang="es-CO" sz="4200" dirty="0">
              <a:solidFill>
                <a:schemeClr val="bg2">
                  <a:lumMod val="25000"/>
                </a:schemeClr>
              </a:solidFill>
              <a:latin typeface="Fira Sans" panose="020B0503050000020004" pitchFamily="34" charset="0"/>
            </a:endParaRPr>
          </a:p>
        </p:txBody>
      </p:sp>
      <p:sp>
        <p:nvSpPr>
          <p:cNvPr id="193" name="Google Shape;193;p21"/>
          <p:cNvSpPr txBox="1">
            <a:spLocks noGrp="1"/>
          </p:cNvSpPr>
          <p:nvPr>
            <p:ph type="title"/>
          </p:nvPr>
        </p:nvSpPr>
        <p:spPr>
          <a:xfrm>
            <a:off x="1218318" y="876300"/>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Supervisión y decisión humanas</a:t>
            </a:r>
          </a:p>
        </p:txBody>
      </p:sp>
      <p:sp>
        <p:nvSpPr>
          <p:cNvPr id="2" name="CuadroTexto 1">
            <a:extLst>
              <a:ext uri="{FF2B5EF4-FFF2-40B4-BE49-F238E27FC236}">
                <a16:creationId xmlns:a16="http://schemas.microsoft.com/office/drawing/2014/main" id="{D0DC4794-4D53-A242-8848-B3DBC6F25974}"/>
              </a:ext>
            </a:extLst>
          </p:cNvPr>
          <p:cNvSpPr txBox="1"/>
          <p:nvPr/>
        </p:nvSpPr>
        <p:spPr>
          <a:xfrm>
            <a:off x="1447800" y="8847876"/>
            <a:ext cx="3353681" cy="90201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271463" indent="-271463" algn="just">
              <a:buClr>
                <a:schemeClr val="accent5">
                  <a:lumMod val="75000"/>
                  <a:lumOff val="25000"/>
                </a:schemeClr>
              </a:buClr>
              <a:buSzPct val="90000"/>
              <a:buFont typeface="Wingdings" panose="05000000000000000000" pitchFamily="2" charset="2"/>
              <a:buChar char="§"/>
              <a:defRPr sz="2000">
                <a:solidFill>
                  <a:srgbClr val="F8F8F8"/>
                </a:solidFill>
                <a:effectLst>
                  <a:outerShdw blurRad="38100" dist="38100" dir="2700000" algn="tl">
                    <a:srgbClr val="000000">
                      <a:alpha val="43137"/>
                    </a:srgbClr>
                  </a:outerShdw>
                </a:effectLst>
                <a:latin typeface="Fira Sans Condensed"/>
                <a:ea typeface="Fira Sans Condensed"/>
                <a:cs typeface="Fira Sans Condensed"/>
                <a:sym typeface="Fira Sans Condensed"/>
              </a:defRPr>
            </a:lvl1pPr>
            <a:lvl2pPr marL="914400" indent="-317500">
              <a:buClr>
                <a:srgbClr val="191919"/>
              </a:buClr>
              <a:buSzPts val="1400"/>
              <a:buFont typeface="Roboto Condensed"/>
              <a:buChar char="○"/>
              <a:defRPr>
                <a:solidFill>
                  <a:schemeClr val="lt2"/>
                </a:solidFill>
                <a:latin typeface="Fira Sans Condensed"/>
                <a:ea typeface="Fira Sans Condensed"/>
                <a:cs typeface="Fira Sans Condensed"/>
                <a:sym typeface="Fira Sans Condensed"/>
              </a:defRPr>
            </a:lvl2pPr>
            <a:lvl3pPr marL="1371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3pPr>
            <a:lvl4pPr marL="1828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4pPr>
            <a:lvl5pPr marL="22860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5pPr>
            <a:lvl6pPr marL="27432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6pPr>
            <a:lvl7pPr marL="32004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7pPr>
            <a:lvl8pPr marL="3657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8pPr>
            <a:lvl9pPr marL="4114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9pPr>
          </a:lstStyle>
          <a:p>
            <a:pPr marL="0" indent="0" algn="r" defTabSz="1828800">
              <a:buClr>
                <a:srgbClr val="0C343D">
                  <a:lumMod val="75000"/>
                  <a:lumOff val="25000"/>
                </a:srgbClr>
              </a:buClr>
              <a:buNone/>
            </a:pPr>
            <a:r>
              <a:rPr lang="es-ES" sz="3200" kern="0" dirty="0">
                <a:solidFill>
                  <a:schemeClr val="bg2">
                    <a:lumMod val="25000"/>
                  </a:schemeClr>
                </a:solidFill>
                <a:effectLst/>
              </a:rPr>
              <a:t>UNESCO, 2021.</a:t>
            </a:r>
            <a:endParaRPr lang="es-CO" sz="3200" kern="0" dirty="0">
              <a:solidFill>
                <a:schemeClr val="bg2">
                  <a:lumMod val="25000"/>
                </a:schemeClr>
              </a:solidFill>
              <a:effectLst/>
            </a:endParaRPr>
          </a:p>
        </p:txBody>
      </p:sp>
    </p:spTree>
    <p:extLst>
      <p:ext uri="{BB962C8B-B14F-4D97-AF65-F5344CB8AC3E}">
        <p14:creationId xmlns:p14="http://schemas.microsoft.com/office/powerpoint/2010/main" val="284731336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5" name="Marcador de texto 4">
            <a:extLst>
              <a:ext uri="{FF2B5EF4-FFF2-40B4-BE49-F238E27FC236}">
                <a16:creationId xmlns:a16="http://schemas.microsoft.com/office/drawing/2014/main" id="{573E33BF-136D-4D7C-7A18-A9CE2D2D0371}"/>
              </a:ext>
            </a:extLst>
          </p:cNvPr>
          <p:cNvSpPr>
            <a:spLocks noGrp="1"/>
          </p:cNvSpPr>
          <p:nvPr>
            <p:ph type="body" idx="1"/>
          </p:nvPr>
        </p:nvSpPr>
        <p:spPr>
          <a:xfrm>
            <a:off x="7010400" y="2476500"/>
            <a:ext cx="10515600" cy="4943928"/>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El control humano comprende la </a:t>
            </a:r>
            <a:r>
              <a:rPr lang="es-ES" sz="4200" b="1" dirty="0">
                <a:solidFill>
                  <a:schemeClr val="bg2">
                    <a:lumMod val="25000"/>
                  </a:schemeClr>
                </a:solidFill>
                <a:latin typeface="Fira Sans" panose="020B0503050000020004" pitchFamily="34" charset="0"/>
                <a:sym typeface="Arial"/>
              </a:rPr>
              <a:t>supervisión</a:t>
            </a:r>
            <a:r>
              <a:rPr lang="es-ES" sz="4200" dirty="0">
                <a:solidFill>
                  <a:schemeClr val="bg2">
                    <a:lumMod val="25000"/>
                  </a:schemeClr>
                </a:solidFill>
                <a:latin typeface="Fira Sans" panose="020B0503050000020004" pitchFamily="34" charset="0"/>
                <a:sym typeface="Arial"/>
              </a:rPr>
              <a:t>, </a:t>
            </a:r>
            <a:r>
              <a:rPr lang="es-ES" sz="4200" b="1" dirty="0">
                <a:solidFill>
                  <a:schemeClr val="bg2">
                    <a:lumMod val="25000"/>
                  </a:schemeClr>
                </a:solidFill>
                <a:latin typeface="Fira Sans" panose="020B0503050000020004" pitchFamily="34" charset="0"/>
                <a:sym typeface="Arial"/>
              </a:rPr>
              <a:t>participación</a:t>
            </a:r>
            <a:r>
              <a:rPr lang="es-ES" sz="4200" dirty="0">
                <a:solidFill>
                  <a:schemeClr val="bg2">
                    <a:lumMod val="25000"/>
                  </a:schemeClr>
                </a:solidFill>
                <a:latin typeface="Fira Sans" panose="020B0503050000020004" pitchFamily="34" charset="0"/>
                <a:sym typeface="Arial"/>
              </a:rPr>
              <a:t>, </a:t>
            </a:r>
            <a:r>
              <a:rPr lang="es-ES" sz="4200" b="1" dirty="0">
                <a:solidFill>
                  <a:schemeClr val="bg2">
                    <a:lumMod val="25000"/>
                  </a:schemeClr>
                </a:solidFill>
                <a:latin typeface="Fira Sans" panose="020B0503050000020004" pitchFamily="34" charset="0"/>
                <a:sym typeface="Arial"/>
              </a:rPr>
              <a:t>revisión</a:t>
            </a:r>
            <a:r>
              <a:rPr lang="es-ES" sz="4200" dirty="0">
                <a:solidFill>
                  <a:schemeClr val="bg2">
                    <a:lumMod val="25000"/>
                  </a:schemeClr>
                </a:solidFill>
                <a:latin typeface="Fira Sans" panose="020B0503050000020004" pitchFamily="34" charset="0"/>
                <a:sym typeface="Arial"/>
              </a:rPr>
              <a:t> y </a:t>
            </a:r>
            <a:r>
              <a:rPr lang="es-ES" sz="4200" b="1" dirty="0">
                <a:solidFill>
                  <a:schemeClr val="bg2">
                    <a:lumMod val="25000"/>
                  </a:schemeClr>
                </a:solidFill>
                <a:latin typeface="Fira Sans" panose="020B0503050000020004" pitchFamily="34" charset="0"/>
                <a:sym typeface="Arial"/>
              </a:rPr>
              <a:t>determinación</a:t>
            </a:r>
            <a:r>
              <a:rPr lang="es-ES" sz="4200" dirty="0">
                <a:solidFill>
                  <a:schemeClr val="bg2">
                    <a:lumMod val="25000"/>
                  </a:schemeClr>
                </a:solidFill>
                <a:latin typeface="Fira Sans" panose="020B0503050000020004" pitchFamily="34" charset="0"/>
                <a:sym typeface="Arial"/>
              </a:rPr>
              <a:t> humana. </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Que los sistemas permanezcan siempre bajo el control humano —incluso de manera ex post con la revisión de las decisiones que dichos sistemas determinen— y siempre impulsados por consideraciones basadas en valores.</a:t>
            </a:r>
            <a:endParaRPr lang="es-CO" sz="4200" dirty="0">
              <a:solidFill>
                <a:schemeClr val="bg2">
                  <a:lumMod val="25000"/>
                </a:schemeClr>
              </a:solidFill>
              <a:latin typeface="Fira Sans" panose="020B0503050000020004" pitchFamily="34" charset="0"/>
            </a:endParaRPr>
          </a:p>
        </p:txBody>
      </p:sp>
      <p:sp>
        <p:nvSpPr>
          <p:cNvPr id="193" name="Google Shape;193;p21"/>
          <p:cNvSpPr txBox="1">
            <a:spLocks noGrp="1"/>
          </p:cNvSpPr>
          <p:nvPr>
            <p:ph type="title"/>
          </p:nvPr>
        </p:nvSpPr>
        <p:spPr>
          <a:xfrm>
            <a:off x="1218318" y="876300"/>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Supervisión y decisión humanas</a:t>
            </a:r>
          </a:p>
        </p:txBody>
      </p:sp>
      <p:sp>
        <p:nvSpPr>
          <p:cNvPr id="2" name="CuadroTexto 1">
            <a:extLst>
              <a:ext uri="{FF2B5EF4-FFF2-40B4-BE49-F238E27FC236}">
                <a16:creationId xmlns:a16="http://schemas.microsoft.com/office/drawing/2014/main" id="{D0DC4794-4D53-A242-8848-B3DBC6F25974}"/>
              </a:ext>
            </a:extLst>
          </p:cNvPr>
          <p:cNvSpPr txBox="1"/>
          <p:nvPr/>
        </p:nvSpPr>
        <p:spPr>
          <a:xfrm>
            <a:off x="1447800" y="8847876"/>
            <a:ext cx="6477000" cy="90201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271463" indent="-271463" algn="just">
              <a:buClr>
                <a:schemeClr val="accent5">
                  <a:lumMod val="75000"/>
                  <a:lumOff val="25000"/>
                </a:schemeClr>
              </a:buClr>
              <a:buSzPct val="90000"/>
              <a:buFont typeface="Wingdings" panose="05000000000000000000" pitchFamily="2" charset="2"/>
              <a:buChar char="§"/>
              <a:defRPr sz="2000">
                <a:solidFill>
                  <a:srgbClr val="F8F8F8"/>
                </a:solidFill>
                <a:effectLst>
                  <a:outerShdw blurRad="38100" dist="38100" dir="2700000" algn="tl">
                    <a:srgbClr val="000000">
                      <a:alpha val="43137"/>
                    </a:srgbClr>
                  </a:outerShdw>
                </a:effectLst>
                <a:latin typeface="Fira Sans Condensed"/>
                <a:ea typeface="Fira Sans Condensed"/>
                <a:cs typeface="Fira Sans Condensed"/>
                <a:sym typeface="Fira Sans Condensed"/>
              </a:defRPr>
            </a:lvl1pPr>
            <a:lvl2pPr marL="914400" indent="-317500">
              <a:buClr>
                <a:srgbClr val="191919"/>
              </a:buClr>
              <a:buSzPts val="1400"/>
              <a:buFont typeface="Roboto Condensed"/>
              <a:buChar char="○"/>
              <a:defRPr>
                <a:solidFill>
                  <a:schemeClr val="lt2"/>
                </a:solidFill>
                <a:latin typeface="Fira Sans Condensed"/>
                <a:ea typeface="Fira Sans Condensed"/>
                <a:cs typeface="Fira Sans Condensed"/>
                <a:sym typeface="Fira Sans Condensed"/>
              </a:defRPr>
            </a:lvl2pPr>
            <a:lvl3pPr marL="1371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3pPr>
            <a:lvl4pPr marL="1828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4pPr>
            <a:lvl5pPr marL="22860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5pPr>
            <a:lvl6pPr marL="27432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6pPr>
            <a:lvl7pPr marL="32004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7pPr>
            <a:lvl8pPr marL="3657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8pPr>
            <a:lvl9pPr marL="4114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9pPr>
          </a:lstStyle>
          <a:p>
            <a:pPr marL="0" indent="0" algn="l" defTabSz="1828800">
              <a:buClr>
                <a:srgbClr val="0C343D">
                  <a:lumMod val="75000"/>
                  <a:lumOff val="25000"/>
                </a:srgbClr>
              </a:buClr>
              <a:buNone/>
            </a:pPr>
            <a:r>
              <a:rPr lang="en-US" sz="3200" kern="0" dirty="0">
                <a:solidFill>
                  <a:schemeClr val="bg2">
                    <a:lumMod val="25000"/>
                  </a:schemeClr>
                </a:solidFill>
                <a:effectLst/>
              </a:rPr>
              <a:t>(The Public Voice Coalition, 2018)</a:t>
            </a:r>
            <a:endParaRPr lang="es-CO" sz="3200" kern="0" dirty="0">
              <a:solidFill>
                <a:schemeClr val="bg2">
                  <a:lumMod val="25000"/>
                </a:schemeClr>
              </a:solidFill>
              <a:effectLst/>
            </a:endParaRPr>
          </a:p>
        </p:txBody>
      </p:sp>
      <p:pic>
        <p:nvPicPr>
          <p:cNvPr id="4098" name="Picture 2" descr="Presidente de Microsoft: La IA puede convertirse en un arma si no está  sujeta al control humano">
            <a:extLst>
              <a:ext uri="{FF2B5EF4-FFF2-40B4-BE49-F238E27FC236}">
                <a16:creationId xmlns:a16="http://schemas.microsoft.com/office/drawing/2014/main" id="{828C0D0C-8A0D-BB32-C427-B9C216B4CBD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19200" y="2909789"/>
            <a:ext cx="5468637" cy="4077351"/>
          </a:xfrm>
          <a:prstGeom prst="roundRect">
            <a:avLst>
              <a:gd name="adj" fmla="val 8594"/>
            </a:avLst>
          </a:prstGeom>
          <a:solidFill>
            <a:srgbClr val="FFFFFF">
              <a:shade val="85000"/>
            </a:srgbClr>
          </a:solidFill>
          <a:ln w="38100">
            <a:solidFill>
              <a:srgbClr val="056384"/>
            </a:solidFill>
          </a:ln>
          <a:effectLst>
            <a:reflection blurRad="12700" stA="38000" endPos="28000" dist="5000" dir="5400000" sy="-100000" algn="bl" rotWithShape="0"/>
          </a:effectLst>
        </p:spPr>
      </p:pic>
    </p:spTree>
    <p:extLst>
      <p:ext uri="{BB962C8B-B14F-4D97-AF65-F5344CB8AC3E}">
        <p14:creationId xmlns:p14="http://schemas.microsoft.com/office/powerpoint/2010/main" val="408776277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1143000" y="1004656"/>
            <a:ext cx="16881255" cy="1543529"/>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Leonardo Al y el caso Lisandro Adarraga</a:t>
            </a:r>
            <a:endParaRPr sz="5000" kern="0" spc="-800" dirty="0">
              <a:solidFill>
                <a:srgbClr val="002B86"/>
              </a:solidFill>
              <a:latin typeface="Lexend Tera Heavy"/>
            </a:endParaRPr>
          </a:p>
        </p:txBody>
      </p:sp>
      <p:pic>
        <p:nvPicPr>
          <p:cNvPr id="5" name="Imagen 4">
            <a:extLst>
              <a:ext uri="{FF2B5EF4-FFF2-40B4-BE49-F238E27FC236}">
                <a16:creationId xmlns:a16="http://schemas.microsoft.com/office/drawing/2014/main" id="{A130971C-29CB-C3DC-D283-BA7D02C5D6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28374" y="2171700"/>
            <a:ext cx="4034301" cy="2859020"/>
          </a:xfrm>
          <a:prstGeom prst="rect">
            <a:avLst/>
          </a:prstGeom>
          <a:ln>
            <a:solidFill>
              <a:schemeClr val="tx1"/>
            </a:solidFill>
          </a:ln>
        </p:spPr>
      </p:pic>
      <p:pic>
        <p:nvPicPr>
          <p:cNvPr id="6" name="Imagen 5">
            <a:extLst>
              <a:ext uri="{FF2B5EF4-FFF2-40B4-BE49-F238E27FC236}">
                <a16:creationId xmlns:a16="http://schemas.microsoft.com/office/drawing/2014/main" id="{8C4614D6-68B1-D204-870B-74E6E0C22A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4212" y="5398081"/>
            <a:ext cx="2932414" cy="3876937"/>
          </a:xfrm>
          <a:prstGeom prst="rect">
            <a:avLst/>
          </a:prstGeom>
          <a:ln>
            <a:solidFill>
              <a:schemeClr val="tx1"/>
            </a:solidFill>
          </a:ln>
        </p:spPr>
      </p:pic>
      <p:pic>
        <p:nvPicPr>
          <p:cNvPr id="7" name="Imagen 6">
            <a:extLst>
              <a:ext uri="{FF2B5EF4-FFF2-40B4-BE49-F238E27FC236}">
                <a16:creationId xmlns:a16="http://schemas.microsoft.com/office/drawing/2014/main" id="{2310452C-61A2-B740-688E-926E456EF6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63715" y="2171700"/>
            <a:ext cx="2801286" cy="3767121"/>
          </a:xfrm>
          <a:prstGeom prst="rect">
            <a:avLst/>
          </a:prstGeom>
          <a:ln>
            <a:solidFill>
              <a:schemeClr val="tx1"/>
            </a:solidFill>
          </a:ln>
        </p:spPr>
      </p:pic>
      <p:pic>
        <p:nvPicPr>
          <p:cNvPr id="11" name="Imagen 10">
            <a:extLst>
              <a:ext uri="{FF2B5EF4-FFF2-40B4-BE49-F238E27FC236}">
                <a16:creationId xmlns:a16="http://schemas.microsoft.com/office/drawing/2014/main" id="{1BDF5F6D-A0E4-2FFD-07BD-EE02373A1D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926251" y="2171700"/>
            <a:ext cx="2669358" cy="3767122"/>
          </a:xfrm>
          <a:prstGeom prst="rect">
            <a:avLst/>
          </a:prstGeom>
          <a:ln>
            <a:solidFill>
              <a:schemeClr val="tx1"/>
            </a:solidFill>
          </a:ln>
        </p:spPr>
      </p:pic>
      <p:pic>
        <p:nvPicPr>
          <p:cNvPr id="13" name="Imagen 12">
            <a:extLst>
              <a:ext uri="{FF2B5EF4-FFF2-40B4-BE49-F238E27FC236}">
                <a16:creationId xmlns:a16="http://schemas.microsoft.com/office/drawing/2014/main" id="{76166193-C0BB-339F-69EE-3A75206EB8D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15200" y="6424280"/>
            <a:ext cx="2850738" cy="2850738"/>
          </a:xfrm>
          <a:prstGeom prst="rect">
            <a:avLst/>
          </a:prstGeom>
          <a:ln>
            <a:solidFill>
              <a:schemeClr val="tx1"/>
            </a:solidFill>
          </a:ln>
        </p:spPr>
      </p:pic>
      <p:pic>
        <p:nvPicPr>
          <p:cNvPr id="14" name="Imagen 13">
            <a:extLst>
              <a:ext uri="{FF2B5EF4-FFF2-40B4-BE49-F238E27FC236}">
                <a16:creationId xmlns:a16="http://schemas.microsoft.com/office/drawing/2014/main" id="{B27287BE-F0C4-FBBB-8CB6-FED663CD05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88707" y="2171700"/>
            <a:ext cx="2643365" cy="3796324"/>
          </a:xfrm>
          <a:prstGeom prst="rect">
            <a:avLst/>
          </a:prstGeom>
          <a:ln>
            <a:solidFill>
              <a:schemeClr val="tx1"/>
            </a:solidFill>
          </a:ln>
        </p:spPr>
      </p:pic>
      <p:pic>
        <p:nvPicPr>
          <p:cNvPr id="15" name="Imagen 14">
            <a:extLst>
              <a:ext uri="{FF2B5EF4-FFF2-40B4-BE49-F238E27FC236}">
                <a16:creationId xmlns:a16="http://schemas.microsoft.com/office/drawing/2014/main" id="{97E8A586-E1E0-BDE9-FCEF-DBC798BA2CC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963400" y="6424280"/>
            <a:ext cx="4128071" cy="2850738"/>
          </a:xfrm>
          <a:prstGeom prst="rect">
            <a:avLst/>
          </a:prstGeom>
          <a:ln>
            <a:solidFill>
              <a:schemeClr val="tx1"/>
            </a:solidFill>
          </a:ln>
        </p:spPr>
      </p:pic>
    </p:spTree>
    <p:extLst>
      <p:ext uri="{BB962C8B-B14F-4D97-AF65-F5344CB8AC3E}">
        <p14:creationId xmlns:p14="http://schemas.microsoft.com/office/powerpoint/2010/main" val="177339764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5" name="Marcador de texto 4">
            <a:extLst>
              <a:ext uri="{FF2B5EF4-FFF2-40B4-BE49-F238E27FC236}">
                <a16:creationId xmlns:a16="http://schemas.microsoft.com/office/drawing/2014/main" id="{573E33BF-136D-4D7C-7A18-A9CE2D2D0371}"/>
              </a:ext>
            </a:extLst>
          </p:cNvPr>
          <p:cNvSpPr>
            <a:spLocks noGrp="1"/>
          </p:cNvSpPr>
          <p:nvPr>
            <p:ph type="body" idx="1"/>
          </p:nvPr>
        </p:nvSpPr>
        <p:spPr>
          <a:xfrm>
            <a:off x="2067278" y="2400300"/>
            <a:ext cx="14153444" cy="4943928"/>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Los Estados Miembros deberían velar por que siempre sea posible atribuir la </a:t>
            </a:r>
            <a:r>
              <a:rPr lang="es-ES" sz="4200" b="1" dirty="0">
                <a:solidFill>
                  <a:schemeClr val="bg2">
                    <a:lumMod val="25000"/>
                  </a:schemeClr>
                </a:solidFill>
                <a:latin typeface="Fira Sans" panose="020B0503050000020004" pitchFamily="34" charset="0"/>
                <a:sym typeface="Arial"/>
              </a:rPr>
              <a:t>responsabilidad ética y jurídica</a:t>
            </a:r>
            <a:r>
              <a:rPr lang="es-ES" sz="4200" dirty="0">
                <a:solidFill>
                  <a:schemeClr val="bg2">
                    <a:lumMod val="25000"/>
                  </a:schemeClr>
                </a:solidFill>
                <a:latin typeface="Fira Sans" panose="020B0503050000020004" pitchFamily="34" charset="0"/>
                <a:sym typeface="Arial"/>
              </a:rPr>
              <a:t>, en cualquier etapa del ciclo de vida de los sistemas de IA, así como en los casos de recurso relacionados con sistemas de IA, a personas físicas o a entidades jurídicas existentes. </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La supervisión humana se refiere, por tanto, no solo a la supervisión humana individual, sino también a la supervisión pública inclusiva, según corresponda.</a:t>
            </a:r>
            <a:endParaRPr lang="es-CO" sz="4200" dirty="0">
              <a:solidFill>
                <a:schemeClr val="bg2">
                  <a:lumMod val="25000"/>
                </a:schemeClr>
              </a:solidFill>
              <a:latin typeface="Fira Sans" panose="020B0503050000020004" pitchFamily="34" charset="0"/>
            </a:endParaRPr>
          </a:p>
        </p:txBody>
      </p:sp>
      <p:sp>
        <p:nvSpPr>
          <p:cNvPr id="193" name="Google Shape;193;p21"/>
          <p:cNvSpPr txBox="1">
            <a:spLocks noGrp="1"/>
          </p:cNvSpPr>
          <p:nvPr>
            <p:ph type="title"/>
          </p:nvPr>
        </p:nvSpPr>
        <p:spPr>
          <a:xfrm>
            <a:off x="1142118" y="952500"/>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Supervisión y decisión humanas</a:t>
            </a:r>
          </a:p>
        </p:txBody>
      </p:sp>
      <p:sp>
        <p:nvSpPr>
          <p:cNvPr id="2" name="CuadroTexto 1">
            <a:extLst>
              <a:ext uri="{FF2B5EF4-FFF2-40B4-BE49-F238E27FC236}">
                <a16:creationId xmlns:a16="http://schemas.microsoft.com/office/drawing/2014/main" id="{D0DC4794-4D53-A242-8848-B3DBC6F25974}"/>
              </a:ext>
            </a:extLst>
          </p:cNvPr>
          <p:cNvSpPr txBox="1"/>
          <p:nvPr/>
        </p:nvSpPr>
        <p:spPr>
          <a:xfrm>
            <a:off x="1447800" y="8847876"/>
            <a:ext cx="3353681" cy="90201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271463" indent="-271463" algn="just">
              <a:buClr>
                <a:schemeClr val="accent5">
                  <a:lumMod val="75000"/>
                  <a:lumOff val="25000"/>
                </a:schemeClr>
              </a:buClr>
              <a:buSzPct val="90000"/>
              <a:buFont typeface="Wingdings" panose="05000000000000000000" pitchFamily="2" charset="2"/>
              <a:buChar char="§"/>
              <a:defRPr sz="2000">
                <a:solidFill>
                  <a:srgbClr val="F8F8F8"/>
                </a:solidFill>
                <a:effectLst>
                  <a:outerShdw blurRad="38100" dist="38100" dir="2700000" algn="tl">
                    <a:srgbClr val="000000">
                      <a:alpha val="43137"/>
                    </a:srgbClr>
                  </a:outerShdw>
                </a:effectLst>
                <a:latin typeface="Fira Sans Condensed"/>
                <a:ea typeface="Fira Sans Condensed"/>
                <a:cs typeface="Fira Sans Condensed"/>
                <a:sym typeface="Fira Sans Condensed"/>
              </a:defRPr>
            </a:lvl1pPr>
            <a:lvl2pPr marL="914400" indent="-317500">
              <a:buClr>
                <a:srgbClr val="191919"/>
              </a:buClr>
              <a:buSzPts val="1400"/>
              <a:buFont typeface="Roboto Condensed"/>
              <a:buChar char="○"/>
              <a:defRPr>
                <a:solidFill>
                  <a:schemeClr val="lt2"/>
                </a:solidFill>
                <a:latin typeface="Fira Sans Condensed"/>
                <a:ea typeface="Fira Sans Condensed"/>
                <a:cs typeface="Fira Sans Condensed"/>
                <a:sym typeface="Fira Sans Condensed"/>
              </a:defRPr>
            </a:lvl2pPr>
            <a:lvl3pPr marL="1371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3pPr>
            <a:lvl4pPr marL="1828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4pPr>
            <a:lvl5pPr marL="22860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5pPr>
            <a:lvl6pPr marL="27432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6pPr>
            <a:lvl7pPr marL="32004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7pPr>
            <a:lvl8pPr marL="36576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8pPr>
            <a:lvl9pPr marL="4114800" indent="-317500">
              <a:buClr>
                <a:srgbClr val="191919"/>
              </a:buClr>
              <a:buSzPts val="1400"/>
              <a:buFont typeface="Roboto Condensed"/>
              <a:buChar char="■"/>
              <a:defRPr sz="1200">
                <a:solidFill>
                  <a:schemeClr val="lt2"/>
                </a:solidFill>
                <a:latin typeface="Fira Sans Condensed Light"/>
                <a:ea typeface="Fira Sans Condensed Light"/>
                <a:cs typeface="Fira Sans Condensed Light"/>
                <a:sym typeface="Fira Sans Condensed Light"/>
              </a:defRPr>
            </a:lvl9pPr>
          </a:lstStyle>
          <a:p>
            <a:pPr marL="0" indent="0" algn="r" defTabSz="1828800">
              <a:buClr>
                <a:srgbClr val="0C343D">
                  <a:lumMod val="75000"/>
                  <a:lumOff val="25000"/>
                </a:srgbClr>
              </a:buClr>
              <a:buNone/>
            </a:pPr>
            <a:r>
              <a:rPr lang="es-ES" sz="3200" kern="0" dirty="0">
                <a:solidFill>
                  <a:schemeClr val="bg2">
                    <a:lumMod val="25000"/>
                  </a:schemeClr>
                </a:solidFill>
                <a:effectLst/>
              </a:rPr>
              <a:t>UNESCO, 2021.</a:t>
            </a:r>
            <a:endParaRPr lang="es-CO" sz="3200" kern="0" dirty="0">
              <a:solidFill>
                <a:schemeClr val="bg2">
                  <a:lumMod val="25000"/>
                </a:schemeClr>
              </a:solidFill>
              <a:effectLst/>
            </a:endParaRPr>
          </a:p>
        </p:txBody>
      </p:sp>
    </p:spTree>
    <p:extLst>
      <p:ext uri="{BB962C8B-B14F-4D97-AF65-F5344CB8AC3E}">
        <p14:creationId xmlns:p14="http://schemas.microsoft.com/office/powerpoint/2010/main" val="413595191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5" name="Marcador de texto 4">
            <a:extLst>
              <a:ext uri="{FF2B5EF4-FFF2-40B4-BE49-F238E27FC236}">
                <a16:creationId xmlns:a16="http://schemas.microsoft.com/office/drawing/2014/main" id="{573E33BF-136D-4D7C-7A18-A9CE2D2D0371}"/>
              </a:ext>
            </a:extLst>
          </p:cNvPr>
          <p:cNvSpPr>
            <a:spLocks noGrp="1"/>
          </p:cNvSpPr>
          <p:nvPr>
            <p:ph type="body" idx="1"/>
          </p:nvPr>
        </p:nvSpPr>
        <p:spPr>
          <a:xfrm>
            <a:off x="1715913" y="2485572"/>
            <a:ext cx="15917330" cy="4943928"/>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Debemos reflexionar sobre el papel que queremos que desempeñe la IA en nuestras vidas y cómo podemos equilibrar los beneficios de su uso con la necesidad de proteger la propiedad intelectual y fomentar la creatividad humana. </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sym typeface="Arial"/>
              </a:rPr>
              <a:t>El desafío radica en encontrar un enfoque que permita a las personas y las máquinas colaborar de manera ética y efectiva en la creación de obras originales y valiosas.</a:t>
            </a:r>
          </a:p>
          <a:p>
            <a:pPr marL="361950" indent="-361950" algn="just">
              <a:buClr>
                <a:schemeClr val="tx2"/>
              </a:buClr>
              <a:buSzPct val="90000"/>
              <a:buFont typeface="Wingdings" panose="05000000000000000000" pitchFamily="2" charset="2"/>
              <a:buChar char="§"/>
            </a:pPr>
            <a:endParaRPr lang="es-CO" sz="4200" dirty="0">
              <a:solidFill>
                <a:schemeClr val="bg2">
                  <a:lumMod val="25000"/>
                </a:schemeClr>
              </a:solidFill>
              <a:latin typeface="Fira Sans" panose="020B0503050000020004" pitchFamily="34" charset="0"/>
            </a:endParaRPr>
          </a:p>
        </p:txBody>
      </p:sp>
      <p:sp>
        <p:nvSpPr>
          <p:cNvPr id="193" name="Google Shape;193;p21"/>
          <p:cNvSpPr txBox="1">
            <a:spLocks noGrp="1"/>
          </p:cNvSpPr>
          <p:nvPr>
            <p:ph type="title"/>
          </p:nvPr>
        </p:nvSpPr>
        <p:spPr>
          <a:xfrm>
            <a:off x="1218318" y="952500"/>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A manera de conclusión:</a:t>
            </a:r>
          </a:p>
        </p:txBody>
      </p:sp>
    </p:spTree>
    <p:extLst>
      <p:ext uri="{BB962C8B-B14F-4D97-AF65-F5344CB8AC3E}">
        <p14:creationId xmlns:p14="http://schemas.microsoft.com/office/powerpoint/2010/main" val="165588007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3"/>
          <p:cNvSpPr txBox="1"/>
          <p:nvPr/>
        </p:nvSpPr>
        <p:spPr>
          <a:xfrm>
            <a:off x="1028700" y="3771900"/>
            <a:ext cx="6810406" cy="838015"/>
          </a:xfrm>
          <a:prstGeom prst="rect">
            <a:avLst/>
          </a:prstGeom>
        </p:spPr>
        <p:txBody>
          <a:bodyPr lIns="0" tIns="0" rIns="0" bIns="0" rtlCol="0" anchor="t">
            <a:spAutoFit/>
          </a:bodyPr>
          <a:lstStyle/>
          <a:p>
            <a:pPr>
              <a:lnSpc>
                <a:spcPts val="6197"/>
              </a:lnSpc>
            </a:pPr>
            <a:r>
              <a:rPr lang="en-US" sz="6664" dirty="0">
                <a:solidFill>
                  <a:srgbClr val="002B86"/>
                </a:solidFill>
                <a:latin typeface="Lexend Tera Ultra-Bold"/>
              </a:rPr>
              <a:t>¡GRACIAS!</a:t>
            </a:r>
          </a:p>
        </p:txBody>
      </p:sp>
      <p:sp>
        <p:nvSpPr>
          <p:cNvPr id="4" name="Google Shape;58;p15">
            <a:extLst>
              <a:ext uri="{FF2B5EF4-FFF2-40B4-BE49-F238E27FC236}">
                <a16:creationId xmlns:a16="http://schemas.microsoft.com/office/drawing/2014/main" id="{230C39B4-8714-4A21-8014-4CF6649CF682}"/>
              </a:ext>
            </a:extLst>
          </p:cNvPr>
          <p:cNvSpPr txBox="1">
            <a:spLocks/>
          </p:cNvSpPr>
          <p:nvPr/>
        </p:nvSpPr>
        <p:spPr>
          <a:xfrm>
            <a:off x="1091325" y="4826092"/>
            <a:ext cx="12224524" cy="4062651"/>
          </a:xfrm>
          <a:prstGeom prst="rect">
            <a:avLst/>
          </a:prstGeom>
        </p:spPr>
        <p:txBody>
          <a:bodyPr wrap="square" lIns="0" tIns="0" rIns="0" bIns="0" rtlCol="0" anchor="t">
            <a:spAutoFit/>
          </a:bodyPr>
          <a:lstStyle>
            <a:defPPr>
              <a:defRPr lang="en-US"/>
            </a:defPPr>
            <a:lvl1pPr>
              <a:lnSpc>
                <a:spcPts val="5594"/>
              </a:lnSpc>
              <a:spcBef>
                <a:spcPct val="0"/>
              </a:spcBef>
              <a:defRPr sz="3996">
                <a:solidFill>
                  <a:srgbClr val="000000"/>
                </a:solidFill>
                <a:latin typeface="Manrope 1"/>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s-ES" sz="4000" b="1" dirty="0"/>
              <a:t>Ing. Alberto Redondo Salas, </a:t>
            </a:r>
            <a:r>
              <a:rPr lang="es-ES" sz="4000" b="1" dirty="0" err="1"/>
              <a:t>MSc</a:t>
            </a:r>
            <a:r>
              <a:rPr lang="es-ES" sz="4000" b="1" dirty="0"/>
              <a:t>.</a:t>
            </a:r>
          </a:p>
          <a:p>
            <a:pPr>
              <a:lnSpc>
                <a:spcPct val="100000"/>
              </a:lnSpc>
            </a:pPr>
            <a:r>
              <a:rPr lang="es-ES" sz="3200" b="1" dirty="0"/>
              <a:t>Jefe – Oficina de Gestión Tecnológica e Información</a:t>
            </a:r>
          </a:p>
          <a:p>
            <a:pPr>
              <a:lnSpc>
                <a:spcPct val="100000"/>
              </a:lnSpc>
            </a:pPr>
            <a:r>
              <a:rPr lang="es-ES" sz="3200" dirty="0"/>
              <a:t>Universidad del Atlántico – Colombia </a:t>
            </a:r>
          </a:p>
          <a:p>
            <a:pPr>
              <a:lnSpc>
                <a:spcPct val="100000"/>
              </a:lnSpc>
            </a:pPr>
            <a:r>
              <a:rPr lang="es-ES" sz="3200" dirty="0"/>
              <a:t>        albertoredondo@uniatlantico.edu.co</a:t>
            </a:r>
          </a:p>
          <a:p>
            <a:pPr>
              <a:lnSpc>
                <a:spcPct val="100000"/>
              </a:lnSpc>
            </a:pPr>
            <a:r>
              <a:rPr lang="es-ES" sz="3200" dirty="0"/>
              <a:t>       (+57) 3114141972</a:t>
            </a:r>
          </a:p>
          <a:p>
            <a:pPr>
              <a:lnSpc>
                <a:spcPct val="100000"/>
              </a:lnSpc>
            </a:pPr>
            <a:r>
              <a:rPr lang="es-ES" sz="3200" dirty="0"/>
              <a:t>        </a:t>
            </a:r>
            <a:r>
              <a:rPr lang="es-ES" sz="3200" dirty="0" err="1"/>
              <a:t>albertoredondos</a:t>
            </a:r>
            <a:endParaRPr lang="es-ES" sz="3200" dirty="0"/>
          </a:p>
          <a:p>
            <a:pPr>
              <a:lnSpc>
                <a:spcPct val="100000"/>
              </a:lnSpc>
            </a:pPr>
            <a:r>
              <a:rPr lang="es-ES" sz="3200" dirty="0"/>
              <a:t>        </a:t>
            </a:r>
            <a:r>
              <a:rPr lang="es-ES" sz="3200" dirty="0" err="1"/>
              <a:t>alberto</a:t>
            </a:r>
            <a:r>
              <a:rPr lang="es-ES" sz="3200" dirty="0"/>
              <a:t>-redondo-salas</a:t>
            </a:r>
          </a:p>
          <a:p>
            <a:pPr>
              <a:lnSpc>
                <a:spcPct val="100000"/>
              </a:lnSpc>
            </a:pPr>
            <a:endParaRPr lang="es-ES" sz="3200" dirty="0"/>
          </a:p>
        </p:txBody>
      </p:sp>
      <p:pic>
        <p:nvPicPr>
          <p:cNvPr id="5" name="Imagen 4">
            <a:extLst>
              <a:ext uri="{FF2B5EF4-FFF2-40B4-BE49-F238E27FC236}">
                <a16:creationId xmlns:a16="http://schemas.microsoft.com/office/drawing/2014/main" id="{EA1F638B-ECC9-A326-DCBD-795F2B2CD9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4894" y="419721"/>
            <a:ext cx="6682467" cy="1839044"/>
          </a:xfrm>
          <a:prstGeom prst="rect">
            <a:avLst/>
          </a:prstGeom>
        </p:spPr>
      </p:pic>
      <p:pic>
        <p:nvPicPr>
          <p:cNvPr id="1028" name="Picture 4" descr="Instagram logo - Iconos Social Media y Logos">
            <a:extLst>
              <a:ext uri="{FF2B5EF4-FFF2-40B4-BE49-F238E27FC236}">
                <a16:creationId xmlns:a16="http://schemas.microsoft.com/office/drawing/2014/main" id="{ACEEBB02-F334-A835-1121-34753439849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4499" y="7355809"/>
            <a:ext cx="520791" cy="5207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nkedin redondo solido - Iconos Social Media y Logos">
            <a:extLst>
              <a:ext uri="{FF2B5EF4-FFF2-40B4-BE49-F238E27FC236}">
                <a16:creationId xmlns:a16="http://schemas.microsoft.com/office/drawing/2014/main" id="{4E9CAB50-AB4A-48AA-E40B-D192EBF0E20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51026" y="7852363"/>
            <a:ext cx="567737" cy="5677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elular móvil - Descarga iconos gratis">
            <a:extLst>
              <a:ext uri="{FF2B5EF4-FFF2-40B4-BE49-F238E27FC236}">
                <a16:creationId xmlns:a16="http://schemas.microsoft.com/office/drawing/2014/main" id="{014FD9D3-C732-B7CB-5A90-F5E2A267281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flipH="1">
            <a:off x="1074499" y="6859255"/>
            <a:ext cx="520791" cy="5207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orreo - Iconos gratis de multimedia">
            <a:extLst>
              <a:ext uri="{FF2B5EF4-FFF2-40B4-BE49-F238E27FC236}">
                <a16:creationId xmlns:a16="http://schemas.microsoft.com/office/drawing/2014/main" id="{BDFF0087-120C-25DB-6CBD-85D0A691657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flipH="1">
            <a:off x="1094648" y="6362700"/>
            <a:ext cx="480493" cy="52079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1295400" y="952500"/>
            <a:ext cx="16881255" cy="1543529"/>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Leonardo Al y el caso Lisandro Adarraga</a:t>
            </a:r>
            <a:endParaRPr sz="5000" kern="0" spc="-800" dirty="0">
              <a:solidFill>
                <a:srgbClr val="002B86"/>
              </a:solidFill>
              <a:latin typeface="Lexend Tera Heavy"/>
            </a:endParaRPr>
          </a:p>
        </p:txBody>
      </p:sp>
      <p:pic>
        <p:nvPicPr>
          <p:cNvPr id="3" name="Imagen 2">
            <a:extLst>
              <a:ext uri="{FF2B5EF4-FFF2-40B4-BE49-F238E27FC236}">
                <a16:creationId xmlns:a16="http://schemas.microsoft.com/office/drawing/2014/main" id="{FAA8D1F1-BF2A-12F0-F1EC-6D04339521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8444" y="4610100"/>
            <a:ext cx="3866066" cy="3866066"/>
          </a:xfrm>
          <a:prstGeom prst="rect">
            <a:avLst/>
          </a:prstGeom>
          <a:ln w="19050">
            <a:solidFill>
              <a:schemeClr val="tx1"/>
            </a:solidFill>
          </a:ln>
        </p:spPr>
      </p:pic>
      <p:pic>
        <p:nvPicPr>
          <p:cNvPr id="5" name="Imagen 4">
            <a:extLst>
              <a:ext uri="{FF2B5EF4-FFF2-40B4-BE49-F238E27FC236}">
                <a16:creationId xmlns:a16="http://schemas.microsoft.com/office/drawing/2014/main" id="{801A50D2-5378-ABF8-38AD-FD146A64D1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95400" y="3086100"/>
            <a:ext cx="3632198" cy="3632198"/>
          </a:xfrm>
          <a:prstGeom prst="rect">
            <a:avLst/>
          </a:prstGeom>
          <a:ln w="19050">
            <a:solidFill>
              <a:schemeClr val="tx1"/>
            </a:solidFill>
          </a:ln>
        </p:spPr>
      </p:pic>
      <p:pic>
        <p:nvPicPr>
          <p:cNvPr id="7" name="Imagen 6">
            <a:extLst>
              <a:ext uri="{FF2B5EF4-FFF2-40B4-BE49-F238E27FC236}">
                <a16:creationId xmlns:a16="http://schemas.microsoft.com/office/drawing/2014/main" id="{EC6EDEF2-0C2A-B8A2-2D67-18142E5C67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68400" y="4610100"/>
            <a:ext cx="3866066" cy="3866066"/>
          </a:xfrm>
          <a:prstGeom prst="rect">
            <a:avLst/>
          </a:prstGeom>
          <a:ln w="19050">
            <a:solidFill>
              <a:schemeClr val="tx1"/>
            </a:solidFill>
          </a:ln>
        </p:spPr>
      </p:pic>
      <p:pic>
        <p:nvPicPr>
          <p:cNvPr id="11" name="Imagen 10">
            <a:extLst>
              <a:ext uri="{FF2B5EF4-FFF2-40B4-BE49-F238E27FC236}">
                <a16:creationId xmlns:a16="http://schemas.microsoft.com/office/drawing/2014/main" id="{D711A6A2-6C51-638A-1DCC-3C23F218AA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55356" y="3086100"/>
            <a:ext cx="3632198" cy="3632198"/>
          </a:xfrm>
          <a:prstGeom prst="rect">
            <a:avLst/>
          </a:prstGeom>
          <a:ln w="19050">
            <a:solidFill>
              <a:schemeClr val="tx1"/>
            </a:solidFill>
          </a:ln>
        </p:spPr>
      </p:pic>
    </p:spTree>
    <p:extLst>
      <p:ext uri="{BB962C8B-B14F-4D97-AF65-F5344CB8AC3E}">
        <p14:creationId xmlns:p14="http://schemas.microsoft.com/office/powerpoint/2010/main" val="23553778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B1884E72-73B3-8806-2E9C-B0E121428F9D}"/>
              </a:ext>
            </a:extLst>
          </p:cNvPr>
          <p:cNvSpPr>
            <a:spLocks noGrp="1"/>
          </p:cNvSpPr>
          <p:nvPr>
            <p:ph type="body" idx="1"/>
          </p:nvPr>
        </p:nvSpPr>
        <p:spPr>
          <a:xfrm>
            <a:off x="981652" y="6524817"/>
            <a:ext cx="16544348" cy="1643041"/>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Un punto importante resaltado en relación con la autoría radica en el requisito de originalidad, que en algunas legislaciones implica la participación creativa del ser humano.</a:t>
            </a:r>
            <a:endParaRPr lang="es-CO" sz="4200" dirty="0">
              <a:solidFill>
                <a:schemeClr val="bg2">
                  <a:lumMod val="25000"/>
                </a:schemeClr>
              </a:solidFill>
              <a:latin typeface="Fira Sans" panose="020B0503050000020004" pitchFamily="34" charset="0"/>
            </a:endParaRPr>
          </a:p>
          <a:p>
            <a:pPr marL="361950" indent="-361950" algn="just">
              <a:buClr>
                <a:schemeClr val="tx2"/>
              </a:buClr>
              <a:buSzPct val="90000"/>
              <a:buFont typeface="Wingdings" panose="05000000000000000000" pitchFamily="2" charset="2"/>
              <a:buChar char="§"/>
            </a:pPr>
            <a:endParaRPr lang="es-CO" sz="4200" dirty="0">
              <a:solidFill>
                <a:schemeClr val="bg2">
                  <a:lumMod val="25000"/>
                </a:schemeClr>
              </a:solidFill>
              <a:latin typeface="Fira Sans" panose="020B0503050000020004" pitchFamily="34" charset="0"/>
            </a:endParaRPr>
          </a:p>
        </p:txBody>
      </p:sp>
      <p:sp>
        <p:nvSpPr>
          <p:cNvPr id="193" name="Google Shape;193;p21"/>
          <p:cNvSpPr txBox="1">
            <a:spLocks noGrp="1"/>
          </p:cNvSpPr>
          <p:nvPr>
            <p:ph type="title"/>
          </p:nvPr>
        </p:nvSpPr>
        <p:spPr>
          <a:xfrm>
            <a:off x="1295400" y="815408"/>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Autoría de las obras creadas por IA</a:t>
            </a:r>
          </a:p>
        </p:txBody>
      </p:sp>
      <p:graphicFrame>
        <p:nvGraphicFramePr>
          <p:cNvPr id="7" name="Diagrama 6">
            <a:extLst>
              <a:ext uri="{FF2B5EF4-FFF2-40B4-BE49-F238E27FC236}">
                <a16:creationId xmlns:a16="http://schemas.microsoft.com/office/drawing/2014/main" id="{617D0542-F5A7-483F-6B96-BEF07C628B75}"/>
              </a:ext>
            </a:extLst>
          </p:cNvPr>
          <p:cNvGraphicFramePr/>
          <p:nvPr/>
        </p:nvGraphicFramePr>
        <p:xfrm>
          <a:off x="4922832" y="2095500"/>
          <a:ext cx="12603168"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225BB3C-CE6F-A936-2413-8BB21AEDCC5A}"/>
              </a:ext>
            </a:extLst>
          </p:cNvPr>
          <p:cNvSpPr txBox="1"/>
          <p:nvPr/>
        </p:nvSpPr>
        <p:spPr>
          <a:xfrm>
            <a:off x="1438852" y="3930848"/>
            <a:ext cx="2601116" cy="61555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defPPr marR="0" lvl="0" algn="l" rtl="0">
              <a:lnSpc>
                <a:spcPct val="100000"/>
              </a:lnSpc>
              <a:spcBef>
                <a:spcPts val="0"/>
              </a:spcBef>
              <a:spcAft>
                <a:spcPts val="0"/>
              </a:spcAft>
            </a:defPPr>
            <a:lvl1pPr algn="ctr">
              <a:defRPr>
                <a:solidFill>
                  <a:srgbClr val="333333"/>
                </a:solidFill>
                <a:latin typeface="Roboto" pitchFamily="2" charset="0"/>
                <a:ea typeface="Roboto" pitchFamily="2" charset="0"/>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828800">
              <a:buClr>
                <a:srgbClr val="000000"/>
              </a:buClr>
            </a:pPr>
            <a:r>
              <a:rPr lang="es-ES" sz="3600" b="1" kern="0" dirty="0">
                <a:sym typeface="Arial"/>
              </a:rPr>
              <a:t>Enfoques:</a:t>
            </a:r>
            <a:endParaRPr lang="es-CO" sz="3600" b="1" kern="0" dirty="0">
              <a:sym typeface="Arial"/>
            </a:endParaRPr>
          </a:p>
        </p:txBody>
      </p:sp>
      <p:sp>
        <p:nvSpPr>
          <p:cNvPr id="10" name="Abrir llave 9">
            <a:extLst>
              <a:ext uri="{FF2B5EF4-FFF2-40B4-BE49-F238E27FC236}">
                <a16:creationId xmlns:a16="http://schemas.microsoft.com/office/drawing/2014/main" id="{62186FBE-5139-2513-0178-43D7C7A5F2AA}"/>
              </a:ext>
            </a:extLst>
          </p:cNvPr>
          <p:cNvSpPr/>
          <p:nvPr/>
        </p:nvSpPr>
        <p:spPr>
          <a:xfrm>
            <a:off x="4228084" y="2384423"/>
            <a:ext cx="445516" cy="3708400"/>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defTabSz="1828800">
              <a:buClr>
                <a:srgbClr val="000000"/>
              </a:buClr>
            </a:pPr>
            <a:endParaRPr lang="es-CO" sz="2800" kern="0">
              <a:solidFill>
                <a:srgbClr val="0C343D"/>
              </a:solidFill>
              <a:latin typeface="Arial"/>
              <a:sym typeface="Arial"/>
            </a:endParaRPr>
          </a:p>
        </p:txBody>
      </p:sp>
    </p:spTree>
    <p:extLst>
      <p:ext uri="{BB962C8B-B14F-4D97-AF65-F5344CB8AC3E}">
        <p14:creationId xmlns:p14="http://schemas.microsoft.com/office/powerpoint/2010/main" val="175111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4" name="Marcador de texto 3">
            <a:extLst>
              <a:ext uri="{FF2B5EF4-FFF2-40B4-BE49-F238E27FC236}">
                <a16:creationId xmlns:a16="http://schemas.microsoft.com/office/drawing/2014/main" id="{638FF252-3337-C3F4-55A8-06C99A6B529D}"/>
              </a:ext>
            </a:extLst>
          </p:cNvPr>
          <p:cNvSpPr>
            <a:spLocks noGrp="1"/>
          </p:cNvSpPr>
          <p:nvPr>
            <p:ph type="body" idx="1"/>
          </p:nvPr>
        </p:nvSpPr>
        <p:spPr>
          <a:xfrm>
            <a:off x="1305764" y="1769414"/>
            <a:ext cx="16067836" cy="2009422"/>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Un mono (Naruto, un macaco negro de Indonesia) se tomó un </a:t>
            </a:r>
            <a:r>
              <a:rPr lang="es-ES" sz="4200" dirty="0" err="1">
                <a:solidFill>
                  <a:schemeClr val="bg2">
                    <a:lumMod val="25000"/>
                  </a:schemeClr>
                </a:solidFill>
                <a:latin typeface="Fira Sans" panose="020B0503050000020004" pitchFamily="34" charset="0"/>
              </a:rPr>
              <a:t>selfie</a:t>
            </a:r>
            <a:r>
              <a:rPr lang="es-ES" sz="4200" dirty="0">
                <a:solidFill>
                  <a:schemeClr val="bg2">
                    <a:lumMod val="25000"/>
                  </a:schemeClr>
                </a:solidFill>
                <a:latin typeface="Fira Sans" panose="020B0503050000020004" pitchFamily="34" charset="0"/>
              </a:rPr>
              <a:t> en 2011 con la cámara de un fotógrafo ¿De quién son los derechos de la imagen, del mono o del británico David </a:t>
            </a:r>
            <a:r>
              <a:rPr lang="es-ES" sz="4200" dirty="0" err="1">
                <a:solidFill>
                  <a:schemeClr val="bg2">
                    <a:lumMod val="25000"/>
                  </a:schemeClr>
                </a:solidFill>
                <a:latin typeface="Fira Sans" panose="020B0503050000020004" pitchFamily="34" charset="0"/>
              </a:rPr>
              <a:t>Slater</a:t>
            </a:r>
            <a:r>
              <a:rPr lang="es-ES" sz="4200" dirty="0">
                <a:solidFill>
                  <a:schemeClr val="bg2">
                    <a:lumMod val="25000"/>
                  </a:schemeClr>
                </a:solidFill>
                <a:latin typeface="Fira Sans" panose="020B0503050000020004" pitchFamily="34" charset="0"/>
              </a:rPr>
              <a:t>?</a:t>
            </a:r>
            <a:endParaRPr lang="es-CO" sz="4200" dirty="0">
              <a:solidFill>
                <a:schemeClr val="bg2">
                  <a:lumMod val="25000"/>
                </a:schemeClr>
              </a:solidFill>
              <a:latin typeface="Fira Sans" panose="020B0503050000020004" pitchFamily="34" charset="0"/>
            </a:endParaRPr>
          </a:p>
        </p:txBody>
      </p:sp>
      <p:sp>
        <p:nvSpPr>
          <p:cNvPr id="193" name="Google Shape;193;p21"/>
          <p:cNvSpPr txBox="1">
            <a:spLocks noGrp="1"/>
          </p:cNvSpPr>
          <p:nvPr>
            <p:ph type="title"/>
          </p:nvPr>
        </p:nvSpPr>
        <p:spPr>
          <a:xfrm>
            <a:off x="1330345" y="955969"/>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El caso de la </a:t>
            </a:r>
            <a:r>
              <a:rPr lang="es-CO" sz="5000" kern="0" spc="-800" dirty="0" err="1">
                <a:solidFill>
                  <a:srgbClr val="002B86"/>
                </a:solidFill>
                <a:latin typeface="Lexend Tera Heavy"/>
              </a:rPr>
              <a:t>selfie</a:t>
            </a:r>
            <a:r>
              <a:rPr lang="es-CO" sz="5000" kern="0" spc="-800" dirty="0">
                <a:solidFill>
                  <a:srgbClr val="002B86"/>
                </a:solidFill>
                <a:latin typeface="Lexend Tera Heavy"/>
              </a:rPr>
              <a:t> del mono</a:t>
            </a:r>
            <a:endParaRPr sz="5000" kern="0" spc="-800" dirty="0">
              <a:solidFill>
                <a:srgbClr val="002B86"/>
              </a:solidFill>
              <a:latin typeface="Lexend Tera Heavy"/>
            </a:endParaRPr>
          </a:p>
        </p:txBody>
      </p:sp>
      <p:pic>
        <p:nvPicPr>
          <p:cNvPr id="12290" name="Picture 2" descr="La historia del mono que se hizo un selfie y provocó la gran polémica de  los derechos de autor">
            <a:extLst>
              <a:ext uri="{FF2B5EF4-FFF2-40B4-BE49-F238E27FC236}">
                <a16:creationId xmlns:a16="http://schemas.microsoft.com/office/drawing/2014/main" id="{A46B4536-E254-E4C7-3D1F-637FC599070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590800" y="4430181"/>
            <a:ext cx="6336848" cy="4075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2" name="Picture 4" descr="david slater selfie macaco naruto">
            <a:extLst>
              <a:ext uri="{FF2B5EF4-FFF2-40B4-BE49-F238E27FC236}">
                <a16:creationId xmlns:a16="http://schemas.microsoft.com/office/drawing/2014/main" id="{C95B2484-0327-04BB-1C9A-4789355402E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910152" y="4442262"/>
            <a:ext cx="4558448" cy="4063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124732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1524000" y="2628900"/>
            <a:ext cx="9056510" cy="6524978"/>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Los derechos de autor protegen las obras originales creadas por </a:t>
            </a:r>
            <a:r>
              <a:rPr lang="es-ES" sz="4200" b="1" dirty="0">
                <a:solidFill>
                  <a:schemeClr val="bg2">
                    <a:lumMod val="25000"/>
                  </a:schemeClr>
                </a:solidFill>
                <a:latin typeface="Fira Sans" panose="020B0503050000020004" pitchFamily="34" charset="0"/>
              </a:rPr>
              <a:t>un autor humano</a:t>
            </a:r>
            <a:r>
              <a:rPr lang="es-ES" sz="4200" dirty="0">
                <a:solidFill>
                  <a:schemeClr val="bg2">
                    <a:lumMod val="25000"/>
                  </a:schemeClr>
                </a:solidFill>
                <a:latin typeface="Fira Sans" panose="020B0503050000020004" pitchFamily="34" charset="0"/>
              </a:rPr>
              <a:t>. </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Sin embargo, la creación de obras por parte de entidades no humanas, como animales o máquinas, ha planteado preguntas sobre la aplicabilidad de las leyes de derechos de autor en estos casos.</a:t>
            </a:r>
            <a:endParaRPr lang="es-CO" sz="4200" dirty="0">
              <a:solidFill>
                <a:schemeClr val="bg2">
                  <a:lumMod val="25000"/>
                </a:schemeClr>
              </a:solidFill>
              <a:latin typeface="Fira Sans" panose="020B0503050000020004" pitchFamily="34" charset="0"/>
            </a:endParaRPr>
          </a:p>
        </p:txBody>
      </p:sp>
      <p:sp>
        <p:nvSpPr>
          <p:cNvPr id="193" name="Google Shape;193;p21"/>
          <p:cNvSpPr txBox="1">
            <a:spLocks noGrp="1"/>
          </p:cNvSpPr>
          <p:nvPr>
            <p:ph type="title"/>
          </p:nvPr>
        </p:nvSpPr>
        <p:spPr>
          <a:xfrm>
            <a:off x="1295400" y="682116"/>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La naturaleza de los derechos de autor y las creaciones no humanas</a:t>
            </a:r>
            <a:endParaRPr sz="5000" kern="0" spc="-800" dirty="0">
              <a:solidFill>
                <a:srgbClr val="002B86"/>
              </a:solidFill>
              <a:latin typeface="Lexend Tera Heavy"/>
            </a:endParaRPr>
          </a:p>
        </p:txBody>
      </p:sp>
      <p:pic>
        <p:nvPicPr>
          <p:cNvPr id="11266" name="Picture 2" descr="An Overview on Intellectual Property Rights and its International position!  - EXCELON IP - Patent | Trademark | Copyright | IP Services">
            <a:extLst>
              <a:ext uri="{FF2B5EF4-FFF2-40B4-BE49-F238E27FC236}">
                <a16:creationId xmlns:a16="http://schemas.microsoft.com/office/drawing/2014/main" id="{7B60C2DF-A0F9-CB20-EB9B-ED9A377C8FA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658600" y="3162300"/>
            <a:ext cx="5953040" cy="4304564"/>
          </a:xfrm>
          <a:prstGeom prst="roundRect">
            <a:avLst>
              <a:gd name="adj" fmla="val 8594"/>
            </a:avLst>
          </a:prstGeom>
          <a:solidFill>
            <a:srgbClr val="FFFFFF">
              <a:shade val="85000"/>
            </a:srgbClr>
          </a:solidFill>
          <a:ln w="38100">
            <a:solidFill>
              <a:srgbClr val="056384"/>
            </a:solidFill>
          </a:ln>
          <a:effectLst>
            <a:reflection blurRad="12700" stA="38000" endPos="28000" dist="5000" dir="5400000" sy="-100000" algn="bl" rotWithShape="0"/>
          </a:effectLst>
        </p:spPr>
      </p:pic>
    </p:spTree>
    <p:extLst>
      <p:ext uri="{BB962C8B-B14F-4D97-AF65-F5344CB8AC3E}">
        <p14:creationId xmlns:p14="http://schemas.microsoft.com/office/powerpoint/2010/main" val="289056205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1253066" y="1938066"/>
            <a:ext cx="15968134" cy="3261336"/>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La mayoría de los sistemas jurídicos del mundo no poseen normas que regulen la propiedad intelectual sobre las obras e invenciones generadas por IA y requieren que exista un autor o inventor humano para que una obra sea susceptible de ser protegida por derechos de autor o para que un invento sea patentable.</a:t>
            </a:r>
            <a:endParaRPr lang="es-CO" sz="4200" dirty="0">
              <a:solidFill>
                <a:schemeClr val="bg2">
                  <a:lumMod val="25000"/>
                </a:schemeClr>
              </a:solidFill>
              <a:latin typeface="Fira Sans" panose="020B0503050000020004" pitchFamily="34" charset="0"/>
            </a:endParaRPr>
          </a:p>
        </p:txBody>
      </p:sp>
      <p:sp>
        <p:nvSpPr>
          <p:cNvPr id="193" name="Google Shape;193;p21"/>
          <p:cNvSpPr txBox="1">
            <a:spLocks noGrp="1"/>
          </p:cNvSpPr>
          <p:nvPr>
            <p:ph type="title"/>
          </p:nvPr>
        </p:nvSpPr>
        <p:spPr>
          <a:xfrm>
            <a:off x="1250608" y="1017619"/>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La problemática</a:t>
            </a:r>
            <a:endParaRPr sz="5000" kern="0" spc="-800" dirty="0">
              <a:solidFill>
                <a:srgbClr val="002B86"/>
              </a:solidFill>
              <a:latin typeface="Lexend Tera Heavy"/>
            </a:endParaRPr>
          </a:p>
        </p:txBody>
      </p:sp>
      <p:pic>
        <p:nvPicPr>
          <p:cNvPr id="11268" name="Picture 4" descr="AMR Partnership | IP Law Firm Indonesia">
            <a:extLst>
              <a:ext uri="{FF2B5EF4-FFF2-40B4-BE49-F238E27FC236}">
                <a16:creationId xmlns:a16="http://schemas.microsoft.com/office/drawing/2014/main" id="{701F11E6-56ED-778E-1BE3-BD7B005472B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05600" y="5678858"/>
            <a:ext cx="7154954" cy="3590523"/>
          </a:xfrm>
          <a:prstGeom prst="roundRect">
            <a:avLst>
              <a:gd name="adj" fmla="val 8594"/>
            </a:avLst>
          </a:prstGeom>
          <a:solidFill>
            <a:srgbClr val="FFFFFF">
              <a:shade val="85000"/>
            </a:srgbClr>
          </a:solidFill>
          <a:ln w="38100">
            <a:solidFill>
              <a:srgbClr val="056384"/>
            </a:solidFill>
          </a:ln>
          <a:effectLst>
            <a:reflection blurRad="12700" stA="38000" endPos="28000" dist="5000" dir="5400000" sy="-100000" algn="bl" rotWithShape="0"/>
          </a:effectLst>
        </p:spPr>
      </p:pic>
    </p:spTree>
    <p:extLst>
      <p:ext uri="{BB962C8B-B14F-4D97-AF65-F5344CB8AC3E}">
        <p14:creationId xmlns:p14="http://schemas.microsoft.com/office/powerpoint/2010/main" val="310275742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2"/>
        <p:cNvGrpSpPr/>
        <p:nvPr/>
      </p:nvGrpSpPr>
      <p:grpSpPr>
        <a:xfrm>
          <a:off x="0" y="0"/>
          <a:ext cx="0" cy="0"/>
          <a:chOff x="0" y="0"/>
          <a:chExt cx="0" cy="0"/>
        </a:xfrm>
      </p:grpSpPr>
      <p:sp>
        <p:nvSpPr>
          <p:cNvPr id="3" name="Marcador de texto 2">
            <a:extLst>
              <a:ext uri="{FF2B5EF4-FFF2-40B4-BE49-F238E27FC236}">
                <a16:creationId xmlns:a16="http://schemas.microsoft.com/office/drawing/2014/main" id="{C0B513F9-C2C4-A85E-63AA-088CD5806B39}"/>
              </a:ext>
            </a:extLst>
          </p:cNvPr>
          <p:cNvSpPr>
            <a:spLocks noGrp="1"/>
          </p:cNvSpPr>
          <p:nvPr>
            <p:ph type="body" idx="1"/>
          </p:nvPr>
        </p:nvSpPr>
        <p:spPr>
          <a:xfrm>
            <a:off x="2057400" y="2590800"/>
            <a:ext cx="14953988" cy="5105400"/>
          </a:xfrm>
          <a:noFill/>
          <a:ln>
            <a:noFill/>
          </a:ln>
        </p:spPr>
        <p:txBody>
          <a:bodyPr spcFirstLastPara="1" vert="horz" wrap="square" lIns="182850" tIns="182850" rIns="182850" bIns="182850" rtlCol="0" anchor="t" anchorCtr="0">
            <a:noAutofit/>
          </a:bodyPr>
          <a:lstStyle/>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La Oficina de Derechos de Autor de Estados Unidos ha establecido que las obras deben ser creadas por humanos para ser protegidas por derechos de autor, lo que significa que las creaciones generadas por IA no son elegibles para esta protección. </a:t>
            </a:r>
          </a:p>
          <a:p>
            <a:pPr marL="361950" indent="-361950" algn="just">
              <a:buClr>
                <a:schemeClr val="tx2"/>
              </a:buClr>
              <a:buSzPct val="90000"/>
              <a:buFont typeface="Wingdings" panose="05000000000000000000" pitchFamily="2" charset="2"/>
              <a:buChar char="§"/>
            </a:pPr>
            <a:r>
              <a:rPr lang="es-ES" sz="4200" dirty="0">
                <a:solidFill>
                  <a:schemeClr val="bg2">
                    <a:lumMod val="25000"/>
                  </a:schemeClr>
                </a:solidFill>
                <a:latin typeface="Fira Sans" panose="020B0503050000020004" pitchFamily="34" charset="0"/>
              </a:rPr>
              <a:t>No obstante, la oficina ha expresado que consideraría otorgar protección de derechos de autor a obras generadas por IA si se puede demostrar que el usuario humano aportó un esfuerzo creativo significativo en el contenido final.</a:t>
            </a:r>
            <a:endParaRPr lang="es-CO" sz="4200" dirty="0">
              <a:solidFill>
                <a:schemeClr val="bg2">
                  <a:lumMod val="25000"/>
                </a:schemeClr>
              </a:solidFill>
              <a:latin typeface="Fira Sans" panose="020B0503050000020004" pitchFamily="34" charset="0"/>
            </a:endParaRPr>
          </a:p>
        </p:txBody>
      </p:sp>
      <p:sp>
        <p:nvSpPr>
          <p:cNvPr id="193" name="Google Shape;193;p21"/>
          <p:cNvSpPr txBox="1">
            <a:spLocks noGrp="1"/>
          </p:cNvSpPr>
          <p:nvPr>
            <p:ph type="title"/>
          </p:nvPr>
        </p:nvSpPr>
        <p:spPr>
          <a:xfrm>
            <a:off x="1219200" y="723900"/>
            <a:ext cx="14555082" cy="902012"/>
          </a:xfrm>
          <a:prstGeom prst="rect">
            <a:avLst/>
          </a:prstGeom>
        </p:spPr>
        <p:txBody>
          <a:bodyPr spcFirstLastPara="1" vert="horz" wrap="square" lIns="91425" tIns="91425" rIns="91425" bIns="91425" rtlCol="0" anchor="t" anchorCtr="0">
            <a:noAutofit/>
          </a:bodyPr>
          <a:lstStyle/>
          <a:p>
            <a:pPr algn="l"/>
            <a:r>
              <a:rPr lang="es-CO" sz="5000" kern="0" spc="-800" dirty="0">
                <a:solidFill>
                  <a:srgbClr val="002B86"/>
                </a:solidFill>
                <a:latin typeface="Lexend Tera Heavy"/>
              </a:rPr>
              <a:t>La Excepciones en la protección de derechos de autor</a:t>
            </a:r>
            <a:endParaRPr sz="5000" kern="0" spc="-800" dirty="0">
              <a:solidFill>
                <a:srgbClr val="002B86"/>
              </a:solidFill>
              <a:latin typeface="Lexend Tera Heavy"/>
            </a:endParaRPr>
          </a:p>
        </p:txBody>
      </p:sp>
    </p:spTree>
    <p:extLst>
      <p:ext uri="{BB962C8B-B14F-4D97-AF65-F5344CB8AC3E}">
        <p14:creationId xmlns:p14="http://schemas.microsoft.com/office/powerpoint/2010/main" val="125966909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2089</TotalTime>
  <Words>1838</Words>
  <Application>Microsoft Office PowerPoint</Application>
  <PresentationFormat>Personalizado</PresentationFormat>
  <Paragraphs>134</Paragraphs>
  <Slides>32</Slides>
  <Notes>29</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32</vt:i4>
      </vt:variant>
    </vt:vector>
  </HeadingPairs>
  <TitlesOfParts>
    <vt:vector size="46" baseType="lpstr">
      <vt:lpstr>Arial</vt:lpstr>
      <vt:lpstr>Lexend Tera Ultra-Bold</vt:lpstr>
      <vt:lpstr>Fira Sans</vt:lpstr>
      <vt:lpstr>Wingdings</vt:lpstr>
      <vt:lpstr>Roboto</vt:lpstr>
      <vt:lpstr>Lexend Tera Heavy</vt:lpstr>
      <vt:lpstr>Rajdhani</vt:lpstr>
      <vt:lpstr>Calibri</vt:lpstr>
      <vt:lpstr>Lexend Tera Bold</vt:lpstr>
      <vt:lpstr>Roboto Condensed</vt:lpstr>
      <vt:lpstr>Anaheim</vt:lpstr>
      <vt:lpstr>Fira Sans Condensed</vt:lpstr>
      <vt:lpstr>Manrope 1</vt:lpstr>
      <vt:lpstr>Office Theme</vt:lpstr>
      <vt:lpstr>Presentación de PowerPoint</vt:lpstr>
      <vt:lpstr>1</vt:lpstr>
      <vt:lpstr>Leonardo Al y el caso Lisandro Adarraga</vt:lpstr>
      <vt:lpstr>Leonardo Al y el caso Lisandro Adarraga</vt:lpstr>
      <vt:lpstr>Autoría de las obras creadas por IA</vt:lpstr>
      <vt:lpstr>El caso de la selfie del mono</vt:lpstr>
      <vt:lpstr>La naturaleza de los derechos de autor y las creaciones no humanas</vt:lpstr>
      <vt:lpstr>La problemática</vt:lpstr>
      <vt:lpstr>La Excepciones en la protección de derechos de autor</vt:lpstr>
      <vt:lpstr>Los retos específicos…</vt:lpstr>
      <vt:lpstr>Los retos específicos…</vt:lpstr>
      <vt:lpstr>Inteligencia Artificial Generativa</vt:lpstr>
      <vt:lpstr>Inteligencia Artificial Generativa</vt:lpstr>
      <vt:lpstr>Inteligencia Artificial Generativa</vt:lpstr>
      <vt:lpstr>Inteligencia Artificial Generativa</vt:lpstr>
      <vt:lpstr>Inteligencia Artificial Generativa</vt:lpstr>
      <vt:lpstr>Inteligencia Artificial Generativa</vt:lpstr>
      <vt:lpstr>Inteligencia Artificial Generativa</vt:lpstr>
      <vt:lpstr>Inteligencia Artificial Generativa</vt:lpstr>
      <vt:lpstr>Inteligencia Artificial Generativa</vt:lpstr>
      <vt:lpstr>El caso Midjourney</vt:lpstr>
      <vt:lpstr>Los desafíos éticos</vt:lpstr>
      <vt:lpstr>Los desafíos éticos</vt:lpstr>
      <vt:lpstr>Los desafíos éticos</vt:lpstr>
      <vt:lpstr>La Etica de la Inteligencia Artificial</vt:lpstr>
      <vt:lpstr>La Etica de la Inteligencia Artificial</vt:lpstr>
      <vt:lpstr>La Etica de la Inteligencia Artificial</vt:lpstr>
      <vt:lpstr>Supervisión y decisión humanas</vt:lpstr>
      <vt:lpstr>Supervisión y decisión humanas</vt:lpstr>
      <vt:lpstr>Supervisión y decisión humanas</vt:lpstr>
      <vt:lpstr>A manera de conclusión: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Cópia de PPT-EventoEULAC-TICAL</dc:title>
  <dc:creator>Usuario</dc:creator>
  <cp:lastModifiedBy>Alberto Redondo Salas</cp:lastModifiedBy>
  <cp:revision>37</cp:revision>
  <dcterms:created xsi:type="dcterms:W3CDTF">2006-08-16T00:00:00Z</dcterms:created>
  <dcterms:modified xsi:type="dcterms:W3CDTF">2023-11-13T04:29:41Z</dcterms:modified>
  <dc:identifier>DAFwfVJ1cL8</dc:identifier>
</cp:coreProperties>
</file>