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5" r:id="rId8"/>
    <p:sldId id="2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xend Tera Bold" panose="020B0604020202020204" charset="0"/>
      <p:regular r:id="rId14"/>
    </p:embeddedFont>
    <p:embeddedFont>
      <p:font typeface="Lexend Tera Heavy" panose="020B0604020202020204" charset="0"/>
      <p:regular r:id="rId15"/>
    </p:embeddedFont>
    <p:embeddedFont>
      <p:font typeface="Lexend Tera Ultra-Bold" panose="020B0604020202020204" charset="0"/>
      <p:regular r:id="rId16"/>
    </p:embeddedFont>
    <p:embeddedFont>
      <p:font typeface="Manrope 1" panose="020B0604020202020204" charset="0"/>
      <p:regular r:id="rId17"/>
    </p:embeddedFont>
    <p:embeddedFont>
      <p:font typeface="Manrope 2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42368E2D-4233-2366-F930-87DD959B0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11919770" y="4819358"/>
            <a:ext cx="3086100" cy="47625"/>
            <a:chOff x="0" y="0"/>
            <a:chExt cx="812800" cy="12543"/>
          </a:xfrm>
        </p:grpSpPr>
        <p:sp>
          <p:nvSpPr>
            <p:cNvPr id="4" name="Freeform 4"/>
            <p:cNvSpPr/>
            <p:nvPr/>
          </p:nvSpPr>
          <p:spPr>
            <a:xfrm>
              <a:off x="71619" y="748"/>
              <a:ext cx="669562" cy="11795"/>
            </a:xfrm>
            <a:custGeom>
              <a:avLst/>
              <a:gdLst/>
              <a:ahLst/>
              <a:cxnLst/>
              <a:rect l="l" t="t" r="r" b="b"/>
              <a:pathLst>
                <a:path w="669562" h="11795">
                  <a:moveTo>
                    <a:pt x="407497" y="1496"/>
                  </a:moveTo>
                  <a:lnTo>
                    <a:pt x="668465" y="9551"/>
                  </a:lnTo>
                  <a:cubicBezTo>
                    <a:pt x="669078" y="9570"/>
                    <a:pt x="669562" y="10077"/>
                    <a:pt x="669553" y="10690"/>
                  </a:cubicBezTo>
                  <a:cubicBezTo>
                    <a:pt x="669543" y="11303"/>
                    <a:pt x="669044" y="11795"/>
                    <a:pt x="668430" y="11795"/>
                  </a:cubicBezTo>
                  <a:lnTo>
                    <a:pt x="1132" y="11795"/>
                  </a:lnTo>
                  <a:cubicBezTo>
                    <a:pt x="518" y="11795"/>
                    <a:pt x="19" y="11303"/>
                    <a:pt x="9" y="10690"/>
                  </a:cubicBezTo>
                  <a:cubicBezTo>
                    <a:pt x="0" y="10077"/>
                    <a:pt x="484" y="9570"/>
                    <a:pt x="1097" y="9551"/>
                  </a:cubicBezTo>
                  <a:lnTo>
                    <a:pt x="262065" y="1496"/>
                  </a:lnTo>
                  <a:cubicBezTo>
                    <a:pt x="310531" y="0"/>
                    <a:pt x="359031" y="0"/>
                    <a:pt x="407497" y="1496"/>
                  </a:cubicBezTo>
                  <a:close/>
                </a:path>
              </a:pathLst>
            </a:custGeom>
            <a:solidFill>
              <a:srgbClr val="002B86">
                <a:alpha val="19608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4346" y="2502742"/>
            <a:ext cx="16802100" cy="3944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53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Relación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com la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comunidad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Académica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y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Instituciones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Usuarias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– </a:t>
            </a:r>
          </a:p>
          <a:p>
            <a:pPr>
              <a:lnSpc>
                <a:spcPts val="10753"/>
              </a:lnSpc>
            </a:pPr>
            <a:r>
              <a:rPr lang="en-US" sz="4400" dirty="0">
                <a:solidFill>
                  <a:srgbClr val="002B86"/>
                </a:solidFill>
                <a:latin typeface="Lexend Tera Heavy"/>
              </a:rPr>
              <a:t>la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experiencia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</a:t>
            </a:r>
            <a:r>
              <a:rPr lang="en-US" sz="4400" dirty="0" err="1">
                <a:solidFill>
                  <a:srgbClr val="002B86"/>
                </a:solidFill>
                <a:latin typeface="Lexend Tera Heavy"/>
              </a:rPr>
              <a:t>brasileña</a:t>
            </a:r>
            <a:r>
              <a:rPr lang="en-US" sz="4400" dirty="0">
                <a:solidFill>
                  <a:srgbClr val="002B86"/>
                </a:solidFill>
                <a:latin typeface="Lexend Tera Heavy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4346" y="7447402"/>
            <a:ext cx="11580304" cy="67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>
                <a:solidFill>
                  <a:srgbClr val="000000"/>
                </a:solidFill>
                <a:latin typeface="Manrope 1"/>
              </a:rPr>
              <a:t>Bia Zoss / Rede Nacional de Ensino e </a:t>
            </a:r>
            <a:r>
              <a:rPr lang="en-US" sz="3996" dirty="0" err="1">
                <a:solidFill>
                  <a:srgbClr val="000000"/>
                </a:solidFill>
                <a:latin typeface="Manrope 1"/>
              </a:rPr>
              <a:t>Pesquisa</a:t>
            </a:r>
            <a:r>
              <a:rPr lang="en-US" sz="3996" dirty="0">
                <a:solidFill>
                  <a:srgbClr val="000000"/>
                </a:solidFill>
                <a:latin typeface="Manrope 1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019300"/>
            <a:ext cx="4802384" cy="5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0"/>
              </a:lnSpc>
            </a:pPr>
            <a:r>
              <a:rPr lang="en-US" sz="3242" dirty="0">
                <a:solidFill>
                  <a:srgbClr val="09223A"/>
                </a:solidFill>
                <a:latin typeface="Lexend Tera Bold"/>
              </a:rPr>
              <a:t>TICAL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2306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Relaciones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Académicas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n-US" sz="4223" dirty="0" err="1">
                <a:solidFill>
                  <a:srgbClr val="000000"/>
                </a:solidFill>
                <a:latin typeface="Manrope 2"/>
              </a:rPr>
              <a:t>Objetivos</a:t>
            </a:r>
            <a:endParaRPr lang="en-US" sz="4223" dirty="0">
              <a:solidFill>
                <a:srgbClr val="000000"/>
              </a:solidFill>
              <a:latin typeface="Manrope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9801225" cy="29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Conocer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las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necesidades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Fomentar el desarrollo colaborativo de soluciones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Ayudar a aplicar las políticas públicas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</p:spTree>
    <p:extLst>
      <p:ext uri="{BB962C8B-B14F-4D97-AF65-F5344CB8AC3E}">
        <p14:creationId xmlns:p14="http://schemas.microsoft.com/office/powerpoint/2010/main" val="57310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1153520" cy="65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IES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Brasil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11925300" cy="71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n-US" sz="4223" dirty="0">
                <a:solidFill>
                  <a:srgbClr val="000000"/>
                </a:solidFill>
                <a:latin typeface="Manrope 2"/>
              </a:rPr>
              <a:t>Censo de </a:t>
            </a:r>
            <a:r>
              <a:rPr lang="en-US" sz="4223" dirty="0" err="1">
                <a:solidFill>
                  <a:srgbClr val="000000"/>
                </a:solidFill>
                <a:latin typeface="Manrope 2"/>
              </a:rPr>
              <a:t>Educação</a:t>
            </a:r>
            <a:r>
              <a:rPr lang="en-US" sz="4223" dirty="0">
                <a:solidFill>
                  <a:srgbClr val="000000"/>
                </a:solidFill>
                <a:latin typeface="Manrope 2"/>
              </a:rPr>
              <a:t> Superior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F281C0-DF0C-9EC0-2F09-00B51F41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3467100"/>
            <a:ext cx="1119187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n-US" sz="4223" dirty="0" err="1">
                <a:solidFill>
                  <a:srgbClr val="000000"/>
                </a:solidFill>
                <a:latin typeface="Manrope 2"/>
              </a:rPr>
              <a:t>Hablamos</a:t>
            </a:r>
            <a:r>
              <a:rPr lang="en-US" sz="4223" dirty="0">
                <a:solidFill>
                  <a:srgbClr val="000000"/>
                </a:solidFill>
                <a:latin typeface="Manrope 2"/>
              </a:rPr>
              <a:t> 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9801225" cy="247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Ministerios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Rectoras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/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Rectores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Gestores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de TIC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>
                <a:solidFill>
                  <a:srgbClr val="000000"/>
                </a:solidFill>
                <a:latin typeface="Manrope 1"/>
              </a:rPr>
              <a:t>“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Mantenedoras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”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353851C-055E-0043-B9E2-925D8A189F4C}"/>
              </a:ext>
            </a:extLst>
          </p:cNvPr>
          <p:cNvSpPr txBox="1"/>
          <p:nvPr/>
        </p:nvSpPr>
        <p:spPr>
          <a:xfrm>
            <a:off x="1028700" y="1200725"/>
            <a:ext cx="12306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Relaciones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Académicas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156113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n-US" sz="4223" dirty="0" err="1">
                <a:solidFill>
                  <a:srgbClr val="000000"/>
                </a:solidFill>
                <a:latin typeface="Manrope 2"/>
              </a:rPr>
              <a:t>Modelo</a:t>
            </a:r>
            <a:r>
              <a:rPr lang="en-US" sz="4223" dirty="0">
                <a:solidFill>
                  <a:srgbClr val="000000"/>
                </a:solidFill>
                <a:latin typeface="Manrope 2"/>
              </a:rPr>
              <a:t> </a:t>
            </a:r>
            <a:r>
              <a:rPr lang="en-US" sz="4223" dirty="0" err="1">
                <a:solidFill>
                  <a:srgbClr val="000000"/>
                </a:solidFill>
                <a:latin typeface="Manrope 2"/>
              </a:rPr>
              <a:t>adoptado</a:t>
            </a:r>
            <a:endParaRPr lang="en-US" sz="4223" dirty="0">
              <a:solidFill>
                <a:srgbClr val="000000"/>
              </a:solidFill>
              <a:latin typeface="Manrope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9801225" cy="46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2D3FAA33-7EBF-F74A-AAD1-ED88366E71FC}"/>
              </a:ext>
            </a:extLst>
          </p:cNvPr>
          <p:cNvSpPr/>
          <p:nvPr/>
        </p:nvSpPr>
        <p:spPr>
          <a:xfrm>
            <a:off x="3276600" y="3441154"/>
            <a:ext cx="6934200" cy="447419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3E8F95-62B3-0CEE-F1DE-A002B3BE1469}"/>
              </a:ext>
            </a:extLst>
          </p:cNvPr>
          <p:cNvSpPr txBox="1"/>
          <p:nvPr/>
        </p:nvSpPr>
        <p:spPr>
          <a:xfrm>
            <a:off x="6743700" y="313668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Ministerios</a:t>
            </a:r>
            <a:r>
              <a:rPr lang="pt-BR" dirty="0"/>
              <a:t> / Mantenedoras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F35075-A800-9657-D826-6901F3656473}"/>
              </a:ext>
            </a:extLst>
          </p:cNvPr>
          <p:cNvSpPr txBox="1"/>
          <p:nvPr/>
        </p:nvSpPr>
        <p:spPr>
          <a:xfrm>
            <a:off x="9360150" y="7915349"/>
            <a:ext cx="17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Gestores de TIC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3FF36A-DF6B-6140-97DC-08FFB1DE4DE0}"/>
              </a:ext>
            </a:extLst>
          </p:cNvPr>
          <p:cNvSpPr txBox="1"/>
          <p:nvPr/>
        </p:nvSpPr>
        <p:spPr>
          <a:xfrm>
            <a:off x="1676400" y="7915349"/>
            <a:ext cx="229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RNP / Relacionamento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80BF25A-75CC-74C0-1672-CA959471156E}"/>
              </a:ext>
            </a:extLst>
          </p:cNvPr>
          <p:cNvSpPr txBox="1"/>
          <p:nvPr/>
        </p:nvSpPr>
        <p:spPr>
          <a:xfrm>
            <a:off x="1028700" y="1200725"/>
            <a:ext cx="12306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Relaciones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Académicas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121715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n-US" sz="4223" dirty="0" err="1">
                <a:solidFill>
                  <a:srgbClr val="000000"/>
                </a:solidFill>
                <a:latin typeface="Manrope 2"/>
              </a:rPr>
              <a:t>Eventos</a:t>
            </a:r>
            <a:endParaRPr lang="en-US" sz="4223" dirty="0">
              <a:solidFill>
                <a:srgbClr val="000000"/>
              </a:solidFill>
              <a:latin typeface="Manrope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2611100" cy="3470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n-US" sz="2797" dirty="0">
                <a:solidFill>
                  <a:srgbClr val="000000"/>
                </a:solidFill>
                <a:latin typeface="Manrope 1"/>
              </a:rPr>
              <a:t>WRNP – Workshop RNP –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nacional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/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investigadores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Fórum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RNP –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nacional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/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responsables de políticas y TIC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WTR – Workshop de </a:t>
            </a:r>
            <a:r>
              <a:rPr lang="es-ES" sz="2797" dirty="0" err="1">
                <a:solidFill>
                  <a:srgbClr val="000000"/>
                </a:solidFill>
                <a:latin typeface="Manrope 1"/>
              </a:rPr>
              <a:t>Tecnologia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 de Redes – regional / Profesionales y estudiantes de las TIC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F461E7E-1C18-DA93-8D48-5892B8D2E147}"/>
              </a:ext>
            </a:extLst>
          </p:cNvPr>
          <p:cNvSpPr txBox="1"/>
          <p:nvPr/>
        </p:nvSpPr>
        <p:spPr>
          <a:xfrm>
            <a:off x="1028700" y="1200725"/>
            <a:ext cx="12306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Relaciones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Académicas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0806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15637" y="2324100"/>
            <a:ext cx="9801225" cy="347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dirty="0" err="1">
                <a:solidFill>
                  <a:srgbClr val="000000"/>
                </a:solidFill>
                <a:latin typeface="Manrope 1"/>
              </a:rPr>
              <a:t>establecido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>
                <a:solidFill>
                  <a:srgbClr val="000000"/>
                </a:solidFill>
                <a:latin typeface="Manrope 1"/>
              </a:rPr>
              <a:t>en</a:t>
            </a:r>
            <a:r>
              <a:rPr lang="en-US" sz="2797" dirty="0">
                <a:solidFill>
                  <a:srgbClr val="000000"/>
                </a:solidFill>
                <a:latin typeface="Manrope 1"/>
              </a:rPr>
              <a:t> 2018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prevé el reparto de los gastos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transforma RNP en un bien común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oferta de servicios a todos	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F461E7E-1C18-DA93-8D48-5892B8D2E147}"/>
              </a:ext>
            </a:extLst>
          </p:cNvPr>
          <p:cNvSpPr txBox="1"/>
          <p:nvPr/>
        </p:nvSpPr>
        <p:spPr>
          <a:xfrm>
            <a:off x="1028700" y="1200725"/>
            <a:ext cx="12306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Sistema RNP</a:t>
            </a:r>
          </a:p>
        </p:txBody>
      </p:sp>
    </p:spTree>
    <p:extLst>
      <p:ext uri="{BB962C8B-B14F-4D97-AF65-F5344CB8AC3E}">
        <p14:creationId xmlns:p14="http://schemas.microsoft.com/office/powerpoint/2010/main" val="100421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197397"/>
            <a:ext cx="6810406" cy="83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7"/>
              </a:lnSpc>
            </a:pPr>
            <a:r>
              <a:rPr lang="en-US" sz="6664">
                <a:solidFill>
                  <a:srgbClr val="002B86"/>
                </a:solidFill>
                <a:latin typeface="Lexend Tera Ultra-Bold"/>
              </a:rPr>
              <a:t>¡GRACIAS!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893" y="5363738"/>
            <a:ext cx="5185907" cy="67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>
                <a:solidFill>
                  <a:srgbClr val="000000"/>
                </a:solidFill>
                <a:latin typeface="Manrope 1"/>
              </a:rPr>
              <a:t>beatriz.zoss@rnp.br</a:t>
            </a:r>
          </a:p>
        </p:txBody>
      </p:sp>
    </p:spTree>
    <p:extLst>
      <p:ext uri="{BB962C8B-B14F-4D97-AF65-F5344CB8AC3E}">
        <p14:creationId xmlns:p14="http://schemas.microsoft.com/office/powerpoint/2010/main" val="204403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145</Words>
  <Application>Microsoft Office PowerPoint</Application>
  <PresentationFormat>Personalizar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Manrope 2</vt:lpstr>
      <vt:lpstr>Lexend Tera Ultra-Bold</vt:lpstr>
      <vt:lpstr>Lexend Tera Heavy</vt:lpstr>
      <vt:lpstr>Manrope 1</vt:lpstr>
      <vt:lpstr>Lexend Tera 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PPT-EventoEULAC-TICAL</dc:title>
  <dc:creator>Beatriz Zoss</dc:creator>
  <cp:lastModifiedBy>Beatriz Zoss</cp:lastModifiedBy>
  <cp:revision>12</cp:revision>
  <dcterms:created xsi:type="dcterms:W3CDTF">2006-08-16T00:00:00Z</dcterms:created>
  <dcterms:modified xsi:type="dcterms:W3CDTF">2023-11-10T21:10:52Z</dcterms:modified>
  <dc:identifier>DAFwfVJ1cL8</dc:identifier>
</cp:coreProperties>
</file>